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7" r:id="rId3"/>
    <p:sldId id="343" r:id="rId4"/>
    <p:sldId id="344" r:id="rId5"/>
    <p:sldId id="346" r:id="rId6"/>
    <p:sldId id="393" r:id="rId7"/>
    <p:sldId id="361" r:id="rId8"/>
    <p:sldId id="378" r:id="rId9"/>
    <p:sldId id="394" r:id="rId10"/>
    <p:sldId id="379" r:id="rId11"/>
    <p:sldId id="395" r:id="rId12"/>
    <p:sldId id="396" r:id="rId13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80337" autoAdjust="0"/>
  </p:normalViewPr>
  <p:slideViewPr>
    <p:cSldViewPr snapToObjects="1">
      <p:cViewPr varScale="1">
        <p:scale>
          <a:sx n="163" d="100"/>
          <a:sy n="163" d="100"/>
        </p:scale>
        <p:origin x="-3512" y="-96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1099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-2592" y="-96"/>
      </p:cViewPr>
      <p:guideLst>
        <p:guide orient="horz" pos="2155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CA45C-4CDB-BD47-8C95-1ED4467D944A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4C2BA-7C62-CB40-89CC-410583D39F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0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53CA6-7075-D346-BF92-BC0B677CED0B}" type="datetimeFigureOut">
              <a:rPr lang="en-US" smtClean="0"/>
              <a:t>12/9/11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71C13-82BC-C342-A7AA-2CED3B2B3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9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92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</a:t>
            </a:r>
            <a:r>
              <a:rPr lang="en-US" dirty="0"/>
              <a:t>what are we talking about today?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8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Desktops, Laptops, Smartphones, Tablets…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8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face different scenarios…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88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desktop:  EXE, APP</a:t>
            </a:r>
          </a:p>
          <a:p>
            <a:endParaRPr lang="en-US" dirty="0" smtClean="0"/>
          </a:p>
          <a:p>
            <a:r>
              <a:rPr lang="en-US" dirty="0" smtClean="0"/>
              <a:t>For mobile: CAB, COD, SIS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desktop:  EXE, APP</a:t>
            </a:r>
          </a:p>
          <a:p>
            <a:endParaRPr lang="en-US" dirty="0" smtClean="0"/>
          </a:p>
          <a:p>
            <a:r>
              <a:rPr lang="en-US" dirty="0" smtClean="0"/>
              <a:t>For mobile: CAB, COD, SIS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*** DEMO ***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71C13-82BC-C342-A7AA-2CED3B2B31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475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12" y="2852936"/>
            <a:ext cx="7772400" cy="1614041"/>
          </a:xfrm>
        </p:spPr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4799" y="4581128"/>
            <a:ext cx="6400800" cy="792088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91481" y="1124744"/>
            <a:ext cx="5161038" cy="911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345084"/>
          </a:xfrm>
        </p:spPr>
        <p:txBody>
          <a:bodyPr/>
          <a:lstStyle>
            <a:lvl1pPr>
              <a:lnSpc>
                <a:spcPct val="120000"/>
              </a:lnSpc>
              <a:buNone/>
              <a:defRPr/>
            </a:lvl1pPr>
            <a:lvl2pPr>
              <a:lnSpc>
                <a:spcPct val="120000"/>
              </a:lnSpc>
              <a:buNone/>
              <a:defRPr/>
            </a:lvl2pPr>
            <a:lvl3pPr>
              <a:lnSpc>
                <a:spcPct val="120000"/>
              </a:lnSpc>
              <a:buNone/>
              <a:defRPr/>
            </a:lvl3pPr>
            <a:lvl4pPr>
              <a:lnSpc>
                <a:spcPct val="120000"/>
              </a:lnSpc>
              <a:buNone/>
              <a:defRPr/>
            </a:lvl4pPr>
            <a:lvl5pPr>
              <a:lnSpc>
                <a:spcPct val="120000"/>
              </a:lnSpc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190660"/>
            <a:ext cx="7772400" cy="1500187"/>
          </a:xfrm>
        </p:spPr>
        <p:txBody>
          <a:bodyPr anchor="ctr">
            <a:normAutofit/>
          </a:bodyPr>
          <a:lstStyle>
            <a:lvl1pPr marL="0" indent="0">
              <a:buNone/>
              <a:defRPr sz="400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  <p:sp>
        <p:nvSpPr>
          <p:cNvPr id="4" name="Subtitle 2"/>
          <p:cNvSpPr>
            <a:spLocks noGrp="1"/>
          </p:cNvSpPr>
          <p:nvPr>
            <p:ph type="subTitle" idx="10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19600"/>
          </a:xfrm>
        </p:spPr>
        <p:txBody>
          <a:bodyPr/>
          <a:lstStyle>
            <a:lvl1pPr>
              <a:lnSpc>
                <a:spcPct val="120000"/>
              </a:lnSpc>
              <a:defRPr sz="2800"/>
            </a:lvl1pPr>
            <a:lvl2pPr>
              <a:lnSpc>
                <a:spcPct val="120000"/>
              </a:lnSpc>
              <a:defRPr sz="24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0557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600"/>
            </a:lvl4pPr>
            <a:lvl5pPr>
              <a:lnSpc>
                <a:spcPct val="120000"/>
              </a:lnSpc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Logo.t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87058" y="6234439"/>
            <a:ext cx="2185610" cy="386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accent4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Calibri (Headings)"/>
          <a:ea typeface="+mj-ea"/>
          <a:cs typeface="Calibri (Headings)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spcAft>
          <a:spcPts val="600"/>
        </a:spcAft>
        <a:buFont typeface="Arial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Remote Control System </a:t>
            </a:r>
            <a:r>
              <a:rPr lang="en-US" sz="4800" dirty="0" smtClean="0">
                <a:solidFill>
                  <a:srgbClr val="FF0000"/>
                </a:solidFill>
              </a:rPr>
              <a:t>7</a:t>
            </a:r>
            <a:br>
              <a:rPr lang="en-US" sz="4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Advanced Training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2372" y="1340768"/>
            <a:ext cx="8229600" cy="4608512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Check that </a:t>
            </a:r>
            <a:r>
              <a:rPr lang="en-US" sz="2000" dirty="0" err="1" smtClean="0"/>
              <a:t>Ipa</a:t>
            </a:r>
            <a:r>
              <a:rPr lang="en-US" sz="2000" dirty="0" smtClean="0"/>
              <a:t> is up and running and it’s reachable by </a:t>
            </a:r>
            <a:r>
              <a:rPr lang="en-US" sz="2000" dirty="0" err="1" smtClean="0"/>
              <a:t>rcs</a:t>
            </a:r>
            <a:r>
              <a:rPr lang="en-US" sz="2000" dirty="0" smtClean="0"/>
              <a:t> server.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the IPA and edit the file 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/</a:t>
            </a:r>
            <a:r>
              <a:rPr lang="en-US" sz="16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rcsipa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/</a:t>
            </a:r>
            <a:r>
              <a:rPr lang="en-US" sz="16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ect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/</a:t>
            </a:r>
            <a:r>
              <a:rPr lang="en-US" sz="16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rcsredirect.conf</a:t>
            </a:r>
            <a:endParaRPr lang="en-US" sz="1600" dirty="0">
              <a:latin typeface="SimHei" pitchFamily="49" charset="-122"/>
              <a:ea typeface="SimHei" pitchFamily="49" charset="-122"/>
              <a:cs typeface="Calibri" pitchFamily="34" charset="0"/>
            </a:endParaRP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Uncomment the variable “</a:t>
            </a:r>
            <a:r>
              <a:rPr lang="en-US" sz="2000" dirty="0" err="1" smtClean="0"/>
              <a:t>wifi</a:t>
            </a:r>
            <a:r>
              <a:rPr lang="en-US" sz="2000" dirty="0" smtClean="0"/>
              <a:t>-key” and assign the key of the network you want to monitor.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Check that the sniffing and the response interfaces are properly assigned in the file and that are up and running.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Check that the monitor interface is in monitor mode: </a:t>
            </a:r>
          </a:p>
          <a:p>
            <a:pPr marL="400050" lvl="1" indent="0" algn="l">
              <a:buClr>
                <a:srgbClr val="FF0000"/>
              </a:buClr>
            </a:pPr>
            <a:r>
              <a:rPr lang="en-US" sz="1600" dirty="0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		&gt; </a:t>
            </a:r>
            <a:r>
              <a:rPr lang="en-US" sz="1600" dirty="0" err="1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iwconfig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 [interface] mode monitor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Let the response interface join to the wireless network:</a:t>
            </a:r>
          </a:p>
          <a:p>
            <a:pPr marL="400050" lvl="1" indent="0" algn="l">
              <a:buClr>
                <a:srgbClr val="FF0000"/>
              </a:buClr>
            </a:pPr>
            <a:r>
              <a:rPr lang="en-US" sz="20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		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&gt; </a:t>
            </a:r>
            <a:r>
              <a:rPr lang="en-US" sz="16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iwconfig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 [interface] </a:t>
            </a:r>
            <a:r>
              <a:rPr lang="en-US" sz="16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essid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 [network] key [key</a:t>
            </a:r>
            <a:r>
              <a:rPr lang="en-US" sz="1600" dirty="0" smtClean="0">
                <a:latin typeface="SimHei" pitchFamily="49" charset="-122"/>
                <a:ea typeface="SimHei" pitchFamily="49" charset="-122"/>
                <a:cs typeface="Calibri" pitchFamily="34" charset="0"/>
              </a:rPr>
              <a:t>]</a:t>
            </a:r>
            <a:endParaRPr lang="en-US" sz="2000" dirty="0"/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</a:t>
            </a:r>
            <a:r>
              <a:rPr lang="en-US" sz="2000" dirty="0" err="1" smtClean="0"/>
              <a:t>rcs</a:t>
            </a:r>
            <a:r>
              <a:rPr lang="en-US" sz="2000" dirty="0" smtClean="0"/>
              <a:t> console and configure the </a:t>
            </a:r>
            <a:r>
              <a:rPr lang="en-US" sz="2000" dirty="0" err="1" smtClean="0"/>
              <a:t>ipa</a:t>
            </a:r>
            <a:r>
              <a:rPr lang="en-US" sz="2000" dirty="0" smtClean="0"/>
              <a:t> with the sniffing rules.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260648"/>
            <a:ext cx="6264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/>
              <a:t>HOWTO: </a:t>
            </a:r>
            <a:r>
              <a:rPr lang="en-US" sz="3000" b="1" dirty="0" smtClean="0">
                <a:solidFill>
                  <a:schemeClr val="tx1"/>
                </a:solidFill>
              </a:rPr>
              <a:t>I</a:t>
            </a:r>
            <a:r>
              <a:rPr lang="en-US" sz="3000" b="1" dirty="0" smtClean="0">
                <a:solidFill>
                  <a:srgbClr val="FF0000"/>
                </a:solidFill>
              </a:rPr>
              <a:t>njection </a:t>
            </a:r>
            <a:r>
              <a:rPr lang="en-US" sz="3000" b="1" dirty="0" smtClean="0">
                <a:solidFill>
                  <a:schemeClr val="tx1"/>
                </a:solidFill>
              </a:rPr>
              <a:t>P</a:t>
            </a:r>
            <a:r>
              <a:rPr lang="en-US" sz="3000" b="1" dirty="0" smtClean="0">
                <a:solidFill>
                  <a:srgbClr val="FF0000"/>
                </a:solidFill>
              </a:rPr>
              <a:t>roxy </a:t>
            </a:r>
            <a:r>
              <a:rPr lang="en-US" sz="3000" b="1" dirty="0" smtClean="0">
                <a:solidFill>
                  <a:schemeClr val="tx1"/>
                </a:solidFill>
              </a:rPr>
              <a:t>A</a:t>
            </a:r>
            <a:r>
              <a:rPr lang="en-US" sz="3000" b="1" dirty="0" smtClean="0">
                <a:solidFill>
                  <a:srgbClr val="FF0000"/>
                </a:solidFill>
              </a:rPr>
              <a:t>ppliance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24128" y="476672"/>
            <a:ext cx="2489466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rgbClr val="FF0000"/>
              </a:buClr>
            </a:pPr>
            <a:r>
              <a:rPr lang="en-US" sz="1600" dirty="0"/>
              <a:t>F</a:t>
            </a:r>
            <a:r>
              <a:rPr lang="en-US" sz="1600" dirty="0" smtClean="0"/>
              <a:t>or wireless scenarios.</a:t>
            </a:r>
          </a:p>
        </p:txBody>
      </p:sp>
    </p:spTree>
    <p:extLst>
      <p:ext uri="{BB962C8B-B14F-4D97-AF65-F5344CB8AC3E}">
        <p14:creationId xmlns:p14="http://schemas.microsoft.com/office/powerpoint/2010/main" val="28573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2372" y="1340768"/>
            <a:ext cx="8229600" cy="4608512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the console, select a mobile backdoor and create a .CAB file in the Build section ( it’s also possible to trop it with another .CAB file).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the server where the Frontend of RCS is hosted</a:t>
            </a:r>
            <a:endParaRPr lang="en-US" sz="2000" dirty="0"/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Copy the .CAB in the location:</a:t>
            </a:r>
          </a:p>
          <a:p>
            <a:pPr marL="400050" lvl="1" indent="0" algn="l">
              <a:lnSpc>
                <a:spcPct val="130000"/>
              </a:lnSpc>
              <a:buClr>
                <a:srgbClr val="FF0000"/>
              </a:buClr>
            </a:pPr>
            <a:r>
              <a:rPr lang="en-US" sz="2000" dirty="0" smtClean="0"/>
              <a:t>		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C:\RCSASP\EXPREPO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Click on the WAP button and edit the </a:t>
            </a:r>
            <a:r>
              <a:rPr lang="en-US" sz="2000" dirty="0" err="1" smtClean="0"/>
              <a:t>Wap</a:t>
            </a:r>
            <a:r>
              <a:rPr lang="en-US" sz="2000" dirty="0" smtClean="0"/>
              <a:t> Push settings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Insert the target number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Insert the web URL pointing to the .CAB copied in the EXPREPO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Send the </a:t>
            </a:r>
            <a:r>
              <a:rPr lang="en-US" sz="2000" dirty="0" err="1" smtClean="0"/>
              <a:t>sms</a:t>
            </a:r>
            <a:r>
              <a:rPr lang="en-US" sz="2000" dirty="0" smtClean="0"/>
              <a:t>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260648"/>
            <a:ext cx="6264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/>
              <a:t>HOWTO: </a:t>
            </a:r>
            <a:r>
              <a:rPr lang="en-US" sz="3000" b="1" dirty="0" smtClean="0">
                <a:solidFill>
                  <a:schemeClr val="tx1"/>
                </a:solidFill>
              </a:rPr>
              <a:t>R</a:t>
            </a:r>
            <a:r>
              <a:rPr lang="en-US" sz="3000" b="1" dirty="0" smtClean="0">
                <a:solidFill>
                  <a:srgbClr val="FF0000"/>
                </a:solidFill>
              </a:rPr>
              <a:t>emote</a:t>
            </a:r>
            <a:r>
              <a:rPr lang="en-US" sz="3000" b="1" dirty="0" smtClean="0">
                <a:solidFill>
                  <a:schemeClr val="tx1"/>
                </a:solidFill>
              </a:rPr>
              <a:t> M</a:t>
            </a:r>
            <a:r>
              <a:rPr lang="en-US" sz="3000" b="1" dirty="0" smtClean="0">
                <a:solidFill>
                  <a:srgbClr val="FF0000"/>
                </a:solidFill>
              </a:rPr>
              <a:t>obile</a:t>
            </a:r>
            <a:r>
              <a:rPr lang="en-US" sz="3000" b="1" dirty="0" smtClean="0">
                <a:solidFill>
                  <a:schemeClr val="tx1"/>
                </a:solidFill>
              </a:rPr>
              <a:t>  I</a:t>
            </a:r>
            <a:r>
              <a:rPr lang="en-US" sz="3000" b="1" dirty="0" smtClean="0">
                <a:solidFill>
                  <a:srgbClr val="FF0000"/>
                </a:solidFill>
              </a:rPr>
              <a:t>nfection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96136" y="472555"/>
            <a:ext cx="248946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rgbClr val="FF0000"/>
              </a:buClr>
            </a:pPr>
            <a:r>
              <a:rPr lang="en-US" sz="2000" dirty="0" smtClean="0"/>
              <a:t>For Windows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122779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12372" y="1340768"/>
            <a:ext cx="8229600" cy="4608512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the console, select a desktop backdoor and create a .EXE file in the Build section.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Get access to the server where the Frontend of RCS is hosted</a:t>
            </a:r>
            <a:endParaRPr lang="en-US" sz="2000" dirty="0"/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Copy the .EXE in the location:</a:t>
            </a:r>
          </a:p>
          <a:p>
            <a:pPr marL="400050" lvl="1" indent="0" algn="l">
              <a:lnSpc>
                <a:spcPct val="130000"/>
              </a:lnSpc>
              <a:buClr>
                <a:srgbClr val="FF0000"/>
              </a:buClr>
            </a:pPr>
            <a:r>
              <a:rPr lang="en-US" sz="2000" dirty="0" smtClean="0"/>
              <a:t>		</a:t>
            </a:r>
            <a:r>
              <a:rPr lang="en-US" sz="16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C:\RCSASP\EXPREPO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Click on the EXP button and edit the Exploit Portal settings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Select the vulnerability you want to exploit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Insert the web URL pointing to the .EXE copied in the EXPREPO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Click “Create” and save the file.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260648"/>
            <a:ext cx="62646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b="1" dirty="0" smtClean="0"/>
              <a:t>HOWTO: </a:t>
            </a:r>
            <a:r>
              <a:rPr lang="en-US" sz="3000" b="1" dirty="0" smtClean="0">
                <a:solidFill>
                  <a:srgbClr val="FF0000"/>
                </a:solidFill>
              </a:rPr>
              <a:t>Exploit Portal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5796136" y="472555"/>
            <a:ext cx="2489466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rgbClr val="FF0000"/>
              </a:buClr>
            </a:pPr>
            <a:r>
              <a:rPr lang="en-US" sz="2000" dirty="0" smtClean="0"/>
              <a:t>For Windows mobile phones.</a:t>
            </a:r>
          </a:p>
        </p:txBody>
      </p:sp>
    </p:spTree>
    <p:extLst>
      <p:ext uri="{BB962C8B-B14F-4D97-AF65-F5344CB8AC3E}">
        <p14:creationId xmlns:p14="http://schemas.microsoft.com/office/powerpoint/2010/main" val="186950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RCS </a:t>
            </a:r>
            <a:r>
              <a:rPr lang="en-US" dirty="0" smtClean="0">
                <a:solidFill>
                  <a:srgbClr val="FF0000"/>
                </a:solidFill>
              </a:rPr>
              <a:t>installation</a:t>
            </a:r>
            <a:r>
              <a:rPr lang="en-US" dirty="0" smtClean="0"/>
              <a:t> vectors.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4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RCS backdoor is a </a:t>
            </a:r>
            <a:r>
              <a:rPr lang="en-US" dirty="0" smtClean="0">
                <a:solidFill>
                  <a:srgbClr val="FF0000"/>
                </a:solidFill>
              </a:rPr>
              <a:t>software</a:t>
            </a:r>
            <a:r>
              <a:rPr lang="en-US" dirty="0" smtClean="0"/>
              <a:t>.</a:t>
            </a:r>
          </a:p>
          <a:p>
            <a:r>
              <a:rPr lang="en-US" dirty="0"/>
              <a:t>You have to </a:t>
            </a:r>
            <a:r>
              <a:rPr lang="en-US" dirty="0">
                <a:solidFill>
                  <a:srgbClr val="FF0000"/>
                </a:solidFill>
              </a:rPr>
              <a:t>install</a:t>
            </a:r>
            <a:r>
              <a:rPr lang="en-US" dirty="0"/>
              <a:t> it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7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268760"/>
            <a:ext cx="5212450" cy="15121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/>
              <a:t>On the target’s </a:t>
            </a:r>
            <a:r>
              <a:rPr lang="en-US" sz="2800" dirty="0" smtClean="0">
                <a:solidFill>
                  <a:srgbClr val="FF0000"/>
                </a:solidFill>
              </a:rPr>
              <a:t>device</a:t>
            </a:r>
            <a:r>
              <a:rPr lang="en-US" sz="2800" dirty="0" smtClean="0"/>
              <a:t>.</a:t>
            </a:r>
            <a:endParaRPr lang="en-US" sz="2800" dirty="0"/>
          </a:p>
          <a:p>
            <a:pPr algn="l"/>
            <a:r>
              <a:rPr lang="en-US" sz="2800" dirty="0" smtClean="0"/>
              <a:t>Anything that runs a  modern operating system.</a:t>
            </a:r>
            <a:endParaRPr lang="en-US" sz="28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35496" y="33265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…Where?</a:t>
            </a:r>
          </a:p>
        </p:txBody>
      </p:sp>
      <p:pic>
        <p:nvPicPr>
          <p:cNvPr id="4" name="Picture 3" descr="236029-blackberry-messenger-icon-missing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04" y="1179095"/>
            <a:ext cx="1196752" cy="1914803"/>
          </a:xfrm>
          <a:prstGeom prst="rect">
            <a:avLst/>
          </a:prstGeom>
        </p:spPr>
      </p:pic>
      <p:pic>
        <p:nvPicPr>
          <p:cNvPr id="5" name="Content Placeholder 3" descr="laptop_grey.pn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00" r="-44700"/>
          <a:stretch>
            <a:fillRect/>
          </a:stretch>
        </p:blipFill>
        <p:spPr>
          <a:xfrm>
            <a:off x="3652936" y="980728"/>
            <a:ext cx="4330824" cy="2286599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35496" y="350100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…How?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95536" y="4149080"/>
            <a:ext cx="367240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/>
              <a:t>RCS </a:t>
            </a:r>
            <a:r>
              <a:rPr lang="en-US" sz="2800" dirty="0" smtClean="0">
                <a:solidFill>
                  <a:srgbClr val="FF0000"/>
                </a:solidFill>
              </a:rPr>
              <a:t>Infection Vectors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5148064" y="4289850"/>
            <a:ext cx="3117032" cy="12993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Local/Remote</a:t>
            </a:r>
          </a:p>
        </p:txBody>
      </p:sp>
    </p:spTree>
    <p:extLst>
      <p:ext uri="{BB962C8B-B14F-4D97-AF65-F5344CB8AC3E}">
        <p14:creationId xmlns:p14="http://schemas.microsoft.com/office/powerpoint/2010/main" val="348512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6632"/>
            <a:ext cx="8229600" cy="5760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Infection Vectors 1/2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61"/>
            <a:ext cx="3459516" cy="194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501008"/>
            <a:ext cx="3518598" cy="2276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7544" y="980728"/>
            <a:ext cx="3275856" cy="2016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 dirty="0" smtClean="0">
                <a:solidFill>
                  <a:srgbClr val="FF0000"/>
                </a:solidFill>
              </a:rPr>
              <a:t>Mobile :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sz="8000" dirty="0" smtClean="0"/>
              <a:t> - SD Card</a:t>
            </a:r>
          </a:p>
          <a:p>
            <a:pPr algn="l"/>
            <a:r>
              <a:rPr lang="en-US" sz="8000" dirty="0" smtClean="0"/>
              <a:t> - Smartphone applications</a:t>
            </a:r>
          </a:p>
          <a:p>
            <a:pPr algn="l"/>
            <a:r>
              <a:rPr lang="en-US" sz="8000" dirty="0" smtClean="0"/>
              <a:t> - ActiveSync</a:t>
            </a:r>
          </a:p>
          <a:p>
            <a:pPr algn="l"/>
            <a:r>
              <a:rPr lang="en-US" sz="8000" dirty="0"/>
              <a:t> </a:t>
            </a:r>
            <a:r>
              <a:rPr lang="en-US" sz="8000" dirty="0" smtClean="0"/>
              <a:t>- RMI </a:t>
            </a: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67544" y="3645024"/>
            <a:ext cx="327585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9600" dirty="0" smtClean="0">
                <a:solidFill>
                  <a:srgbClr val="FF0000"/>
                </a:solidFill>
              </a:rPr>
              <a:t>Desktop :</a:t>
            </a:r>
            <a:endParaRPr lang="en-US" dirty="0" smtClean="0">
              <a:solidFill>
                <a:srgbClr val="FF0000"/>
              </a:solidFill>
            </a:endParaRPr>
          </a:p>
          <a:p>
            <a:pPr algn="l"/>
            <a:r>
              <a:rPr lang="en-US" sz="8000" dirty="0" smtClean="0"/>
              <a:t> - Bootable CD/USB thumb</a:t>
            </a:r>
          </a:p>
          <a:p>
            <a:pPr algn="l"/>
            <a:r>
              <a:rPr lang="en-US" sz="8000" dirty="0" smtClean="0"/>
              <a:t> - U3 USB</a:t>
            </a:r>
          </a:p>
          <a:p>
            <a:pPr algn="l"/>
            <a:r>
              <a:rPr lang="en-US" sz="8000" dirty="0" smtClean="0"/>
              <a:t> - Exploit Portal</a:t>
            </a:r>
          </a:p>
          <a:p>
            <a:pPr algn="l"/>
            <a:r>
              <a:rPr lang="en-US" sz="8000" dirty="0"/>
              <a:t> </a:t>
            </a:r>
            <a:r>
              <a:rPr lang="en-US" sz="8000" dirty="0" smtClean="0"/>
              <a:t>- Injection Proxy Appliance</a:t>
            </a:r>
          </a:p>
        </p:txBody>
      </p:sp>
      <p:sp>
        <p:nvSpPr>
          <p:cNvPr id="8" name="Oval 7"/>
          <p:cNvSpPr/>
          <p:nvPr/>
        </p:nvSpPr>
        <p:spPr>
          <a:xfrm>
            <a:off x="6298626" y="1556792"/>
            <a:ext cx="1729758" cy="396056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 8"/>
          <p:cNvSpPr/>
          <p:nvPr/>
        </p:nvSpPr>
        <p:spPr>
          <a:xfrm>
            <a:off x="7094629" y="4149080"/>
            <a:ext cx="1797851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453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57606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1" dirty="0" smtClean="0"/>
              <a:t>Infection Vectors 2/2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331912" y="1052736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rgbClr val="FF0000"/>
                </a:solidFill>
              </a:rPr>
              <a:t>njection </a:t>
            </a:r>
            <a:r>
              <a:rPr lang="en-US" dirty="0" smtClean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roxy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ppliance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79801"/>
            <a:ext cx="1715372" cy="781447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>
            <a:off x="1619672" y="3061758"/>
            <a:ext cx="3528392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148064" y="3061758"/>
            <a:ext cx="2664296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485694"/>
            <a:ext cx="1495277" cy="1500262"/>
          </a:xfrm>
          <a:prstGeom prst="rect">
            <a:avLst/>
          </a:prstGeom>
        </p:spPr>
      </p:pic>
      <p:pic>
        <p:nvPicPr>
          <p:cNvPr id="20" name="Picture 19" descr="1291109853_Glob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00" y="2485694"/>
            <a:ext cx="1625600" cy="1625600"/>
          </a:xfrm>
          <a:prstGeom prst="rect">
            <a:avLst/>
          </a:prstGeom>
        </p:spPr>
      </p:pic>
      <p:pic>
        <p:nvPicPr>
          <p:cNvPr id="21" name="Picture 20" descr="laptop_gre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85694"/>
            <a:ext cx="1625600" cy="1625600"/>
          </a:xfrm>
          <a:prstGeom prst="rect">
            <a:avLst/>
          </a:prstGeom>
        </p:spPr>
      </p:pic>
      <p:pic>
        <p:nvPicPr>
          <p:cNvPr id="22" name="Picture 21" descr="1291131993_Install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701718"/>
            <a:ext cx="1131044" cy="1131044"/>
          </a:xfrm>
          <a:prstGeom prst="rect">
            <a:avLst/>
          </a:prstGeom>
        </p:spPr>
      </p:pic>
      <p:pic>
        <p:nvPicPr>
          <p:cNvPr id="23" name="Picture 22" descr="1291110544_private_mai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221" y="4717942"/>
            <a:ext cx="792088" cy="792088"/>
          </a:xfrm>
          <a:prstGeom prst="rect">
            <a:avLst/>
          </a:prstGeom>
        </p:spPr>
      </p:pic>
      <p:pic>
        <p:nvPicPr>
          <p:cNvPr id="24" name="Picture 23" descr="search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617004"/>
            <a:ext cx="982877" cy="98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00139 -0.235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416 L -0.44878 -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L 0.00243 -0.2692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78 2.96296E-6 L -0.67604 0.004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26921 L -0.22483 -0.2650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7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83 -0.26505 L -0.1698 -0.349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Success depends on 3 key point: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Infection Vectors combination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Engineering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Good Luck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79512" y="116632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Best practices…</a:t>
            </a:r>
          </a:p>
        </p:txBody>
      </p:sp>
    </p:spTree>
    <p:extLst>
      <p:ext uri="{BB962C8B-B14F-4D97-AF65-F5344CB8AC3E}">
        <p14:creationId xmlns:p14="http://schemas.microsoft.com/office/powerpoint/2010/main" val="88382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670" y="1052736"/>
            <a:ext cx="8229600" cy="4608512"/>
          </a:xfrm>
        </p:spPr>
        <p:txBody>
          <a:bodyPr>
            <a:normAutofit/>
          </a:bodyPr>
          <a:lstStyle/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build </a:t>
            </a:r>
            <a:r>
              <a:rPr lang="en-US" sz="2000" dirty="0"/>
              <a:t>your U3 .</a:t>
            </a:r>
            <a:r>
              <a:rPr lang="en-US" sz="2000" dirty="0" err="1"/>
              <a:t>iso</a:t>
            </a:r>
            <a:r>
              <a:rPr lang="en-US" sz="2000" dirty="0"/>
              <a:t> file from the RCS Console and save it on the Desktop 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install </a:t>
            </a:r>
            <a:r>
              <a:rPr lang="en-US" sz="2000" dirty="0"/>
              <a:t>the application Universal Customizer - rename your .</a:t>
            </a:r>
            <a:r>
              <a:rPr lang="en-US" sz="2000" dirty="0" err="1"/>
              <a:t>iso</a:t>
            </a:r>
            <a:r>
              <a:rPr lang="en-US" sz="2000" dirty="0"/>
              <a:t> file with this name "U3CUSTOM.iso" </a:t>
            </a:r>
            <a:endParaRPr lang="en-US" sz="2000" dirty="0" smtClean="0"/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 </a:t>
            </a:r>
            <a:r>
              <a:rPr lang="en-US" sz="2000" dirty="0"/>
              <a:t>overwrite your .</a:t>
            </a:r>
            <a:r>
              <a:rPr lang="en-US" sz="2000" dirty="0" err="1"/>
              <a:t>iso</a:t>
            </a:r>
            <a:r>
              <a:rPr lang="en-US" sz="2000" dirty="0"/>
              <a:t> file on the existing one to this path</a:t>
            </a:r>
            <a:r>
              <a:rPr lang="en-US" sz="2000" dirty="0" smtClean="0"/>
              <a:t>:</a:t>
            </a:r>
          </a:p>
          <a:p>
            <a:pPr marL="400050" lvl="1" indent="0" algn="l">
              <a:buClr>
                <a:srgbClr val="FF0000"/>
              </a:buClr>
            </a:pPr>
            <a:r>
              <a:rPr lang="en-US" sz="1600" dirty="0"/>
              <a:t>	</a:t>
            </a:r>
            <a:r>
              <a:rPr lang="en-US" sz="1600" dirty="0" smtClean="0"/>
              <a:t>	</a:t>
            </a:r>
            <a:r>
              <a:rPr lang="en-US" sz="15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 C:\&lt;installation path&gt;\</a:t>
            </a:r>
            <a:r>
              <a:rPr lang="en-US" sz="1500" dirty="0" err="1">
                <a:latin typeface="SimHei" pitchFamily="49" charset="-122"/>
                <a:ea typeface="SimHei" pitchFamily="49" charset="-122"/>
                <a:cs typeface="Calibri" pitchFamily="34" charset="0"/>
              </a:rPr>
              <a:t>Universal_Customizer</a:t>
            </a:r>
            <a:r>
              <a:rPr lang="en-US" sz="1500" dirty="0">
                <a:latin typeface="SimHei" pitchFamily="49" charset="-122"/>
                <a:ea typeface="SimHei" pitchFamily="49" charset="-122"/>
                <a:cs typeface="Calibri" pitchFamily="34" charset="0"/>
              </a:rPr>
              <a:t>\BIN</a:t>
            </a:r>
          </a:p>
          <a:p>
            <a:pPr marL="45720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US" sz="2000" dirty="0" smtClean="0"/>
              <a:t>run </a:t>
            </a:r>
            <a:r>
              <a:rPr lang="en-US" sz="2000" dirty="0"/>
              <a:t>the Universal Customizer application: "Universal_Customizer.exe" - follow the automatic steps </a:t>
            </a:r>
            <a:endParaRPr lang="en-US" sz="2000" dirty="0" smtClean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260648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HOWTO: </a:t>
            </a:r>
            <a:r>
              <a:rPr lang="en-US" b="1" dirty="0" smtClean="0">
                <a:solidFill>
                  <a:srgbClr val="FF0000"/>
                </a:solidFill>
              </a:rPr>
              <a:t>U3 Thumb</a:t>
            </a:r>
          </a:p>
        </p:txBody>
      </p:sp>
    </p:spTree>
    <p:extLst>
      <p:ext uri="{BB962C8B-B14F-4D97-AF65-F5344CB8AC3E}">
        <p14:creationId xmlns:p14="http://schemas.microsoft.com/office/powerpoint/2010/main" val="302764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670" y="836712"/>
            <a:ext cx="8229600" cy="5184576"/>
          </a:xfrm>
        </p:spPr>
        <p:txBody>
          <a:bodyPr>
            <a:noAutofit/>
          </a:bodyPr>
          <a:lstStyle/>
          <a:p>
            <a:pPr algn="l"/>
            <a:endParaRPr lang="it-IT" sz="12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Insert a blank USB disk in the system: wait until Windows detect the removable disk and install the correct drivers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run "</a:t>
            </a:r>
            <a:r>
              <a:rPr lang="en-GB" sz="1400" dirty="0" err="1"/>
              <a:t>diskpart</a:t>
            </a:r>
            <a:r>
              <a:rPr lang="en-GB" sz="1400" dirty="0"/>
              <a:t>" system tool (from cmd.exe)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on prompt, type "list disk"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check the </a:t>
            </a:r>
            <a:r>
              <a:rPr lang="en-GB" sz="1400" dirty="0" err="1"/>
              <a:t>usb</a:t>
            </a:r>
            <a:r>
              <a:rPr lang="en-GB" sz="1400" dirty="0"/>
              <a:t> removable disk number (usually disk 1)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"</a:t>
            </a:r>
            <a:r>
              <a:rPr lang="en-GB" sz="1400" i="1" dirty="0"/>
              <a:t>select disk &lt;</a:t>
            </a:r>
            <a:r>
              <a:rPr lang="en-GB" sz="1400" i="1" dirty="0" err="1"/>
              <a:t>number_of_the_usb_disk</a:t>
            </a:r>
            <a:r>
              <a:rPr lang="en-GB" sz="1400" dirty="0"/>
              <a:t>&gt;" 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"</a:t>
            </a:r>
            <a:r>
              <a:rPr lang="en-GB" sz="1400" i="1" dirty="0"/>
              <a:t>clean</a:t>
            </a:r>
            <a:r>
              <a:rPr lang="en-GB" sz="1400" dirty="0"/>
              <a:t>”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</a:t>
            </a:r>
            <a:r>
              <a:rPr lang="en-GB" sz="1400" i="1" dirty="0"/>
              <a:t>“create partition primary</a:t>
            </a:r>
            <a:r>
              <a:rPr lang="en-GB" sz="1400" dirty="0"/>
              <a:t>” 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"</a:t>
            </a:r>
            <a:r>
              <a:rPr lang="en-GB" sz="1400" i="1" dirty="0"/>
              <a:t>select partition 1</a:t>
            </a:r>
            <a:r>
              <a:rPr lang="en-GB" sz="1400" dirty="0"/>
              <a:t>"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"</a:t>
            </a:r>
            <a:r>
              <a:rPr lang="en-GB" sz="1400" i="1" dirty="0"/>
              <a:t>active</a:t>
            </a:r>
            <a:r>
              <a:rPr lang="en-GB" sz="1400" dirty="0"/>
              <a:t>"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“</a:t>
            </a:r>
            <a:r>
              <a:rPr lang="en-GB" sz="1400" i="1" dirty="0"/>
              <a:t>format </a:t>
            </a:r>
            <a:r>
              <a:rPr lang="en-GB" sz="1400" i="1" dirty="0" err="1"/>
              <a:t>fs</a:t>
            </a:r>
            <a:r>
              <a:rPr lang="en-GB" sz="1400" i="1" dirty="0"/>
              <a:t>=fat32</a:t>
            </a:r>
            <a:r>
              <a:rPr lang="en-GB" sz="1400" dirty="0"/>
              <a:t>”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“</a:t>
            </a:r>
            <a:r>
              <a:rPr lang="en-GB" sz="1400" i="1" dirty="0"/>
              <a:t>assign</a:t>
            </a:r>
            <a:r>
              <a:rPr lang="en-GB" sz="1400" dirty="0"/>
              <a:t>”</a:t>
            </a:r>
            <a:endParaRPr lang="it-IT" sz="1400" dirty="0"/>
          </a:p>
          <a:p>
            <a:pPr marL="457200" lvl="0" indent="-457200" algn="l">
              <a:buClr>
                <a:srgbClr val="FF0000"/>
              </a:buClr>
              <a:buFont typeface="+mj-lt"/>
              <a:buAutoNum type="arabicPeriod"/>
            </a:pPr>
            <a:r>
              <a:rPr lang="en-GB" sz="1400" dirty="0"/>
              <a:t>type "</a:t>
            </a:r>
            <a:r>
              <a:rPr lang="en-GB" sz="1400" i="1" dirty="0"/>
              <a:t>exit</a:t>
            </a:r>
            <a:r>
              <a:rPr lang="en-GB" sz="1400" dirty="0"/>
              <a:t>"</a:t>
            </a:r>
            <a:endParaRPr lang="it-IT" sz="14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79512" y="260648"/>
            <a:ext cx="511256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/>
              <a:t>HOWTO: </a:t>
            </a:r>
            <a:r>
              <a:rPr lang="en-US" b="1" dirty="0" smtClean="0">
                <a:solidFill>
                  <a:srgbClr val="FF0000"/>
                </a:solidFill>
              </a:rPr>
              <a:t>Bootable USB Thumb 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076056" y="441232"/>
            <a:ext cx="2489466" cy="283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342900" indent="-3429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457200" rtl="0" eaLnBrk="1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Clr>
                <a:srgbClr val="FF0000"/>
              </a:buClr>
            </a:pPr>
            <a:r>
              <a:rPr lang="en-US" sz="2000" dirty="0" smtClean="0"/>
              <a:t>For Windows Vista or sup.</a:t>
            </a:r>
          </a:p>
        </p:txBody>
      </p:sp>
    </p:spTree>
    <p:extLst>
      <p:ext uri="{BB962C8B-B14F-4D97-AF65-F5344CB8AC3E}">
        <p14:creationId xmlns:p14="http://schemas.microsoft.com/office/powerpoint/2010/main" val="38354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ackingTeam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BCBCBC"/>
      </a:accent1>
      <a:accent2>
        <a:srgbClr val="8C8C8C"/>
      </a:accent2>
      <a:accent3>
        <a:srgbClr val="818181"/>
      </a:accent3>
      <a:accent4>
        <a:srgbClr val="6B6B6B"/>
      </a:accent4>
      <a:accent5>
        <a:srgbClr val="4C4C4C"/>
      </a:accent5>
      <a:accent6>
        <a:srgbClr val="3D3D3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HackingTeam.potx</Template>
  <TotalTime>2323</TotalTime>
  <Words>551</Words>
  <Application>Microsoft Macintosh PowerPoint</Application>
  <PresentationFormat>On-screen Show (4:3)</PresentationFormat>
  <Paragraphs>116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HackingTeam</vt:lpstr>
      <vt:lpstr>Remote Control System 7 Advanced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RCS</dc:title>
  <dc:creator>Daniele</dc:creator>
  <cp:lastModifiedBy>Daniele Milan</cp:lastModifiedBy>
  <cp:revision>428</cp:revision>
  <cp:lastPrinted>2010-12-05T18:49:08Z</cp:lastPrinted>
  <dcterms:created xsi:type="dcterms:W3CDTF">2010-11-15T13:51:58Z</dcterms:created>
  <dcterms:modified xsi:type="dcterms:W3CDTF">2011-12-09T08:33:18Z</dcterms:modified>
</cp:coreProperties>
</file>