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6" r:id="rId1"/>
  </p:sldMasterIdLst>
  <p:notesMasterIdLst>
    <p:notesMasterId r:id="rId48"/>
  </p:notesMasterIdLst>
  <p:handoutMasterIdLst>
    <p:handoutMasterId r:id="rId49"/>
  </p:handoutMasterIdLst>
  <p:sldIdLst>
    <p:sldId id="458" r:id="rId2"/>
    <p:sldId id="459" r:id="rId3"/>
    <p:sldId id="460" r:id="rId4"/>
    <p:sldId id="502" r:id="rId5"/>
    <p:sldId id="473" r:id="rId6"/>
    <p:sldId id="461" r:id="rId7"/>
    <p:sldId id="474" r:id="rId8"/>
    <p:sldId id="463" r:id="rId9"/>
    <p:sldId id="462" r:id="rId10"/>
    <p:sldId id="464" r:id="rId11"/>
    <p:sldId id="465" r:id="rId12"/>
    <p:sldId id="479" r:id="rId13"/>
    <p:sldId id="484" r:id="rId14"/>
    <p:sldId id="475" r:id="rId15"/>
    <p:sldId id="466" r:id="rId16"/>
    <p:sldId id="468" r:id="rId17"/>
    <p:sldId id="469" r:id="rId18"/>
    <p:sldId id="470" r:id="rId19"/>
    <p:sldId id="485" r:id="rId20"/>
    <p:sldId id="486" r:id="rId21"/>
    <p:sldId id="476" r:id="rId22"/>
    <p:sldId id="481" r:id="rId23"/>
    <p:sldId id="467" r:id="rId24"/>
    <p:sldId id="501" r:id="rId25"/>
    <p:sldId id="478" r:id="rId26"/>
    <p:sldId id="482" r:id="rId27"/>
    <p:sldId id="472" r:id="rId28"/>
    <p:sldId id="483" r:id="rId29"/>
    <p:sldId id="480" r:id="rId30"/>
    <p:sldId id="497" r:id="rId31"/>
    <p:sldId id="477" r:id="rId32"/>
    <p:sldId id="471" r:id="rId33"/>
    <p:sldId id="488" r:id="rId34"/>
    <p:sldId id="491" r:id="rId35"/>
    <p:sldId id="492" r:id="rId36"/>
    <p:sldId id="493" r:id="rId37"/>
    <p:sldId id="503" r:id="rId38"/>
    <p:sldId id="487" r:id="rId39"/>
    <p:sldId id="490" r:id="rId40"/>
    <p:sldId id="500" r:id="rId41"/>
    <p:sldId id="489" r:id="rId42"/>
    <p:sldId id="494" r:id="rId43"/>
    <p:sldId id="498" r:id="rId44"/>
    <p:sldId id="496" r:id="rId45"/>
    <p:sldId id="495" r:id="rId46"/>
    <p:sldId id="499" r:id="rId47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 autoAdjust="0"/>
    <p:restoredTop sz="79895" autoAdjust="0"/>
  </p:normalViewPr>
  <p:slideViewPr>
    <p:cSldViewPr>
      <p:cViewPr>
        <p:scale>
          <a:sx n="95" d="100"/>
          <a:sy n="95" d="100"/>
        </p:scale>
        <p:origin x="-178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13285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09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321297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quilineTwo"/>
                <a:cs typeface="AquilineTwo"/>
              </a:rPr>
              <a:t>Da Vinci</a:t>
            </a:r>
            <a:endParaRPr lang="en-US" sz="1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quilineTwo"/>
              <a:cs typeface="AquilineTw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9" r:id="rId2"/>
    <p:sldLayoutId id="2147483930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614041"/>
          </a:xfrm>
        </p:spPr>
        <p:txBody>
          <a:bodyPr>
            <a:noAutofit/>
          </a:bodyPr>
          <a:lstStyle/>
          <a:p>
            <a:r>
              <a:rPr lang="en-US" sz="11500" i="1" dirty="0" smtClean="0">
                <a:latin typeface="Arial"/>
                <a:cs typeface="Arial"/>
              </a:rPr>
              <a:t>http</a:t>
            </a:r>
            <a:r>
              <a:rPr lang="en-US" sz="13800" dirty="0" smtClean="0">
                <a:latin typeface="Princetown LET"/>
                <a:cs typeface="Princetown LET"/>
              </a:rPr>
              <a:t>X</a:t>
            </a:r>
            <a:endParaRPr lang="en-US" sz="11500" baseline="300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Mass interception of https connections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924944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2664" y="6570094"/>
            <a:ext cx="3845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Only because I didn’t like “untitled folder” on my disk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1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(fingerprinting)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Identify if a target has been successfully exploited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Identify which certificate has been installed</a:t>
            </a: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(SSL MITM)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Transparent proxy</a:t>
            </a:r>
          </a:p>
          <a:p>
            <a:r>
              <a:rPr lang="en-US" dirty="0">
                <a:latin typeface="Bariol Regular"/>
                <a:cs typeface="Bariol Regular"/>
              </a:rPr>
              <a:t>SSL MITM only </a:t>
            </a:r>
            <a:r>
              <a:rPr lang="en-US" dirty="0" smtClean="0">
                <a:latin typeface="Bariol Regular"/>
                <a:cs typeface="Bariol Regular"/>
              </a:rPr>
              <a:t>fingerprinted </a:t>
            </a:r>
            <a:r>
              <a:rPr lang="en-US" dirty="0">
                <a:latin typeface="Bariol Regular"/>
                <a:cs typeface="Bariol Regular"/>
              </a:rPr>
              <a:t>targets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>
                <a:latin typeface="Bariol Regular"/>
                <a:cs typeface="Bariol Regular"/>
              </a:rPr>
              <a:t>Serve the right certificate</a:t>
            </a:r>
          </a:p>
          <a:p>
            <a:r>
              <a:rPr lang="en-US" dirty="0">
                <a:latin typeface="Bariol Regular"/>
                <a:cs typeface="Bariol Regular"/>
              </a:rPr>
              <a:t>Avoid exposing fake </a:t>
            </a:r>
            <a:r>
              <a:rPr lang="en-US" dirty="0" smtClean="0">
                <a:latin typeface="Bariol Regular"/>
                <a:cs typeface="Bariol Regular"/>
              </a:rPr>
              <a:t>certs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Avoid tricks to detect fake certs</a:t>
            </a:r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(decoding)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A good partner with already developed decoder</a:t>
            </a:r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45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(maintenance)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Client side: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Automatic test to check if the certs are invalidated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HT side: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Automatic check for exploits effectiveness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Automatic check for inoculation phase</a:t>
            </a:r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90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Challenges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9567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</a:t>
            </a:r>
            <a:r>
              <a:rPr lang="en-US" sz="4800" b="1" dirty="0" err="1" smtClean="0">
                <a:latin typeface="Bariol Regular"/>
                <a:cs typeface="Bariol Regular"/>
              </a:rPr>
              <a:t>ident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Find out how to passively/actively fingerprinting the targets</a:t>
            </a:r>
          </a:p>
          <a:p>
            <a:endParaRPr lang="en-US" dirty="0">
              <a:solidFill>
                <a:srgbClr val="FF0000"/>
              </a:solidFill>
              <a:latin typeface="Bariol Regular"/>
              <a:cs typeface="Bariol 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Multiple browser target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Targets behind routers (NAT)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Bariol Regular"/>
                <a:cs typeface="Bariol Regular"/>
              </a:rPr>
              <a:t>Ip</a:t>
            </a:r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 address change</a:t>
            </a:r>
          </a:p>
        </p:txBody>
      </p:sp>
    </p:spTree>
    <p:extLst>
      <p:ext uri="{BB962C8B-B14F-4D97-AF65-F5344CB8AC3E}">
        <p14:creationId xmlns:p14="http://schemas.microsoft.com/office/powerpoint/2010/main" val="16211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</a:t>
            </a:r>
            <a:r>
              <a:rPr lang="en-US" sz="4800" b="1" dirty="0" err="1" smtClean="0">
                <a:latin typeface="Bariol Regular"/>
                <a:cs typeface="Bariol Regular"/>
              </a:rPr>
              <a:t>inocul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Build or Buy exploits for different platforms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Write </a:t>
            </a:r>
            <a:r>
              <a:rPr lang="en-US" dirty="0" err="1" smtClean="0">
                <a:latin typeface="Bariol Regular"/>
                <a:cs typeface="Bariol Regular"/>
              </a:rPr>
              <a:t>shellcode</a:t>
            </a:r>
            <a:r>
              <a:rPr lang="en-US" dirty="0" smtClean="0">
                <a:latin typeface="Bariol Regular"/>
                <a:cs typeface="Bariol Regular"/>
              </a:rPr>
              <a:t> to insert root CA certs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</a:t>
            </a:r>
            <a:r>
              <a:rPr lang="en-US" sz="2400" dirty="0" err="1" smtClean="0">
                <a:latin typeface="Bariol Regular"/>
                <a:cs typeface="Bariol Regular"/>
              </a:rPr>
              <a:t>firefox</a:t>
            </a:r>
            <a:r>
              <a:rPr lang="en-US" sz="2400" dirty="0" smtClean="0">
                <a:latin typeface="Bariol Regular"/>
                <a:cs typeface="Bariol Regular"/>
              </a:rPr>
              <a:t> use its own repo)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Fingerprint the target cipher suites list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(find the least common denominator)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Fingerprint must survive browser/</a:t>
            </a:r>
            <a:r>
              <a:rPr lang="en-US" dirty="0" err="1" smtClean="0">
                <a:latin typeface="Bariol Regular"/>
                <a:cs typeface="Bariol Regular"/>
              </a:rPr>
              <a:t>os</a:t>
            </a:r>
            <a:r>
              <a:rPr lang="en-US" dirty="0" smtClean="0">
                <a:latin typeface="Bariol Regular"/>
                <a:cs typeface="Bariol Regular"/>
              </a:rPr>
              <a:t> upgrades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Find </a:t>
            </a:r>
            <a:r>
              <a:rPr lang="en-US" dirty="0">
                <a:solidFill>
                  <a:srgbClr val="FF0000"/>
                </a:solidFill>
                <a:latin typeface="Bariol Regular"/>
                <a:cs typeface="Bariol Regular"/>
              </a:rPr>
              <a:t>out </a:t>
            </a:r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alternative fingerprint methods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9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(finger)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Identify the target which has the finger</a:t>
            </a:r>
          </a:p>
          <a:p>
            <a:r>
              <a:rPr lang="en-US" dirty="0" smtClean="0">
                <a:solidFill>
                  <a:srgbClr val="404040"/>
                </a:solidFill>
                <a:latin typeface="Bariol Regular"/>
                <a:cs typeface="Bariol Regular"/>
              </a:rPr>
              <a:t>Decode the </a:t>
            </a:r>
            <a:r>
              <a:rPr lang="en-US" dirty="0" err="1" smtClean="0">
                <a:solidFill>
                  <a:srgbClr val="404040"/>
                </a:solidFill>
                <a:latin typeface="Bariol Regular"/>
                <a:cs typeface="Bariol Regular"/>
              </a:rPr>
              <a:t>client_hello</a:t>
            </a:r>
            <a:r>
              <a:rPr lang="en-US" dirty="0" smtClean="0">
                <a:solidFill>
                  <a:srgbClr val="404040"/>
                </a:solidFill>
                <a:latin typeface="Bariol Regular"/>
                <a:cs typeface="Bariol Regular"/>
              </a:rPr>
              <a:t> packet and derive certs</a:t>
            </a:r>
          </a:p>
          <a:p>
            <a:r>
              <a:rPr lang="en-US" dirty="0" smtClean="0">
                <a:solidFill>
                  <a:srgbClr val="404040"/>
                </a:solidFill>
                <a:latin typeface="Bariol Regular"/>
                <a:cs typeface="Bariol Regular"/>
              </a:rPr>
              <a:t>Decode the </a:t>
            </a:r>
            <a:r>
              <a:rPr lang="en-US" dirty="0" err="1" smtClean="0">
                <a:solidFill>
                  <a:srgbClr val="404040"/>
                </a:solidFill>
                <a:latin typeface="Bariol Regular"/>
                <a:cs typeface="Bariol Regular"/>
              </a:rPr>
              <a:t>client_cert</a:t>
            </a:r>
            <a:r>
              <a:rPr lang="en-US" dirty="0" smtClean="0">
                <a:solidFill>
                  <a:srgbClr val="404040"/>
                </a:solidFill>
                <a:latin typeface="Bariol Regular"/>
                <a:cs typeface="Bariol Regular"/>
              </a:rPr>
              <a:t> and derive certs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Fallback to other less reliable methods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Bariol Regular"/>
                <a:cs typeface="Bariol Regular"/>
              </a:rPr>
              <a:t>(browser string, cookies, </a:t>
            </a:r>
            <a:r>
              <a:rPr lang="en-US" sz="2000" dirty="0" err="1" smtClean="0">
                <a:solidFill>
                  <a:srgbClr val="FF0000"/>
                </a:solidFill>
                <a:latin typeface="Bariol Regular"/>
                <a:cs typeface="Bariol Regular"/>
              </a:rPr>
              <a:t>etc</a:t>
            </a:r>
            <a:r>
              <a:rPr lang="en-US" sz="2000" dirty="0" smtClean="0">
                <a:solidFill>
                  <a:srgbClr val="FF0000"/>
                </a:solidFill>
                <a:latin typeface="Bariol Regular"/>
                <a:cs typeface="Bariol Regular"/>
              </a:rPr>
              <a:t>)</a:t>
            </a:r>
            <a:endParaRPr lang="en-US" sz="2000" dirty="0">
              <a:solidFill>
                <a:srgbClr val="FF0000"/>
              </a:solidFill>
              <a:latin typeface="Bariol Regular"/>
              <a:cs typeface="Bariol Regular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Bariol Regular"/>
                <a:cs typeface="Bariol Regular"/>
              </a:rPr>
              <a:t>Passive &amp; Active methods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Bariol Regular"/>
                <a:cs typeface="Bariol Regular"/>
              </a:rPr>
              <a:t>(inject code into html pages: fake https image request, host file modification)</a:t>
            </a:r>
            <a:endParaRPr lang="en-US" sz="2000" dirty="0">
              <a:solidFill>
                <a:srgbClr val="FF0000"/>
              </a:solidFill>
              <a:latin typeface="Bariol Regular"/>
              <a:cs typeface="Bariol Regular"/>
            </a:endParaRPr>
          </a:p>
          <a:p>
            <a:endParaRPr lang="en-US" sz="2800" dirty="0" smtClean="0">
              <a:solidFill>
                <a:srgbClr val="FF0000"/>
              </a:solidFill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9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</a:t>
            </a:r>
            <a:r>
              <a:rPr lang="en-US" sz="4800" b="1" dirty="0" err="1" smtClean="0">
                <a:latin typeface="Bariol Regular"/>
                <a:cs typeface="Bariol Regular"/>
              </a:rPr>
              <a:t>mitm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Use bypass taps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Find an appliance to handle the inline traffic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Pay attention to Extended Validation certificate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Pay attention to EFF SSL Observatory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Pay attention to Trust Assertion for Cert Keys (TACK)</a:t>
            </a:r>
            <a:endParaRPr lang="en-US" dirty="0">
              <a:solidFill>
                <a:srgbClr val="FF0000"/>
              </a:solidFill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599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(decode)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Where do we send sniffed traffic??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95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does it do?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556792"/>
            <a:ext cx="8229600" cy="404475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SSL/TLS interception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TOR interception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60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Issue to be addressed… (</a:t>
            </a:r>
            <a:r>
              <a:rPr lang="en-US" sz="4800" b="1" dirty="0" err="1" smtClean="0">
                <a:latin typeface="Bariol Regular"/>
                <a:cs typeface="Bariol Regular"/>
              </a:rPr>
              <a:t>maint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Automatic check on all browser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Alerting if a cert has been blacklisted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Remove the cert from the probes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598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Feasibility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9567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Feasibility (identification)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Bariol Regular"/>
                <a:cs typeface="Bariol Regular"/>
              </a:rPr>
              <a:t>c</a:t>
            </a:r>
            <a:r>
              <a:rPr lang="en-US" dirty="0" err="1" smtClean="0">
                <a:latin typeface="Bariol Regular"/>
                <a:cs typeface="Bariol Regular"/>
              </a:rPr>
              <a:t>lient_hello</a:t>
            </a:r>
            <a:r>
              <a:rPr lang="en-US" dirty="0" smtClean="0">
                <a:latin typeface="Bariol Regular"/>
                <a:cs typeface="Bariol Regular"/>
              </a:rPr>
              <a:t> fingerprinting is perfect but “fragile”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err="1" smtClean="0">
                <a:latin typeface="Bariol Regular"/>
                <a:cs typeface="Bariol Regular"/>
              </a:rPr>
              <a:t>client_cert</a:t>
            </a:r>
            <a:r>
              <a:rPr lang="en-US" dirty="0" smtClean="0">
                <a:latin typeface="Bariol Regular"/>
                <a:cs typeface="Bariol Regular"/>
              </a:rPr>
              <a:t> + policy is a good alternative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Bariol Regular"/>
                <a:cs typeface="Bariol Regular"/>
              </a:rPr>
              <a:t>We need alternative methods</a:t>
            </a:r>
          </a:p>
        </p:txBody>
      </p:sp>
    </p:spTree>
    <p:extLst>
      <p:ext uri="{BB962C8B-B14F-4D97-AF65-F5344CB8AC3E}">
        <p14:creationId xmlns:p14="http://schemas.microsoft.com/office/powerpoint/2010/main" val="774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Feasibility (inoculation) </a:t>
            </a:r>
            <a:endParaRPr lang="en-US" sz="4800" b="1" dirty="0">
              <a:latin typeface="Bariol Regular"/>
              <a:cs typeface="Bariol Regular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3243"/>
              </p:ext>
            </p:extLst>
          </p:nvPr>
        </p:nvGraphicFramePr>
        <p:xfrm>
          <a:off x="611560" y="1473343"/>
          <a:ext cx="7920876" cy="4475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146"/>
                <a:gridCol w="660073"/>
                <a:gridCol w="660073"/>
                <a:gridCol w="1320146"/>
                <a:gridCol w="1320146"/>
                <a:gridCol w="1320146"/>
                <a:gridCol w="1320146"/>
              </a:tblGrid>
              <a:tr h="74888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iOS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Exploit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needed</a:t>
                      </a:r>
                    </a:p>
                    <a:p>
                      <a:pPr algn="ctr"/>
                      <a:r>
                        <a:rPr lang="en-US" dirty="0" smtClean="0"/>
                        <a:t>(per user)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certmgr.exe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keychain + trust store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certutil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pki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nssdb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TrusterStore.sqlite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cacerts.bks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7444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Finger (hello)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Finger (client</a:t>
                      </a:r>
                      <a:r>
                        <a:rPr lang="en-US" baseline="0" dirty="0" smtClean="0"/>
                        <a:t> cert)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Safari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Browser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Chrome**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Chrome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6514709"/>
            <a:ext cx="2649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Does not support client certs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6289575"/>
            <a:ext cx="2569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Does not trust local CA certs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2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HSTS &amp; Certificate Pinning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This solution avoid cert pinning since it’s a custom CA “manually” installed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HSTS prevents attack like </a:t>
            </a:r>
            <a:r>
              <a:rPr lang="en-US" dirty="0" err="1" smtClean="0">
                <a:latin typeface="Bariol Regular"/>
                <a:cs typeface="Bariol Regular"/>
              </a:rPr>
              <a:t>ssl</a:t>
            </a:r>
            <a:r>
              <a:rPr lang="en-US" dirty="0" smtClean="0">
                <a:latin typeface="Bariol Regular"/>
                <a:cs typeface="Bariol Regular"/>
              </a:rPr>
              <a:t>-strip, we don’t care!</a:t>
            </a:r>
          </a:p>
        </p:txBody>
      </p:sp>
    </p:spTree>
    <p:extLst>
      <p:ext uri="{BB962C8B-B14F-4D97-AF65-F5344CB8AC3E}">
        <p14:creationId xmlns:p14="http://schemas.microsoft.com/office/powerpoint/2010/main" val="18007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Future development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215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Protocols over SSL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MITM not limited to https </a:t>
            </a:r>
            <a:r>
              <a:rPr lang="en-US" sz="2000" dirty="0" smtClean="0">
                <a:latin typeface="Bariol Regular"/>
                <a:cs typeface="Bariol Regular"/>
              </a:rPr>
              <a:t>(</a:t>
            </a:r>
            <a:r>
              <a:rPr lang="en-US" sz="2000" dirty="0" err="1" smtClean="0">
                <a:latin typeface="Bariol Regular"/>
                <a:cs typeface="Bariol Regular"/>
              </a:rPr>
              <a:t>imaps</a:t>
            </a:r>
            <a:r>
              <a:rPr lang="en-US" sz="2000" dirty="0" smtClean="0">
                <a:latin typeface="Bariol Regular"/>
                <a:cs typeface="Bariol Regular"/>
              </a:rPr>
              <a:t>, pops, </a:t>
            </a:r>
            <a:r>
              <a:rPr lang="en-US" sz="2000" dirty="0" err="1" smtClean="0">
                <a:latin typeface="Bariol Regular"/>
                <a:cs typeface="Bariol Regular"/>
              </a:rPr>
              <a:t>etc</a:t>
            </a:r>
            <a:r>
              <a:rPr lang="en-US" sz="2000" dirty="0" smtClean="0">
                <a:latin typeface="Bariol Regular"/>
                <a:cs typeface="Bariol Regular"/>
              </a:rPr>
              <a:t>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Fingerprint system wide</a:t>
            </a:r>
          </a:p>
          <a:p>
            <a:r>
              <a:rPr lang="en-US" sz="2000" dirty="0" smtClean="0">
                <a:latin typeface="Bariol Regular"/>
                <a:cs typeface="Bariol Regular"/>
              </a:rPr>
              <a:t>(or at least support mail clients)</a:t>
            </a:r>
          </a:p>
        </p:txBody>
      </p:sp>
    </p:spTree>
    <p:extLst>
      <p:ext uri="{BB962C8B-B14F-4D97-AF65-F5344CB8AC3E}">
        <p14:creationId xmlns:p14="http://schemas.microsoft.com/office/powerpoint/2010/main" val="2421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RCS integration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Keep a DB of exploitable targets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Exploit them again to install RCS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Integration through the RCS Console</a:t>
            </a:r>
          </a:p>
        </p:txBody>
      </p:sp>
    </p:spTree>
    <p:extLst>
      <p:ext uri="{BB962C8B-B14F-4D97-AF65-F5344CB8AC3E}">
        <p14:creationId xmlns:p14="http://schemas.microsoft.com/office/powerpoint/2010/main" val="30996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SSL TLS key dump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Instead of sniffing the traffic</a:t>
            </a:r>
          </a:p>
          <a:p>
            <a:r>
              <a:rPr lang="en-US" dirty="0">
                <a:latin typeface="Bariol Regular"/>
                <a:cs typeface="Bariol Regular"/>
              </a:rPr>
              <a:t>j</a:t>
            </a:r>
            <a:r>
              <a:rPr lang="en-US" dirty="0" smtClean="0">
                <a:latin typeface="Bariol Regular"/>
                <a:cs typeface="Bariol Regular"/>
              </a:rPr>
              <a:t>ust save the SSL keys and pass it to an SSL offload </a:t>
            </a:r>
            <a:r>
              <a:rPr lang="en-US" dirty="0" err="1" smtClean="0">
                <a:latin typeface="Bariol Regular"/>
                <a:cs typeface="Bariol Regular"/>
              </a:rPr>
              <a:t>decrypter</a:t>
            </a:r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468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TOR interception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Reuse the </a:t>
            </a:r>
            <a:r>
              <a:rPr lang="en-US" dirty="0" err="1" smtClean="0">
                <a:latin typeface="Bariol Regular"/>
                <a:cs typeface="Bariol Regular"/>
              </a:rPr>
              <a:t>ident</a:t>
            </a:r>
            <a:r>
              <a:rPr lang="en-US" dirty="0" smtClean="0">
                <a:latin typeface="Bariol Regular"/>
                <a:cs typeface="Bariol Regular"/>
              </a:rPr>
              <a:t> + </a:t>
            </a:r>
            <a:r>
              <a:rPr lang="en-US" dirty="0" err="1" smtClean="0">
                <a:latin typeface="Bariol Regular"/>
                <a:cs typeface="Bariol Regular"/>
              </a:rPr>
              <a:t>inocul</a:t>
            </a:r>
            <a:r>
              <a:rPr lang="en-US" dirty="0" smtClean="0">
                <a:latin typeface="Bariol Regular"/>
                <a:cs typeface="Bariol Regular"/>
              </a:rPr>
              <a:t> to modify the TOR client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Modify the configuration of </a:t>
            </a:r>
            <a:r>
              <a:rPr lang="en-US" dirty="0" err="1" smtClean="0">
                <a:latin typeface="Bariol Regular"/>
                <a:cs typeface="Bariol Regular"/>
              </a:rPr>
              <a:t>TorBrowser</a:t>
            </a:r>
            <a:r>
              <a:rPr lang="en-US" dirty="0" smtClean="0">
                <a:latin typeface="Bariol Regular"/>
                <a:cs typeface="Bariol Regular"/>
              </a:rPr>
              <a:t> to use the probe as a tor proxy, thus sniffing the traffic in clear</a:t>
            </a:r>
          </a:p>
          <a:p>
            <a:endParaRPr lang="en-US" sz="2400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Support “moving” targets</a:t>
            </a:r>
          </a:p>
        </p:txBody>
      </p:sp>
    </p:spTree>
    <p:extLst>
      <p:ext uri="{BB962C8B-B14F-4D97-AF65-F5344CB8AC3E}">
        <p14:creationId xmlns:p14="http://schemas.microsoft.com/office/powerpoint/2010/main" val="14313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How ?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Exploiting devices to 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Insert a trusted root CA certificate(s)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Making SSL man-in-the-middle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Using the trusted certificate(s)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45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Zero-File backdoor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Imagine a backdoor made only by reconfiguring the system configuration, no installed files, no running processes…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err="1" smtClean="0">
                <a:latin typeface="Bariol Regular"/>
                <a:cs typeface="Bariol Regular"/>
              </a:rPr>
              <a:t>Powershell</a:t>
            </a:r>
            <a:r>
              <a:rPr lang="en-US" dirty="0" smtClean="0">
                <a:latin typeface="Bariol Regular"/>
                <a:cs typeface="Bariol Regular"/>
              </a:rPr>
              <a:t> scripts (a-la Deep Panda)</a:t>
            </a:r>
          </a:p>
          <a:p>
            <a:endParaRPr lang="en-US" dirty="0" smtClean="0">
              <a:latin typeface="Bariol Regular"/>
              <a:cs typeface="Bariol Regular"/>
            </a:endParaRPr>
          </a:p>
          <a:p>
            <a:endParaRPr lang="en-US" sz="2400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272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Technical details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39080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General Architecture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624" y="3102824"/>
            <a:ext cx="1584176" cy="79208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Command &amp; Control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kd188257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59008"/>
            <a:ext cx="1152128" cy="10671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8432" y="1950696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8432" y="3318848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8432" y="4614992"/>
            <a:ext cx="1224136" cy="576064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4" idx="0"/>
            <a:endCxn id="3" idx="2"/>
          </p:cNvCxnSpPr>
          <p:nvPr/>
        </p:nvCxnSpPr>
        <p:spPr>
          <a:xfrm flipV="1">
            <a:off x="1979712" y="389491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6" idx="1"/>
          </p:cNvCxnSpPr>
          <p:nvPr/>
        </p:nvCxnSpPr>
        <p:spPr>
          <a:xfrm flipV="1">
            <a:off x="2771800" y="2238728"/>
            <a:ext cx="1116632" cy="12601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  <a:endCxn id="7" idx="1"/>
          </p:cNvCxnSpPr>
          <p:nvPr/>
        </p:nvCxnSpPr>
        <p:spPr>
          <a:xfrm>
            <a:off x="2771800" y="3498868"/>
            <a:ext cx="1116632" cy="1080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3"/>
            <a:endCxn id="8" idx="1"/>
          </p:cNvCxnSpPr>
          <p:nvPr/>
        </p:nvCxnSpPr>
        <p:spPr>
          <a:xfrm>
            <a:off x="2771800" y="3498868"/>
            <a:ext cx="1116632" cy="14041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2598768"/>
            <a:ext cx="899592" cy="770972"/>
          </a:xfrm>
          <a:prstGeom prst="rect">
            <a:avLst/>
          </a:prstGeom>
        </p:spPr>
      </p:pic>
      <p:pic>
        <p:nvPicPr>
          <p:cNvPr id="20" name="Picture 19" descr="skd186802s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5335072"/>
            <a:ext cx="639251" cy="686216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6" idx="2"/>
            <a:endCxn id="19" idx="1"/>
          </p:cNvCxnSpPr>
          <p:nvPr/>
        </p:nvCxnSpPr>
        <p:spPr>
          <a:xfrm rot="16200000" flipH="1">
            <a:off x="4973831" y="2053429"/>
            <a:ext cx="457494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d188256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3894912"/>
            <a:ext cx="899592" cy="770972"/>
          </a:xfrm>
          <a:prstGeom prst="rect">
            <a:avLst/>
          </a:prstGeom>
        </p:spPr>
      </p:pic>
      <p:cxnSp>
        <p:nvCxnSpPr>
          <p:cNvPr id="25" name="Elbow Connector 24"/>
          <p:cNvCxnSpPr>
            <a:stCxn id="7" idx="2"/>
            <a:endCxn id="23" idx="1"/>
          </p:cNvCxnSpPr>
          <p:nvPr/>
        </p:nvCxnSpPr>
        <p:spPr>
          <a:xfrm rot="16200000" flipH="1">
            <a:off x="5009835" y="3385577"/>
            <a:ext cx="385486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8" idx="2"/>
            <a:endCxn id="20" idx="1"/>
          </p:cNvCxnSpPr>
          <p:nvPr/>
        </p:nvCxnSpPr>
        <p:spPr>
          <a:xfrm rot="16200000" flipH="1">
            <a:off x="4959016" y="4732540"/>
            <a:ext cx="487124" cy="1404156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7" idx="0"/>
          </p:cNvCxnSpPr>
          <p:nvPr/>
        </p:nvCxnSpPr>
        <p:spPr>
          <a:xfrm>
            <a:off x="4500500" y="2526760"/>
            <a:ext cx="0" cy="7920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8" idx="0"/>
          </p:cNvCxnSpPr>
          <p:nvPr/>
        </p:nvCxnSpPr>
        <p:spPr>
          <a:xfrm>
            <a:off x="4500500" y="3894912"/>
            <a:ext cx="0" cy="72008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xplosion 1 33"/>
          <p:cNvSpPr/>
          <p:nvPr/>
        </p:nvSpPr>
        <p:spPr>
          <a:xfrm>
            <a:off x="1547664" y="1196752"/>
            <a:ext cx="1152128" cy="86409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6" idx="0"/>
            <a:endCxn id="34" idx="3"/>
          </p:cNvCxnSpPr>
          <p:nvPr/>
        </p:nvCxnSpPr>
        <p:spPr>
          <a:xfrm rot="16200000" flipV="1">
            <a:off x="3489004" y="939200"/>
            <a:ext cx="222285" cy="1800708"/>
          </a:xfrm>
          <a:prstGeom prst="bentConnector2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164288" y="1628800"/>
            <a:ext cx="1224136" cy="576064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Anon Net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stCxn id="41" idx="1"/>
            <a:endCxn id="6" idx="3"/>
          </p:cNvCxnSpPr>
          <p:nvPr/>
        </p:nvCxnSpPr>
        <p:spPr>
          <a:xfrm rot="10800000" flipV="1">
            <a:off x="5112568" y="1916832"/>
            <a:ext cx="2051720" cy="321896"/>
          </a:xfrm>
          <a:prstGeom prst="bentConnector3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2"/>
            <a:endCxn id="19" idx="3"/>
          </p:cNvCxnSpPr>
          <p:nvPr/>
        </p:nvCxnSpPr>
        <p:spPr>
          <a:xfrm rot="5400000">
            <a:off x="6900607" y="2108505"/>
            <a:ext cx="779390" cy="972108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1" idx="2"/>
            <a:endCxn id="23" idx="3"/>
          </p:cNvCxnSpPr>
          <p:nvPr/>
        </p:nvCxnSpPr>
        <p:spPr>
          <a:xfrm rot="5400000">
            <a:off x="6252535" y="2756577"/>
            <a:ext cx="2075534" cy="972108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1" idx="2"/>
            <a:endCxn id="20" idx="3"/>
          </p:cNvCxnSpPr>
          <p:nvPr/>
        </p:nvCxnSpPr>
        <p:spPr>
          <a:xfrm rot="5400000">
            <a:off x="5423474" y="3325298"/>
            <a:ext cx="3473316" cy="1232449"/>
          </a:xfrm>
          <a:prstGeom prst="bentConnector2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Command &amp; Control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Ruby on Rails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HTML5 interface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Fault tolerant &amp; scalable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643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Command &amp; Control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ariol Regular"/>
                <a:cs typeface="Bariol Regular"/>
              </a:rPr>
              <a:t>Exploit repository (auto update from HT)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Attack rules (global or per probe)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Active/identified targets in </a:t>
            </a:r>
            <a:r>
              <a:rPr lang="en-US" sz="2800" dirty="0" err="1" smtClean="0">
                <a:latin typeface="Bariol Regular"/>
                <a:cs typeface="Bariol Regular"/>
              </a:rPr>
              <a:t>realtime</a:t>
            </a:r>
            <a:endParaRPr lang="en-US" sz="2800" dirty="0" smtClean="0">
              <a:latin typeface="Bariol Regular"/>
              <a:cs typeface="Bariol Regular"/>
            </a:endParaRPr>
          </a:p>
          <a:p>
            <a:r>
              <a:rPr lang="en-US" sz="2800" dirty="0" smtClean="0">
                <a:latin typeface="Bariol Regular"/>
                <a:cs typeface="Bariol Regular"/>
              </a:rPr>
              <a:t>Probes configuration / update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Anon network configuration</a:t>
            </a:r>
          </a:p>
          <a:p>
            <a:r>
              <a:rPr lang="en-US" sz="2800" dirty="0" smtClean="0">
                <a:latin typeface="Bariol Regular"/>
                <a:cs typeface="Bariol Regular"/>
              </a:rPr>
              <a:t>Global system monitoring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7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Anon Network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Used to forward connections to public addresses to the probes</a:t>
            </a:r>
          </a:p>
          <a:p>
            <a:endParaRPr lang="en-US" dirty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Useful if we set a sock/proxy in the target and the target is nomadic</a:t>
            </a:r>
            <a:endParaRPr lang="en-US" sz="3600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031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Probe </a:t>
            </a:r>
            <a:r>
              <a:rPr lang="en-US" sz="4800" b="1" dirty="0" smtClean="0">
                <a:latin typeface="Bariol Regular"/>
                <a:cs typeface="Bariol Regular"/>
              </a:rPr>
              <a:t>Architecture</a:t>
            </a:r>
            <a:endParaRPr lang="en-US" sz="4800" b="1" dirty="0">
              <a:latin typeface="Bariol Regular"/>
              <a:cs typeface="Bariol Regular"/>
            </a:endParaRPr>
          </a:p>
        </p:txBody>
      </p:sp>
      <p:pic>
        <p:nvPicPr>
          <p:cNvPr id="3" name="Picture 2" descr="iBypass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4" y="1406358"/>
            <a:ext cx="5981700" cy="231067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47664" y="2996952"/>
            <a:ext cx="6264696" cy="2880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510" y="1628800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Bypass TAP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636912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6056" y="2996952"/>
            <a:ext cx="936104" cy="432048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Bridge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63888" y="3501008"/>
            <a:ext cx="396044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Identifier &amp; Hijacker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4005064"/>
            <a:ext cx="1656184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4005064"/>
            <a:ext cx="194421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580112" y="4437112"/>
            <a:ext cx="1944216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 MITM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91680" y="4077072"/>
            <a:ext cx="1584176" cy="792088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TOR Proxy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63888" y="4437112"/>
            <a:ext cx="1656184" cy="50405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63688" y="5301208"/>
            <a:ext cx="1944216" cy="432048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2483768" y="4869160"/>
            <a:ext cx="0" cy="4320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5517232"/>
            <a:ext cx="18722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91680" y="3140968"/>
            <a:ext cx="1584176" cy="720080"/>
          </a:xfrm>
          <a:prstGeom prst="roundRect">
            <a:avLst/>
          </a:prstGeom>
          <a:solidFill>
            <a:srgbClr val="FFC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ADMIN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611560" y="3501008"/>
            <a:ext cx="108012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560" y="4509120"/>
            <a:ext cx="108012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9792" y="5733256"/>
            <a:ext cx="0" cy="5040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mtClean="0">
                <a:latin typeface="Bariol Regular"/>
                <a:cs typeface="Bariol Regular"/>
              </a:rPr>
              <a:t>Probe </a:t>
            </a:r>
            <a:r>
              <a:rPr lang="en-US" sz="4800" b="1" smtClean="0">
                <a:latin typeface="Bariol Regular"/>
                <a:cs typeface="Bariol Regular"/>
              </a:rPr>
              <a:t>Architecture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Bariol Regular"/>
                <a:cs typeface="Bariol Regular"/>
              </a:rPr>
              <a:t>Todo</a:t>
            </a:r>
            <a:endParaRPr lang="en-US" dirty="0" smtClean="0">
              <a:latin typeface="Bariol Regular"/>
              <a:cs typeface="Bariol Regular"/>
            </a:endParaRP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91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MITM transparent proxy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Bariol Regular"/>
                <a:cs typeface="Bariol Regular"/>
              </a:rPr>
              <a:t>Netoptics</a:t>
            </a:r>
            <a:r>
              <a:rPr lang="en-US" dirty="0" smtClean="0">
                <a:latin typeface="Bariol Regular"/>
                <a:cs typeface="Bariol Regular"/>
              </a:rPr>
              <a:t> </a:t>
            </a:r>
            <a:r>
              <a:rPr lang="en-US" dirty="0" err="1" smtClean="0">
                <a:latin typeface="Bariol Regular"/>
                <a:cs typeface="Bariol Regular"/>
              </a:rPr>
              <a:t>iBypass</a:t>
            </a:r>
            <a:r>
              <a:rPr lang="en-US" dirty="0" smtClean="0">
                <a:latin typeface="Bariol Regular"/>
                <a:cs typeface="Bariol Regular"/>
              </a:rPr>
              <a:t> switch with heartbeat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Bridge mode interface</a:t>
            </a:r>
          </a:p>
          <a:p>
            <a:r>
              <a:rPr lang="en-US" dirty="0" err="1" smtClean="0">
                <a:latin typeface="Bariol Regular"/>
                <a:cs typeface="Bariol Regular"/>
              </a:rPr>
              <a:t>Iptables</a:t>
            </a:r>
            <a:r>
              <a:rPr lang="en-US" dirty="0" smtClean="0">
                <a:latin typeface="Bariol Regular"/>
                <a:cs typeface="Bariol Regular"/>
              </a:rPr>
              <a:t> routing 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High performance http[s] proxy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Passive/active </a:t>
            </a:r>
            <a:r>
              <a:rPr lang="en-US" dirty="0" err="1" smtClean="0">
                <a:latin typeface="Bariol Regular"/>
                <a:cs typeface="Bariol Regular"/>
              </a:rPr>
              <a:t>fingerprinter</a:t>
            </a:r>
            <a:endParaRPr lang="en-US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09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Exploiting phase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Identify the browser (user agent)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Select exploit from the database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Inject html code to trigger the exploit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Execute local to root </a:t>
            </a:r>
            <a:r>
              <a:rPr lang="en-US" dirty="0" err="1" smtClean="0">
                <a:latin typeface="Bariol Regular"/>
                <a:cs typeface="Bariol Regular"/>
              </a:rPr>
              <a:t>shellcode</a:t>
            </a:r>
            <a:r>
              <a:rPr lang="en-US" dirty="0" smtClean="0">
                <a:latin typeface="Bariol Regular"/>
                <a:cs typeface="Bariol Regular"/>
              </a:rPr>
              <a:t> (if needed)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Execute the pluggable modifier (https, tor, …)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387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Common Issue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HSTS enforces https on a variety of hardcoded website (no more </a:t>
            </a:r>
            <a:r>
              <a:rPr lang="en-US" dirty="0" err="1" smtClean="0">
                <a:latin typeface="Bariol Regular"/>
                <a:cs typeface="Bariol Regular"/>
              </a:rPr>
              <a:t>ssl</a:t>
            </a:r>
            <a:r>
              <a:rPr lang="en-US" dirty="0" smtClean="0">
                <a:latin typeface="Bariol Regular"/>
                <a:cs typeface="Bariol Regular"/>
              </a:rPr>
              <a:t>-strip)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Certificate Pinning avoids rogue CA to sign certs (no more government signing: </a:t>
            </a:r>
            <a:r>
              <a:rPr lang="en-US" dirty="0" err="1" smtClean="0">
                <a:latin typeface="Bariol Regular"/>
                <a:cs typeface="Bariol Regular"/>
              </a:rPr>
              <a:t>france</a:t>
            </a:r>
            <a:r>
              <a:rPr lang="en-US" dirty="0" smtClean="0">
                <a:latin typeface="Bariol Regular"/>
                <a:cs typeface="Bariol Regular"/>
              </a:rPr>
              <a:t>, </a:t>
            </a:r>
            <a:r>
              <a:rPr lang="en-US" dirty="0" err="1" smtClean="0">
                <a:latin typeface="Bariol Regular"/>
                <a:cs typeface="Bariol Regular"/>
              </a:rPr>
              <a:t>india</a:t>
            </a:r>
            <a:r>
              <a:rPr lang="en-US" dirty="0" smtClean="0">
                <a:latin typeface="Bariol Regular"/>
                <a:cs typeface="Bariol Regular"/>
              </a:rPr>
              <a:t>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HTTPS Everywhere enforces https and could send certs to EFF SSL Observatory</a:t>
            </a:r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08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The Modifier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Install the root CA certificate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Modify the cipher suites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or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Install the </a:t>
            </a:r>
            <a:r>
              <a:rPr lang="en-US" dirty="0" err="1" smtClean="0">
                <a:latin typeface="Bariol Regular"/>
                <a:cs typeface="Bariol Regular"/>
              </a:rPr>
              <a:t>client_cert</a:t>
            </a:r>
            <a:r>
              <a:rPr lang="en-US" dirty="0" smtClean="0">
                <a:latin typeface="Bariol Regular"/>
                <a:cs typeface="Bariol Regular"/>
              </a:rPr>
              <a:t> (if not already installed)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Modify the auto-submit policy</a:t>
            </a:r>
          </a:p>
        </p:txBody>
      </p:sp>
    </p:spTree>
    <p:extLst>
      <p:ext uri="{BB962C8B-B14F-4D97-AF65-F5344CB8AC3E}">
        <p14:creationId xmlns:p14="http://schemas.microsoft.com/office/powerpoint/2010/main" val="19530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Identification of targets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Bariol Regular"/>
                <a:cs typeface="Bariol Regular"/>
              </a:rPr>
              <a:t>todo</a:t>
            </a:r>
            <a:endParaRPr lang="en-US" dirty="0" smtClean="0">
              <a:latin typeface="Bariol Regular"/>
              <a:cs typeface="Bariol Regular"/>
            </a:endParaRP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65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Fingerprinting (</a:t>
            </a:r>
            <a:r>
              <a:rPr lang="en-US" sz="4800" b="1" dirty="0" err="1" smtClean="0">
                <a:latin typeface="Bariol Regular"/>
                <a:cs typeface="Bariol Regular"/>
              </a:rPr>
              <a:t>client_hello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Change allowed SSL ciphers in browser config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At the </a:t>
            </a:r>
            <a:r>
              <a:rPr lang="en-US" dirty="0" err="1" smtClean="0">
                <a:latin typeface="Bariol Regular"/>
                <a:cs typeface="Bariol Regular"/>
              </a:rPr>
              <a:t>client_hello</a:t>
            </a:r>
            <a:r>
              <a:rPr lang="en-US" dirty="0" smtClean="0">
                <a:latin typeface="Bariol Regular"/>
                <a:cs typeface="Bariol Regular"/>
              </a:rPr>
              <a:t> packet, read those ciphers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Use combination of them to understand which cert is installed</a:t>
            </a:r>
          </a:p>
        </p:txBody>
      </p:sp>
    </p:spTree>
    <p:extLst>
      <p:ext uri="{BB962C8B-B14F-4D97-AF65-F5344CB8AC3E}">
        <p14:creationId xmlns:p14="http://schemas.microsoft.com/office/powerpoint/2010/main" val="40771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Fingerprinting (</a:t>
            </a:r>
            <a:r>
              <a:rPr lang="en-US" sz="4800" b="1" dirty="0" err="1" smtClean="0">
                <a:latin typeface="Bariol Regular"/>
                <a:cs typeface="Bariol Regular"/>
              </a:rPr>
              <a:t>client_cert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Configure the browser to </a:t>
            </a:r>
            <a:r>
              <a:rPr lang="en-US" dirty="0" err="1" smtClean="0">
                <a:latin typeface="Bariol Regular"/>
                <a:cs typeface="Bariol Regular"/>
              </a:rPr>
              <a:t>autosubmit</a:t>
            </a:r>
            <a:r>
              <a:rPr lang="en-US" dirty="0" smtClean="0">
                <a:latin typeface="Bariol Regular"/>
                <a:cs typeface="Bariol Regular"/>
              </a:rPr>
              <a:t> client certificate</a:t>
            </a:r>
          </a:p>
          <a:p>
            <a:r>
              <a:rPr lang="en-US" sz="2400" dirty="0" smtClean="0">
                <a:latin typeface="Bariol Regular"/>
                <a:cs typeface="Bariol Regular"/>
              </a:rPr>
              <a:t>(group policy for chrome an IE, keychain for safari)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Send real cert + </a:t>
            </a:r>
            <a:r>
              <a:rPr lang="en-US" dirty="0" err="1" smtClean="0">
                <a:latin typeface="Bariol Regular"/>
                <a:cs typeface="Bariol Regular"/>
              </a:rPr>
              <a:t>client_cert_request</a:t>
            </a:r>
            <a:r>
              <a:rPr lang="en-US" dirty="0" smtClean="0">
                <a:latin typeface="Bariol Regular"/>
                <a:cs typeface="Bariol Regular"/>
              </a:rPr>
              <a:t> + RST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Then send fake cert on the </a:t>
            </a:r>
            <a:r>
              <a:rPr lang="en-US" smtClean="0">
                <a:latin typeface="Bariol Regular"/>
                <a:cs typeface="Bariol Regular"/>
              </a:rPr>
              <a:t>next connection</a:t>
            </a:r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7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Fingerprinting (jpg)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Inject a jpg link to https fake site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Reply with the custom </a:t>
            </a:r>
            <a:r>
              <a:rPr lang="en-US" dirty="0" err="1" smtClean="0">
                <a:latin typeface="Bariol Regular"/>
                <a:cs typeface="Bariol Regular"/>
              </a:rPr>
              <a:t>ssl</a:t>
            </a:r>
            <a:r>
              <a:rPr lang="en-US" dirty="0" smtClean="0">
                <a:latin typeface="Bariol Regular"/>
                <a:cs typeface="Bariol Regular"/>
              </a:rPr>
              <a:t> certificate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If the get is successful, the certificate was accepted</a:t>
            </a:r>
          </a:p>
          <a:p>
            <a:endParaRPr lang="en-US" dirty="0" smtClean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47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Fingerprinting (host)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Insert an hostname into the host file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Inject a request to that hostname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By checking which </a:t>
            </a:r>
            <a:r>
              <a:rPr lang="en-US" dirty="0" err="1" smtClean="0">
                <a:latin typeface="Bariol Regular"/>
                <a:cs typeface="Bariol Regular"/>
              </a:rPr>
              <a:t>ip</a:t>
            </a:r>
            <a:r>
              <a:rPr lang="en-US" dirty="0" smtClean="0">
                <a:latin typeface="Bariol Regular"/>
                <a:cs typeface="Bariol Regular"/>
              </a:rPr>
              <a:t> is requested we can derive information about installed certs</a:t>
            </a:r>
          </a:p>
        </p:txBody>
      </p:sp>
    </p:spTree>
    <p:extLst>
      <p:ext uri="{BB962C8B-B14F-4D97-AF65-F5344CB8AC3E}">
        <p14:creationId xmlns:p14="http://schemas.microsoft.com/office/powerpoint/2010/main" val="6365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Passive Fingerprinting (</a:t>
            </a:r>
            <a:r>
              <a:rPr lang="en-US" sz="4800" b="1" dirty="0" err="1" smtClean="0">
                <a:latin typeface="Bariol Regular"/>
                <a:cs typeface="Bariol Regular"/>
              </a:rPr>
              <a:t>client_hello</a:t>
            </a:r>
            <a:r>
              <a:rPr lang="en-US" sz="4800" b="1" dirty="0" smtClean="0">
                <a:latin typeface="Bariol Regular"/>
                <a:cs typeface="Bariol Regular"/>
              </a:rPr>
              <a:t>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Database of </a:t>
            </a:r>
            <a:r>
              <a:rPr lang="en-US" dirty="0" err="1" smtClean="0">
                <a:latin typeface="Bariol Regular"/>
                <a:cs typeface="Bariol Regular"/>
              </a:rPr>
              <a:t>client_hello</a:t>
            </a:r>
            <a:r>
              <a:rPr lang="en-US" dirty="0" smtClean="0">
                <a:latin typeface="Bariol Regular"/>
                <a:cs typeface="Bariol Regular"/>
              </a:rPr>
              <a:t> to passively identify the browser and the OS</a:t>
            </a:r>
          </a:p>
        </p:txBody>
      </p:sp>
    </p:spTree>
    <p:extLst>
      <p:ext uri="{BB962C8B-B14F-4D97-AF65-F5344CB8AC3E}">
        <p14:creationId xmlns:p14="http://schemas.microsoft.com/office/powerpoint/2010/main" val="21480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Deployment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39734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Deployment phases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Identification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Inoculation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Fingerprinting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SSL MITM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Decoding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953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b="1" dirty="0" smtClean="0">
                <a:latin typeface="Bariol Bold"/>
                <a:cs typeface="Bariol Bold"/>
              </a:rPr>
              <a:t>What we need to succeed</a:t>
            </a:r>
            <a:endParaRPr lang="en-US" b="1" dirty="0">
              <a:latin typeface="Bariol Bold"/>
              <a:cs typeface="Bariol Bold"/>
            </a:endParaRPr>
          </a:p>
        </p:txBody>
      </p:sp>
    </p:spTree>
    <p:extLst>
      <p:ext uri="{BB962C8B-B14F-4D97-AF65-F5344CB8AC3E}">
        <p14:creationId xmlns:p14="http://schemas.microsoft.com/office/powerpoint/2010/main" val="19567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(identification)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Uniquely identify a target on the internet 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Create a profile for each target to know if it’s exploitable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Avoid exploiting the same target “too much”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Avoid exploiting a target with know AV</a:t>
            </a:r>
          </a:p>
          <a:p>
            <a:endParaRPr lang="en-US" dirty="0">
              <a:latin typeface="Bariol Regular"/>
              <a:cs typeface="Bario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65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ariol Regular"/>
                <a:cs typeface="Bariol Regular"/>
              </a:rPr>
              <a:t>What we need… (inoculation)</a:t>
            </a:r>
            <a:endParaRPr lang="en-US" sz="4800" b="1" dirty="0">
              <a:latin typeface="Bariol Regular"/>
              <a:cs typeface="Bariol Regular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772816"/>
            <a:ext cx="8229600" cy="3828726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ariol Regular"/>
                <a:cs typeface="Bariol Regular"/>
              </a:rPr>
              <a:t>HTTP man-in-the-middle (transparent proxy)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Browser based exploits (all platforms)</a:t>
            </a:r>
          </a:p>
          <a:p>
            <a:r>
              <a:rPr lang="en-US" dirty="0" smtClean="0">
                <a:latin typeface="Bariol Regular"/>
                <a:cs typeface="Bariol Regular"/>
              </a:rPr>
              <a:t>Local to root elevation (sandbox escape)</a:t>
            </a:r>
          </a:p>
          <a:p>
            <a:r>
              <a:rPr lang="en-US" dirty="0">
                <a:latin typeface="Bariol Regular"/>
                <a:cs typeface="Bariol Regular"/>
              </a:rPr>
              <a:t>I</a:t>
            </a:r>
            <a:r>
              <a:rPr lang="en-US" dirty="0" smtClean="0">
                <a:latin typeface="Bariol Regular"/>
                <a:cs typeface="Bariol Regular"/>
              </a:rPr>
              <a:t>nsert root CA cert(s) into </a:t>
            </a:r>
            <a:r>
              <a:rPr lang="en-US" dirty="0" err="1" smtClean="0">
                <a:latin typeface="Bariol Regular"/>
                <a:cs typeface="Bariol Regular"/>
              </a:rPr>
              <a:t>keystore</a:t>
            </a:r>
            <a:endParaRPr lang="en-US" dirty="0" smtClean="0">
              <a:latin typeface="Bariol Regular"/>
              <a:cs typeface="Bariol Regular"/>
            </a:endParaRPr>
          </a:p>
          <a:p>
            <a:r>
              <a:rPr lang="en-US" dirty="0" smtClean="0">
                <a:latin typeface="Bariol Regular"/>
                <a:cs typeface="Bariol Regular"/>
              </a:rPr>
              <a:t>Fingerprint the target</a:t>
            </a:r>
          </a:p>
        </p:txBody>
      </p:sp>
    </p:spTree>
    <p:extLst>
      <p:ext uri="{BB962C8B-B14F-4D97-AF65-F5344CB8AC3E}">
        <p14:creationId xmlns:p14="http://schemas.microsoft.com/office/powerpoint/2010/main" val="4985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29083</TotalTime>
  <Words>1166</Words>
  <Application>Microsoft Macintosh PowerPoint</Application>
  <PresentationFormat>On-screen Show (4:3)</PresentationFormat>
  <Paragraphs>267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HackingTeam</vt:lpstr>
      <vt:lpstr>httpX</vt:lpstr>
      <vt:lpstr>What does it do?</vt:lpstr>
      <vt:lpstr>How ?</vt:lpstr>
      <vt:lpstr>Common Issue</vt:lpstr>
      <vt:lpstr>PowerPoint Presentation</vt:lpstr>
      <vt:lpstr>Deployment phases</vt:lpstr>
      <vt:lpstr>PowerPoint Presentation</vt:lpstr>
      <vt:lpstr>What we need… (identification)</vt:lpstr>
      <vt:lpstr>What we need… (inoculation)</vt:lpstr>
      <vt:lpstr>What we need… (fingerprinting)</vt:lpstr>
      <vt:lpstr>What we need… (SSL MITM)</vt:lpstr>
      <vt:lpstr>What we need… (decoding)</vt:lpstr>
      <vt:lpstr>What we need… (maintenance)</vt:lpstr>
      <vt:lpstr>PowerPoint Presentation</vt:lpstr>
      <vt:lpstr>Issue to be addressed… (ident)</vt:lpstr>
      <vt:lpstr>Issue to be addressed… (inocul)</vt:lpstr>
      <vt:lpstr>Issue to be addressed… (finger)</vt:lpstr>
      <vt:lpstr>Issue to be addressed… (mitm)</vt:lpstr>
      <vt:lpstr>Issue to be addressed… (decode)</vt:lpstr>
      <vt:lpstr>Issue to be addressed… (maint)</vt:lpstr>
      <vt:lpstr>PowerPoint Presentation</vt:lpstr>
      <vt:lpstr>Feasibility (identification)</vt:lpstr>
      <vt:lpstr>Feasibility (inoculation) </vt:lpstr>
      <vt:lpstr>HSTS &amp; Certificate Pinning</vt:lpstr>
      <vt:lpstr>PowerPoint Presentation</vt:lpstr>
      <vt:lpstr>Protocols over SSL</vt:lpstr>
      <vt:lpstr>RCS integration</vt:lpstr>
      <vt:lpstr>SSL TLS key dump</vt:lpstr>
      <vt:lpstr>TOR interception</vt:lpstr>
      <vt:lpstr>Zero-File backdoor</vt:lpstr>
      <vt:lpstr>PowerPoint Presentation</vt:lpstr>
      <vt:lpstr>General Architecture</vt:lpstr>
      <vt:lpstr>Command &amp; Control</vt:lpstr>
      <vt:lpstr>Command &amp; Control</vt:lpstr>
      <vt:lpstr>Anon Network</vt:lpstr>
      <vt:lpstr>Probe Architecture</vt:lpstr>
      <vt:lpstr>Probe Architecture</vt:lpstr>
      <vt:lpstr>MITM transparent proxy</vt:lpstr>
      <vt:lpstr>Exploiting phase</vt:lpstr>
      <vt:lpstr>The Modifier</vt:lpstr>
      <vt:lpstr>Identification of targets</vt:lpstr>
      <vt:lpstr>Fingerprinting (client_hello)</vt:lpstr>
      <vt:lpstr>Fingerprinting (client_cert)</vt:lpstr>
      <vt:lpstr>Fingerprinting (jpg)</vt:lpstr>
      <vt:lpstr>Fingerprinting (host)</vt:lpstr>
      <vt:lpstr>Passive Fingerprinting (client_hello)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Alberto Ornaghi</cp:lastModifiedBy>
  <cp:revision>1220</cp:revision>
  <dcterms:created xsi:type="dcterms:W3CDTF">2009-10-06T12:53:55Z</dcterms:created>
  <dcterms:modified xsi:type="dcterms:W3CDTF">2014-08-05T08:09:22Z</dcterms:modified>
</cp:coreProperties>
</file>