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6" r:id="rId1"/>
  </p:sldMasterIdLst>
  <p:notesMasterIdLst>
    <p:notesMasterId r:id="rId56"/>
  </p:notesMasterIdLst>
  <p:handoutMasterIdLst>
    <p:handoutMasterId r:id="rId57"/>
  </p:handoutMasterIdLst>
  <p:sldIdLst>
    <p:sldId id="458" r:id="rId2"/>
    <p:sldId id="459" r:id="rId3"/>
    <p:sldId id="525" r:id="rId4"/>
    <p:sldId id="526" r:id="rId5"/>
    <p:sldId id="537" r:id="rId6"/>
    <p:sldId id="502" r:id="rId7"/>
    <p:sldId id="505" r:id="rId8"/>
    <p:sldId id="506" r:id="rId9"/>
    <p:sldId id="527" r:id="rId10"/>
    <p:sldId id="528" r:id="rId11"/>
    <p:sldId id="529" r:id="rId12"/>
    <p:sldId id="530" r:id="rId13"/>
    <p:sldId id="531" r:id="rId14"/>
    <p:sldId id="538" r:id="rId15"/>
    <p:sldId id="461" r:id="rId16"/>
    <p:sldId id="463" r:id="rId17"/>
    <p:sldId id="462" r:id="rId18"/>
    <p:sldId id="464" r:id="rId19"/>
    <p:sldId id="465" r:id="rId20"/>
    <p:sldId id="479" r:id="rId21"/>
    <p:sldId id="484" r:id="rId22"/>
    <p:sldId id="508" r:id="rId23"/>
    <p:sldId id="475" r:id="rId24"/>
    <p:sldId id="466" r:id="rId25"/>
    <p:sldId id="468" r:id="rId26"/>
    <p:sldId id="509" r:id="rId27"/>
    <p:sldId id="536" r:id="rId28"/>
    <p:sldId id="510" r:id="rId29"/>
    <p:sldId id="470" r:id="rId30"/>
    <p:sldId id="513" r:id="rId31"/>
    <p:sldId id="485" r:id="rId32"/>
    <p:sldId id="467" r:id="rId33"/>
    <p:sldId id="501" r:id="rId34"/>
    <p:sldId id="517" r:id="rId35"/>
    <p:sldId id="523" r:id="rId36"/>
    <p:sldId id="516" r:id="rId37"/>
    <p:sldId id="514" r:id="rId38"/>
    <p:sldId id="478" r:id="rId39"/>
    <p:sldId id="519" r:id="rId40"/>
    <p:sldId id="520" r:id="rId41"/>
    <p:sldId id="518" r:id="rId42"/>
    <p:sldId id="533" r:id="rId43"/>
    <p:sldId id="534" r:id="rId44"/>
    <p:sldId id="532" r:id="rId45"/>
    <p:sldId id="482" r:id="rId46"/>
    <p:sldId id="472" r:id="rId47"/>
    <p:sldId id="483" r:id="rId48"/>
    <p:sldId id="515" r:id="rId49"/>
    <p:sldId id="477" r:id="rId50"/>
    <p:sldId id="471" r:id="rId51"/>
    <p:sldId id="488" r:id="rId52"/>
    <p:sldId id="491" r:id="rId53"/>
    <p:sldId id="492" r:id="rId54"/>
    <p:sldId id="493" r:id="rId55"/>
  </p:sldIdLst>
  <p:sldSz cx="9144000" cy="6858000" type="screen4x3"/>
  <p:notesSz cx="10982325" cy="1548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9" autoAdjust="0"/>
    <p:restoredTop sz="79895" autoAdjust="0"/>
  </p:normalViewPr>
  <p:slideViewPr>
    <p:cSldViewPr>
      <p:cViewPr>
        <p:scale>
          <a:sx n="95" d="100"/>
          <a:sy n="95" d="100"/>
        </p:scale>
        <p:origin x="-178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75D774-8BE7-4FDF-9F9F-1C63423C84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4013" y="1165225"/>
            <a:ext cx="77343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7353300"/>
            <a:ext cx="878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F403D5-0417-415E-91B7-6492FD991C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13285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0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691680" y="321297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quilineTwo"/>
                <a:cs typeface="AquilineTwo"/>
              </a:rPr>
              <a:t>Da Vinci</a:t>
            </a:r>
            <a:endParaRPr lang="en-US" sz="1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quilineTwo"/>
              <a:cs typeface="AquilineTw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8175" y="1841500"/>
            <a:ext cx="0" cy="208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3513" y="2747963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39775" y="2749550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317625" y="2749550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16128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CACE-1A93-4F59-A7BA-5CFD7FEEB7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58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9" r:id="rId2"/>
    <p:sldLayoutId id="2147483930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35039"/>
            <a:ext cx="7772400" cy="1614041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effectLst/>
                <a:latin typeface="Arial"/>
                <a:cs typeface="Arial"/>
              </a:rPr>
              <a:t>Project X</a:t>
            </a:r>
            <a:endParaRPr lang="en-US" sz="11500" b="1" baseline="30000" dirty="0">
              <a:effectLst/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6864" cy="792088"/>
          </a:xfrm>
        </p:spPr>
        <p:txBody>
          <a:bodyPr/>
          <a:lstStyle/>
          <a:p>
            <a:r>
              <a:rPr lang="en-US" dirty="0" smtClean="0"/>
              <a:t>Mass interception of encrypted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How?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Place an in-line Active Probe in the ISP’s network</a:t>
            </a:r>
          </a:p>
          <a:p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119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How?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Exploit the target transparently by injecting a browser-based exploit while he’s surfing the web (http)</a:t>
            </a:r>
          </a:p>
          <a:p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47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How?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Insert a trusted root CA certificate(s) for MITM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Redirect </a:t>
            </a:r>
            <a:r>
              <a:rPr lang="en-US" dirty="0">
                <a:latin typeface="Bariol Regular"/>
                <a:cs typeface="Bariol Regular"/>
              </a:rPr>
              <a:t>first TOR </a:t>
            </a:r>
            <a:r>
              <a:rPr lang="en-US" dirty="0" smtClean="0">
                <a:latin typeface="Bariol Regular"/>
                <a:cs typeface="Bariol Regular"/>
              </a:rPr>
              <a:t>hop</a:t>
            </a:r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486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How?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Decrypt and Decode the traffic!</a:t>
            </a:r>
            <a:endParaRPr lang="en-US" dirty="0">
              <a:latin typeface="Bariol Regular"/>
              <a:cs typeface="Bariol Regular"/>
            </a:endParaRPr>
          </a:p>
          <a:p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542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More in depth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30198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Deployment phases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Identification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Inoculation/Marking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SSL MITM </a:t>
            </a:r>
            <a:r>
              <a:rPr lang="en-US" sz="2000" dirty="0" smtClean="0">
                <a:latin typeface="Bariol Regular"/>
                <a:cs typeface="Bariol Regular"/>
              </a:rPr>
              <a:t>(only for SSL)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Decoding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4953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Identification</a:t>
            </a:r>
            <a:r>
              <a:rPr lang="en-US" sz="4800" b="1" dirty="0">
                <a:effectLst/>
                <a:latin typeface="Bariol Regular"/>
                <a:cs typeface="Bariol Regular"/>
              </a:rPr>
              <a:t> </a:t>
            </a:r>
            <a:r>
              <a:rPr lang="en-US" sz="4800" b="1" dirty="0" smtClean="0">
                <a:effectLst/>
                <a:latin typeface="Bariol Regular"/>
                <a:cs typeface="Bariol Regular"/>
              </a:rPr>
              <a:t>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Bariol Regular"/>
                <a:cs typeface="Bariol Regular"/>
              </a:rPr>
              <a:t>Uniquely identify a target on the internet 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(cookies, browser strings, etc.)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ariol Regular"/>
                <a:cs typeface="Bariol Regular"/>
              </a:rPr>
              <a:t>Create a profile for each target to know if it’s exploitable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ariol Regular"/>
                <a:cs typeface="Bariol Regular"/>
              </a:rPr>
              <a:t>Avoid exploiting the same target “too much”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ariol Regular"/>
                <a:cs typeface="Bariol Regular"/>
              </a:rPr>
              <a:t>Avoid exploiting a target with “problematic” AV</a:t>
            </a:r>
          </a:p>
          <a:p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65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Inoculation</a:t>
            </a:r>
            <a:r>
              <a:rPr lang="en-US" sz="4800" b="1" dirty="0">
                <a:effectLst/>
                <a:latin typeface="Bariol Regular"/>
                <a:cs typeface="Bariol Regular"/>
              </a:rPr>
              <a:t> </a:t>
            </a:r>
            <a:r>
              <a:rPr lang="en-US" sz="4800" b="1" dirty="0" smtClean="0">
                <a:effectLst/>
                <a:latin typeface="Bariol Regular"/>
                <a:cs typeface="Bariol Regular"/>
              </a:rPr>
              <a:t>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>
                <a:latin typeface="Bariol Regular"/>
                <a:cs typeface="Bariol Regular"/>
              </a:rPr>
              <a:t>HTTP man-in-the-middle (transparent proxy)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ariol Regular"/>
                <a:cs typeface="Bariol Regular"/>
              </a:rPr>
              <a:t>Browser based exploits (all platforms)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ariol Regular"/>
                <a:cs typeface="Bariol Regular"/>
              </a:rPr>
              <a:t>Local to root exploits (sandbox escape)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ariol Regular"/>
                <a:cs typeface="Bariol Regular"/>
              </a:rPr>
              <a:t>Methods to insert root CA cert(s) into the </a:t>
            </a:r>
            <a:r>
              <a:rPr lang="en-US" sz="2800" dirty="0" err="1" smtClean="0">
                <a:latin typeface="Bariol Regular"/>
                <a:cs typeface="Bariol Regular"/>
              </a:rPr>
              <a:t>keystore</a:t>
            </a:r>
            <a:endParaRPr lang="en-US" sz="2800" dirty="0" smtClean="0">
              <a:latin typeface="Bariol Regular"/>
              <a:cs typeface="Bariol Regular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ariol Regular"/>
                <a:cs typeface="Bariol Regular"/>
              </a:rPr>
              <a:t>Methods to divert TOR first HOP</a:t>
            </a:r>
          </a:p>
        </p:txBody>
      </p:sp>
    </p:spTree>
    <p:extLst>
      <p:ext uri="{BB962C8B-B14F-4D97-AF65-F5344CB8AC3E}">
        <p14:creationId xmlns:p14="http://schemas.microsoft.com/office/powerpoint/2010/main" val="4985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Marking</a:t>
            </a:r>
            <a:r>
              <a:rPr lang="en-US" sz="4800" b="1" dirty="0">
                <a:effectLst/>
                <a:latin typeface="Bariol Regular"/>
                <a:cs typeface="Bariol Regular"/>
              </a:rPr>
              <a:t> </a:t>
            </a:r>
            <a:r>
              <a:rPr lang="en-US" sz="4800" b="1" dirty="0" smtClean="0">
                <a:effectLst/>
                <a:latin typeface="Bariol Regular"/>
                <a:cs typeface="Bariol Regular"/>
              </a:rPr>
              <a:t>Phase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sz="2800" dirty="0" smtClean="0">
                <a:latin typeface="Bariol Regular"/>
                <a:cs typeface="Bariol Regular"/>
              </a:rPr>
              <a:t>Insert a “watermark” in target’s environment to uniquely identify “inoculated” targets during SSL connections</a:t>
            </a:r>
          </a:p>
          <a:p>
            <a:endParaRPr lang="en-US" sz="2800" dirty="0">
              <a:latin typeface="Bariol Regular"/>
              <a:cs typeface="Bariol Regular"/>
            </a:endParaRPr>
          </a:p>
          <a:p>
            <a:r>
              <a:rPr lang="en-US" sz="2800" dirty="0">
                <a:latin typeface="Bariol Regular"/>
                <a:cs typeface="Bariol Regular"/>
              </a:rPr>
              <a:t>Setting different TOR’s SOCKS password</a:t>
            </a:r>
          </a:p>
          <a:p>
            <a:endParaRPr lang="en-US" sz="2400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65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SSL MITM Phase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Bariol Regular"/>
                <a:cs typeface="Bariol Regular"/>
              </a:rPr>
              <a:t>Transparent proxy performing</a:t>
            </a:r>
          </a:p>
          <a:p>
            <a:r>
              <a:rPr lang="en-US" sz="2800" dirty="0">
                <a:latin typeface="Bariol Regular"/>
                <a:cs typeface="Bariol Regular"/>
              </a:rPr>
              <a:t>SSL MITM only </a:t>
            </a:r>
            <a:r>
              <a:rPr lang="en-US" sz="2800" dirty="0" smtClean="0">
                <a:latin typeface="Bariol Regular"/>
                <a:cs typeface="Bariol Regular"/>
              </a:rPr>
              <a:t>on “marked” </a:t>
            </a:r>
            <a:r>
              <a:rPr lang="en-US" sz="2800" dirty="0">
                <a:latin typeface="Bariol Regular"/>
                <a:cs typeface="Bariol Regular"/>
              </a:rPr>
              <a:t>targets</a:t>
            </a:r>
          </a:p>
          <a:p>
            <a:endParaRPr lang="en-US" sz="2800" dirty="0" smtClean="0">
              <a:latin typeface="Bariol Regular"/>
              <a:cs typeface="Bariol Regular"/>
            </a:endParaRPr>
          </a:p>
          <a:p>
            <a:r>
              <a:rPr lang="en-US" sz="2800" dirty="0">
                <a:latin typeface="Bariol Regular"/>
                <a:cs typeface="Bariol Regular"/>
              </a:rPr>
              <a:t>Serve the right certificate</a:t>
            </a:r>
          </a:p>
          <a:p>
            <a:r>
              <a:rPr lang="en-US" sz="2800" dirty="0">
                <a:latin typeface="Bariol Regular"/>
                <a:cs typeface="Bariol Regular"/>
              </a:rPr>
              <a:t>Avoid exposing fake </a:t>
            </a:r>
            <a:r>
              <a:rPr lang="en-US" sz="2800" dirty="0" smtClean="0">
                <a:latin typeface="Bariol Regular"/>
                <a:cs typeface="Bariol Regular"/>
              </a:rPr>
              <a:t>certs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Avoid checks to detect fake certs</a:t>
            </a:r>
            <a:endParaRPr lang="en-US" sz="2800" dirty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65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What?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556792"/>
            <a:ext cx="8229600" cy="4044750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SSL/TLS interception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TOR interception</a:t>
            </a:r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760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Decoding Phase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A good partner with a consolidated decoding technology</a:t>
            </a:r>
            <a:endParaRPr lang="en-US" dirty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45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Maintenance</a:t>
            </a:r>
            <a:r>
              <a:rPr lang="en-US" sz="4800" b="1" dirty="0">
                <a:effectLst/>
                <a:latin typeface="Bariol Regular"/>
                <a:cs typeface="Bariol Regular"/>
              </a:rPr>
              <a:t> </a:t>
            </a:r>
            <a:r>
              <a:rPr lang="en-US" sz="4800" b="1" dirty="0" smtClean="0">
                <a:effectLst/>
                <a:latin typeface="Bariol Regular"/>
                <a:cs typeface="Bariol Regular"/>
              </a:rPr>
              <a:t>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Automatic test to check if the certs are invalidated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(Customer side)</a:t>
            </a:r>
          </a:p>
          <a:p>
            <a:endParaRPr lang="en-US" sz="2800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190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Maintenance</a:t>
            </a:r>
            <a:r>
              <a:rPr lang="en-US" sz="4800" b="1" dirty="0">
                <a:effectLst/>
                <a:latin typeface="Bariol Regular"/>
                <a:cs typeface="Bariol Regular"/>
              </a:rPr>
              <a:t> </a:t>
            </a:r>
            <a:r>
              <a:rPr lang="en-US" sz="4800" b="1" dirty="0" smtClean="0">
                <a:effectLst/>
                <a:latin typeface="Bariol Regular"/>
                <a:cs typeface="Bariol Regular"/>
              </a:rPr>
              <a:t>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Automatic check for exploits effectiveness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Automatic check for inoculation phase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(HT side)</a:t>
            </a:r>
            <a:endParaRPr lang="en-US" sz="2800" dirty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722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Challenges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19567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Identification</a:t>
            </a:r>
            <a:r>
              <a:rPr lang="en-US" sz="4800" b="1" dirty="0">
                <a:effectLst/>
                <a:latin typeface="Bariol Regular"/>
                <a:cs typeface="Bariol Regular"/>
              </a:rPr>
              <a:t> </a:t>
            </a:r>
            <a:r>
              <a:rPr lang="en-US" sz="4800" b="1" dirty="0" smtClean="0">
                <a:effectLst/>
                <a:latin typeface="Bariol Regular"/>
                <a:cs typeface="Bariol Regular"/>
              </a:rPr>
              <a:t>Phase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Bariol Regular"/>
                <a:cs typeface="Bariol Regular"/>
              </a:rPr>
              <a:t>Targets using multiple browsers </a:t>
            </a:r>
          </a:p>
          <a:p>
            <a:r>
              <a:rPr lang="en-US" dirty="0" smtClean="0">
                <a:solidFill>
                  <a:schemeClr val="tx1"/>
                </a:solidFill>
                <a:latin typeface="Bariol Regular"/>
                <a:cs typeface="Bariol Regular"/>
              </a:rPr>
              <a:t>Targets behind routers (NAT)</a:t>
            </a:r>
          </a:p>
          <a:p>
            <a:r>
              <a:rPr lang="en-US" dirty="0" smtClean="0">
                <a:solidFill>
                  <a:schemeClr val="tx1"/>
                </a:solidFill>
                <a:latin typeface="Bariol Regular"/>
                <a:cs typeface="Bariol Regular"/>
              </a:rPr>
              <a:t>Targets behind a TCP Proxy</a:t>
            </a:r>
          </a:p>
          <a:p>
            <a:r>
              <a:rPr lang="en-US" dirty="0" smtClean="0">
                <a:solidFill>
                  <a:schemeClr val="tx1"/>
                </a:solidFill>
                <a:latin typeface="Bariol Regular"/>
                <a:cs typeface="Bariol Regular"/>
              </a:rPr>
              <a:t>Targets changing IP address often</a:t>
            </a:r>
          </a:p>
        </p:txBody>
      </p:sp>
    </p:spTree>
    <p:extLst>
      <p:ext uri="{BB962C8B-B14F-4D97-AF65-F5344CB8AC3E}">
        <p14:creationId xmlns:p14="http://schemas.microsoft.com/office/powerpoint/2010/main" val="16211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smtClean="0">
                <a:effectLst/>
                <a:latin typeface="Bariol Regular"/>
                <a:cs typeface="Bariol Regular"/>
              </a:rPr>
              <a:t>Inoculation</a:t>
            </a:r>
            <a:r>
              <a:rPr lang="en-US" sz="4800" b="1">
                <a:effectLst/>
                <a:latin typeface="Bariol Regular"/>
                <a:cs typeface="Bariol Regular"/>
              </a:rPr>
              <a:t> </a:t>
            </a:r>
            <a:r>
              <a:rPr lang="en-US" sz="4800" b="1" smtClean="0">
                <a:effectLst/>
                <a:latin typeface="Bariol Regular"/>
                <a:cs typeface="Bariol Regular"/>
              </a:rPr>
              <a:t>Phase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Build or Buy exploits for several platforms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Write </a:t>
            </a:r>
            <a:r>
              <a:rPr lang="en-US" dirty="0" err="1" smtClean="0">
                <a:latin typeface="Bariol Regular"/>
                <a:cs typeface="Bariol Regular"/>
              </a:rPr>
              <a:t>shellcodes</a:t>
            </a:r>
            <a:r>
              <a:rPr lang="en-US" dirty="0" smtClean="0">
                <a:latin typeface="Bariol Regular"/>
                <a:cs typeface="Bariol Regular"/>
              </a:rPr>
              <a:t> to insert root CA certs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Write </a:t>
            </a:r>
            <a:r>
              <a:rPr lang="en-US" dirty="0" err="1" smtClean="0">
                <a:latin typeface="Bariol Regular"/>
                <a:cs typeface="Bariol Regular"/>
              </a:rPr>
              <a:t>shellcodes</a:t>
            </a:r>
            <a:r>
              <a:rPr lang="en-US" dirty="0" smtClean="0">
                <a:latin typeface="Bariol Regular"/>
                <a:cs typeface="Bariol Regular"/>
              </a:rPr>
              <a:t> to modify TOR environment</a:t>
            </a:r>
          </a:p>
        </p:txBody>
      </p:sp>
    </p:spTree>
    <p:extLst>
      <p:ext uri="{BB962C8B-B14F-4D97-AF65-F5344CB8AC3E}">
        <p14:creationId xmlns:p14="http://schemas.microsoft.com/office/powerpoint/2010/main" val="24599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Marking 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Marking the target cipher suites list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Using client-side certificate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(both good </a:t>
            </a:r>
            <a:r>
              <a:rPr lang="en-US" sz="2400" dirty="0">
                <a:latin typeface="Bariol Regular"/>
                <a:cs typeface="Bariol Regular"/>
              </a:rPr>
              <a:t>but fragile)</a:t>
            </a:r>
          </a:p>
          <a:p>
            <a:endParaRPr lang="en-US" sz="2800" dirty="0">
              <a:latin typeface="Bariol Regular"/>
              <a:cs typeface="Bariol Regular"/>
            </a:endParaRPr>
          </a:p>
          <a:p>
            <a:endParaRPr lang="en-US" sz="2800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2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Marking 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IP-to-Target Mapping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Less reliable 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Same problems as Identification</a:t>
            </a:r>
          </a:p>
          <a:p>
            <a:endParaRPr lang="en-US" sz="2800" dirty="0">
              <a:latin typeface="Bariol Regular"/>
              <a:cs typeface="Bariol Regular"/>
            </a:endParaRPr>
          </a:p>
          <a:p>
            <a:endParaRPr lang="en-US" sz="2800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34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Marking 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 smtClean="0">
              <a:latin typeface="Bariol Regular"/>
              <a:cs typeface="Bariol Regular"/>
            </a:endParaRPr>
          </a:p>
          <a:p>
            <a:r>
              <a:rPr lang="en-US" sz="2800" dirty="0" smtClean="0">
                <a:latin typeface="Bariol Regular"/>
                <a:cs typeface="Bariol Regular"/>
              </a:rPr>
              <a:t>Mixed approach is possible </a:t>
            </a:r>
          </a:p>
          <a:p>
            <a:r>
              <a:rPr lang="en-US" sz="2000" dirty="0">
                <a:solidFill>
                  <a:schemeClr val="tx1"/>
                </a:solidFill>
                <a:latin typeface="Bariol Regular"/>
                <a:cs typeface="Bariol Regular"/>
              </a:rPr>
              <a:t>fake https image request</a:t>
            </a:r>
          </a:p>
          <a:p>
            <a:r>
              <a:rPr lang="en-US" sz="2000" dirty="0">
                <a:solidFill>
                  <a:schemeClr val="tx1"/>
                </a:solidFill>
                <a:latin typeface="Bariol Regular"/>
                <a:cs typeface="Bariol Regular"/>
              </a:rPr>
              <a:t>host file modification</a:t>
            </a:r>
          </a:p>
          <a:p>
            <a:endParaRPr lang="en-US" sz="2800" dirty="0">
              <a:latin typeface="Bariol Regular"/>
              <a:cs typeface="Bariol Regular"/>
            </a:endParaRPr>
          </a:p>
          <a:p>
            <a:r>
              <a:rPr lang="en-US" sz="2800" dirty="0" smtClean="0">
                <a:latin typeface="Bariol Regular"/>
                <a:cs typeface="Bariol Regular"/>
              </a:rPr>
              <a:t>Marking </a:t>
            </a:r>
            <a:r>
              <a:rPr lang="en-US" sz="2800" dirty="0">
                <a:latin typeface="Bariol Regular"/>
                <a:cs typeface="Bariol Regular"/>
              </a:rPr>
              <a:t>must survive browser/</a:t>
            </a:r>
            <a:r>
              <a:rPr lang="en-US" sz="2800" dirty="0" err="1">
                <a:latin typeface="Bariol Regular"/>
                <a:cs typeface="Bariol Regular"/>
              </a:rPr>
              <a:t>os</a:t>
            </a:r>
            <a:r>
              <a:rPr lang="en-US" sz="2800" dirty="0">
                <a:latin typeface="Bariol Regular"/>
                <a:cs typeface="Bariol Regular"/>
              </a:rPr>
              <a:t> </a:t>
            </a:r>
            <a:r>
              <a:rPr lang="en-US" sz="2800" dirty="0" smtClean="0">
                <a:latin typeface="Bariol Regular"/>
                <a:cs typeface="Bariol Regular"/>
              </a:rPr>
              <a:t>upgrades!</a:t>
            </a:r>
            <a:endParaRPr lang="en-US" sz="2800" dirty="0">
              <a:latin typeface="Bariol Regular"/>
              <a:cs typeface="Bariol Regular"/>
            </a:endParaRPr>
          </a:p>
          <a:p>
            <a:endParaRPr lang="en-US" sz="2800" dirty="0" smtClean="0">
              <a:latin typeface="Bariol Regular"/>
              <a:cs typeface="Bariol Regular"/>
            </a:endParaRPr>
          </a:p>
          <a:p>
            <a:endParaRPr lang="en-US" sz="2800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90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SSL MITM 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Find an appliance to handle the inline traffic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Bariol Regular"/>
                <a:cs typeface="Bariol Regular"/>
              </a:rPr>
              <a:t>(no single point of failure)</a:t>
            </a: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599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...a </a:t>
            </a:r>
            <a:r>
              <a:rPr lang="en-US" sz="5400" b="1" dirty="0">
                <a:effectLst/>
                <a:latin typeface="Bariol Bold"/>
                <a:cs typeface="Bariol Bold"/>
              </a:rPr>
              <a:t>thorny path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41417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SSL MITM Phase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riol Regular"/>
                <a:cs typeface="Bariol Regular"/>
              </a:rPr>
              <a:t>Pay attention to Extended Validation certificate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riol Regular"/>
                <a:cs typeface="Bariol Regular"/>
              </a:rPr>
              <a:t>Pay attention to EFF SSL Observatory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Bariol Regular"/>
                <a:cs typeface="Bariol Regular"/>
              </a:rPr>
              <a:t>Pay attention to Trust Assertion for Cert Keys (TACK)</a:t>
            </a: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931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Decoding Phase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  <a:latin typeface="Bariol Regular"/>
              <a:cs typeface="Bariol Regular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riol Regular"/>
                <a:cs typeface="Bariol Regular"/>
              </a:rPr>
              <a:t>Where do we send sniffed traffic??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695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Feasibility Matrix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033632"/>
              </p:ext>
            </p:extLst>
          </p:nvPr>
        </p:nvGraphicFramePr>
        <p:xfrm>
          <a:off x="611560" y="1473343"/>
          <a:ext cx="7920876" cy="4475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146"/>
                <a:gridCol w="660073"/>
                <a:gridCol w="660073"/>
                <a:gridCol w="1320146"/>
                <a:gridCol w="1320146"/>
                <a:gridCol w="1320146"/>
                <a:gridCol w="1320146"/>
              </a:tblGrid>
              <a:tr h="74888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iOS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Exploit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Firefox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Browser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74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needed</a:t>
                      </a:r>
                    </a:p>
                    <a:p>
                      <a:pPr algn="ctr"/>
                      <a:r>
                        <a:rPr lang="en-US" dirty="0" smtClean="0"/>
                        <a:t>(per user)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7444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Finger (hello)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Firefox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Browser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4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Chrome*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Finger (client</a:t>
                      </a:r>
                      <a:r>
                        <a:rPr lang="en-US" baseline="0" dirty="0" smtClean="0"/>
                        <a:t> cert)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Firefox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Browser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Chrome**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8144" y="6514709"/>
            <a:ext cx="2649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** Does not support client certs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6289575"/>
            <a:ext cx="2569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Does not trust local CA certs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52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Weak Points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Heavily relies on browser remote-to-root exploit availability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TOR manipulation is possible only through clear-text traffic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Browser/OS vendors may change parameters we use for identification</a:t>
            </a: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007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Weak Points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Certificate revocation leads to target loss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(impact reduced by using several certificates)</a:t>
            </a:r>
          </a:p>
          <a:p>
            <a:r>
              <a:rPr lang="en-US" dirty="0">
                <a:latin typeface="Bariol Regular"/>
                <a:cs typeface="Bariol Regular"/>
              </a:rPr>
              <a:t>AV may detect our </a:t>
            </a:r>
            <a:r>
              <a:rPr lang="en-US" dirty="0" err="1" smtClean="0">
                <a:latin typeface="Bariol Regular"/>
                <a:cs typeface="Bariol Regular"/>
              </a:rPr>
              <a:t>shellcodes</a:t>
            </a:r>
            <a:endParaRPr lang="en-US" dirty="0" smtClean="0">
              <a:latin typeface="Bariol Regular"/>
              <a:cs typeface="Bariol Regular"/>
            </a:endParaRPr>
          </a:p>
          <a:p>
            <a:r>
              <a:rPr lang="en-US" sz="2400" dirty="0" smtClean="0">
                <a:latin typeface="Bariol Regular"/>
                <a:cs typeface="Bariol Regular"/>
              </a:rPr>
              <a:t>(…btw no target loss)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Mass deployment increases the risk of leaking</a:t>
            </a:r>
          </a:p>
        </p:txBody>
      </p:sp>
    </p:spTree>
    <p:extLst>
      <p:ext uri="{BB962C8B-B14F-4D97-AF65-F5344CB8AC3E}">
        <p14:creationId xmlns:p14="http://schemas.microsoft.com/office/powerpoint/2010/main" val="16341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And finally…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8310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Strengths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Our solution bypasses certificate pinning since it</a:t>
            </a:r>
            <a:r>
              <a:rPr lang="en-US" dirty="0">
                <a:latin typeface="Bariol Regular"/>
                <a:cs typeface="Bariol Regular"/>
              </a:rPr>
              <a:t> </a:t>
            </a:r>
            <a:r>
              <a:rPr lang="en-US" dirty="0" smtClean="0">
                <a:latin typeface="Bariol Regular"/>
                <a:cs typeface="Bariol Regular"/>
              </a:rPr>
              <a:t>uses a custom CA “manually” installed!!!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Our solution bypasses HSTS</a:t>
            </a:r>
          </a:p>
        </p:txBody>
      </p:sp>
    </p:spTree>
    <p:extLst>
      <p:ext uri="{BB962C8B-B14F-4D97-AF65-F5344CB8AC3E}">
        <p14:creationId xmlns:p14="http://schemas.microsoft.com/office/powerpoint/2010/main" val="19435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Strengths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Our solution bypasses active MITM detection (France should have known it)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Our solution is the only way to intercept TOR traffic at the moment</a:t>
            </a:r>
          </a:p>
        </p:txBody>
      </p:sp>
    </p:spTree>
    <p:extLst>
      <p:ext uri="{BB962C8B-B14F-4D97-AF65-F5344CB8AC3E}">
        <p14:creationId xmlns:p14="http://schemas.microsoft.com/office/powerpoint/2010/main" val="16710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Decisions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1215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Hardware for the probes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Bariol Regular"/>
                <a:cs typeface="Bariol Regular"/>
              </a:rPr>
              <a:t>iBypass</a:t>
            </a:r>
            <a:r>
              <a:rPr lang="en-US" dirty="0" smtClean="0">
                <a:latin typeface="Bariol Regular"/>
                <a:cs typeface="Bariol Regular"/>
              </a:rPr>
              <a:t> TAP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General purpose server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Modifying an existing SSL appliance</a:t>
            </a:r>
          </a:p>
        </p:txBody>
      </p:sp>
    </p:spTree>
    <p:extLst>
      <p:ext uri="{BB962C8B-B14F-4D97-AF65-F5344CB8AC3E}">
        <p14:creationId xmlns:p14="http://schemas.microsoft.com/office/powerpoint/2010/main" val="22162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Common Issues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Public Key Pinning avoids rogue CA to sign certs</a:t>
            </a:r>
          </a:p>
        </p:txBody>
      </p:sp>
    </p:spTree>
    <p:extLst>
      <p:ext uri="{BB962C8B-B14F-4D97-AF65-F5344CB8AC3E}">
        <p14:creationId xmlns:p14="http://schemas.microsoft.com/office/powerpoint/2010/main" val="24429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Decoding the traffic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Once decrypted the traffic must be decoded: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Forwarding to an existing monitoring center using standard protocols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Create a turn-key solution with a “passive” partner </a:t>
            </a:r>
          </a:p>
        </p:txBody>
      </p:sp>
    </p:spTree>
    <p:extLst>
      <p:ext uri="{BB962C8B-B14F-4D97-AF65-F5344CB8AC3E}">
        <p14:creationId xmlns:p14="http://schemas.microsoft.com/office/powerpoint/2010/main" val="13194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Resources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13469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Time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mtClean="0">
                <a:latin typeface="Bariol Regular"/>
                <a:cs typeface="Bariol Regular"/>
              </a:rPr>
              <a:t>First Minimal Demo</a:t>
            </a:r>
            <a:r>
              <a:rPr lang="en-US" dirty="0" smtClean="0">
                <a:latin typeface="Bariol Regular"/>
                <a:cs typeface="Bariol Regular"/>
              </a:rPr>
              <a:t>: 2 months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First POC: 9 months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First Deployment: 15 months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21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Human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 smtClean="0">
                <a:latin typeface="Bariol Regular"/>
                <a:cs typeface="Bariol Regular"/>
              </a:rPr>
              <a:t>2 Exploit/</a:t>
            </a:r>
            <a:r>
              <a:rPr lang="en-US" sz="2200" dirty="0" err="1">
                <a:latin typeface="Bariol Regular"/>
                <a:cs typeface="Bariol Regular"/>
              </a:rPr>
              <a:t>S</a:t>
            </a:r>
            <a:r>
              <a:rPr lang="en-US" sz="2200" dirty="0" err="1" smtClean="0">
                <a:latin typeface="Bariol Regular"/>
                <a:cs typeface="Bariol Regular"/>
              </a:rPr>
              <a:t>hellcode</a:t>
            </a:r>
            <a:r>
              <a:rPr lang="en-US" sz="2200" dirty="0" smtClean="0">
                <a:latin typeface="Bariol Regular"/>
                <a:cs typeface="Bariol Regular"/>
              </a:rPr>
              <a:t> Developers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Bariol Regular"/>
                <a:cs typeface="Bariol Regular"/>
              </a:rPr>
              <a:t>1 Network/Probe Developer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Bariol Regular"/>
                <a:cs typeface="Bariol Regular"/>
              </a:rPr>
              <a:t>1 ISP </a:t>
            </a:r>
            <a:r>
              <a:rPr lang="en-US" sz="2200" dirty="0" err="1" smtClean="0">
                <a:latin typeface="Bariol Regular"/>
                <a:cs typeface="Bariol Regular"/>
              </a:rPr>
              <a:t>SysAdmin</a:t>
            </a:r>
            <a:r>
              <a:rPr lang="en-US" sz="2200" dirty="0" smtClean="0">
                <a:latin typeface="Bariol Regular"/>
                <a:cs typeface="Bariol Regular"/>
              </a:rPr>
              <a:t> (consultancy)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Bariol Regular"/>
                <a:cs typeface="Bariol Regular"/>
              </a:rPr>
              <a:t>2 Backend/Logic Developers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Bariol Regular"/>
                <a:cs typeface="Bariol Regular"/>
              </a:rPr>
              <a:t>1 Tester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In house but allocated</a:t>
            </a:r>
          </a:p>
        </p:txBody>
      </p:sp>
    </p:spTree>
    <p:extLst>
      <p:ext uri="{BB962C8B-B14F-4D97-AF65-F5344CB8AC3E}">
        <p14:creationId xmlns:p14="http://schemas.microsoft.com/office/powerpoint/2010/main" val="36498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Future development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545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Other over-SSL protocols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Support for </a:t>
            </a:r>
            <a:r>
              <a:rPr lang="en-US" dirty="0" err="1" smtClean="0">
                <a:latin typeface="Bariol Regular"/>
                <a:cs typeface="Bariol Regular"/>
              </a:rPr>
              <a:t>imaps</a:t>
            </a:r>
            <a:r>
              <a:rPr lang="en-US" dirty="0" smtClean="0">
                <a:latin typeface="Bariol Regular"/>
                <a:cs typeface="Bariol Regular"/>
              </a:rPr>
              <a:t>, pops, etc.</a:t>
            </a:r>
            <a:endParaRPr lang="en-US" sz="2000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10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RCS integration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Keep a DB of exploitable targets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Exploit them again to install RCS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ariol Regular"/>
                <a:cs typeface="Bariol Regular"/>
              </a:rPr>
              <a:t>Integration through the RCS Console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(…or HT </a:t>
            </a:r>
            <a:r>
              <a:rPr lang="en-US" sz="2400" dirty="0">
                <a:latin typeface="Bariol Regular"/>
                <a:cs typeface="Bariol Regular"/>
              </a:rPr>
              <a:t>M</a:t>
            </a:r>
            <a:r>
              <a:rPr lang="en-US" sz="2400" dirty="0" smtClean="0">
                <a:latin typeface="Bariol Regular"/>
                <a:cs typeface="Bariol Regular"/>
              </a:rPr>
              <a:t>onitoring Center)</a:t>
            </a:r>
          </a:p>
        </p:txBody>
      </p:sp>
    </p:spTree>
    <p:extLst>
      <p:ext uri="{BB962C8B-B14F-4D97-AF65-F5344CB8AC3E}">
        <p14:creationId xmlns:p14="http://schemas.microsoft.com/office/powerpoint/2010/main" val="30996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Layer 3 MITM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Just mangle the handshake and forward the rest of the connection to improve performances</a:t>
            </a:r>
          </a:p>
        </p:txBody>
      </p:sp>
    </p:spTree>
    <p:extLst>
      <p:ext uri="{BB962C8B-B14F-4D97-AF65-F5344CB8AC3E}">
        <p14:creationId xmlns:p14="http://schemas.microsoft.com/office/powerpoint/2010/main" val="19468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SSL TLS key dump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Just save the SSL keys and pass it to an SSL offload </a:t>
            </a:r>
            <a:r>
              <a:rPr lang="en-US" dirty="0" err="1" smtClean="0">
                <a:latin typeface="Bariol Regular"/>
                <a:cs typeface="Bariol Regular"/>
              </a:rPr>
              <a:t>decrypter</a:t>
            </a:r>
            <a:r>
              <a:rPr lang="en-US" dirty="0" smtClean="0">
                <a:latin typeface="Bariol Regular"/>
                <a:cs typeface="Bariol Regular"/>
              </a:rPr>
              <a:t> for maximum performances</a:t>
            </a:r>
          </a:p>
        </p:txBody>
      </p:sp>
    </p:spTree>
    <p:extLst>
      <p:ext uri="{BB962C8B-B14F-4D97-AF65-F5344CB8AC3E}">
        <p14:creationId xmlns:p14="http://schemas.microsoft.com/office/powerpoint/2010/main" val="19577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Technical details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39080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Common Issues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Google and Facebook actively search for rogue CA signed certs 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(no more governmental signing: </a:t>
            </a:r>
            <a:r>
              <a:rPr lang="en-US" b="1" dirty="0">
                <a:latin typeface="Bariol Regular"/>
                <a:cs typeface="Bariol Regular"/>
              </a:rPr>
              <a:t>F</a:t>
            </a:r>
            <a:r>
              <a:rPr lang="en-US" b="1" dirty="0" smtClean="0">
                <a:latin typeface="Bariol Regular"/>
                <a:cs typeface="Bariol Regular"/>
              </a:rPr>
              <a:t>rance, </a:t>
            </a:r>
            <a:r>
              <a:rPr lang="en-US" b="1" dirty="0">
                <a:latin typeface="Bariol Regular"/>
                <a:cs typeface="Bariol Regular"/>
              </a:rPr>
              <a:t>I</a:t>
            </a:r>
            <a:r>
              <a:rPr lang="en-US" b="1" dirty="0" smtClean="0">
                <a:latin typeface="Bariol Regular"/>
                <a:cs typeface="Bariol Regular"/>
              </a:rPr>
              <a:t>ndia</a:t>
            </a:r>
            <a:r>
              <a:rPr lang="en-US" dirty="0" smtClean="0">
                <a:latin typeface="Bariol Regular"/>
                <a:cs typeface="Bariol Regula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3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General Architecture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7624" y="3102824"/>
            <a:ext cx="1584176" cy="792088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Command &amp; Control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kd188257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59008"/>
            <a:ext cx="1152128" cy="10671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88432" y="1950696"/>
            <a:ext cx="1224136" cy="576064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8432" y="3318848"/>
            <a:ext cx="1224136" cy="576064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8432" y="4614992"/>
            <a:ext cx="1224136" cy="576064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4" idx="0"/>
            <a:endCxn id="3" idx="2"/>
          </p:cNvCxnSpPr>
          <p:nvPr/>
        </p:nvCxnSpPr>
        <p:spPr>
          <a:xfrm flipV="1">
            <a:off x="1979712" y="38949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6" idx="1"/>
          </p:cNvCxnSpPr>
          <p:nvPr/>
        </p:nvCxnSpPr>
        <p:spPr>
          <a:xfrm flipV="1">
            <a:off x="2771800" y="2238728"/>
            <a:ext cx="1116632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3"/>
            <a:endCxn id="7" idx="1"/>
          </p:cNvCxnSpPr>
          <p:nvPr/>
        </p:nvCxnSpPr>
        <p:spPr>
          <a:xfrm>
            <a:off x="2771800" y="3498868"/>
            <a:ext cx="1116632" cy="108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  <a:endCxn id="8" idx="1"/>
          </p:cNvCxnSpPr>
          <p:nvPr/>
        </p:nvCxnSpPr>
        <p:spPr>
          <a:xfrm>
            <a:off x="2771800" y="3498868"/>
            <a:ext cx="1116632" cy="14041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2598768"/>
            <a:ext cx="899592" cy="770972"/>
          </a:xfrm>
          <a:prstGeom prst="rect">
            <a:avLst/>
          </a:prstGeom>
        </p:spPr>
      </p:pic>
      <p:pic>
        <p:nvPicPr>
          <p:cNvPr id="20" name="Picture 19" descr="skd186802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5335072"/>
            <a:ext cx="639251" cy="686216"/>
          </a:xfrm>
          <a:prstGeom prst="rect">
            <a:avLst/>
          </a:prstGeom>
        </p:spPr>
      </p:pic>
      <p:cxnSp>
        <p:nvCxnSpPr>
          <p:cNvPr id="22" name="Elbow Connector 21"/>
          <p:cNvCxnSpPr>
            <a:stCxn id="6" idx="2"/>
            <a:endCxn id="19" idx="1"/>
          </p:cNvCxnSpPr>
          <p:nvPr/>
        </p:nvCxnSpPr>
        <p:spPr>
          <a:xfrm rot="16200000" flipH="1">
            <a:off x="4973831" y="2053429"/>
            <a:ext cx="457494" cy="1404156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3894912"/>
            <a:ext cx="899592" cy="770972"/>
          </a:xfrm>
          <a:prstGeom prst="rect">
            <a:avLst/>
          </a:prstGeom>
        </p:spPr>
      </p:pic>
      <p:cxnSp>
        <p:nvCxnSpPr>
          <p:cNvPr id="25" name="Elbow Connector 24"/>
          <p:cNvCxnSpPr>
            <a:stCxn id="7" idx="2"/>
            <a:endCxn id="23" idx="1"/>
          </p:cNvCxnSpPr>
          <p:nvPr/>
        </p:nvCxnSpPr>
        <p:spPr>
          <a:xfrm rot="16200000" flipH="1">
            <a:off x="5009835" y="3385577"/>
            <a:ext cx="385486" cy="1404156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8" idx="2"/>
            <a:endCxn id="20" idx="1"/>
          </p:cNvCxnSpPr>
          <p:nvPr/>
        </p:nvCxnSpPr>
        <p:spPr>
          <a:xfrm rot="16200000" flipH="1">
            <a:off x="4959016" y="4732540"/>
            <a:ext cx="487124" cy="1404156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7" idx="0"/>
          </p:cNvCxnSpPr>
          <p:nvPr/>
        </p:nvCxnSpPr>
        <p:spPr>
          <a:xfrm>
            <a:off x="4500500" y="2526760"/>
            <a:ext cx="0" cy="7920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8" idx="0"/>
          </p:cNvCxnSpPr>
          <p:nvPr/>
        </p:nvCxnSpPr>
        <p:spPr>
          <a:xfrm>
            <a:off x="4500500" y="3894912"/>
            <a:ext cx="0" cy="72008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xplosion 1 33"/>
          <p:cNvSpPr/>
          <p:nvPr/>
        </p:nvSpPr>
        <p:spPr>
          <a:xfrm>
            <a:off x="1547664" y="1196752"/>
            <a:ext cx="1152128" cy="86409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stCxn id="6" idx="0"/>
            <a:endCxn id="34" idx="3"/>
          </p:cNvCxnSpPr>
          <p:nvPr/>
        </p:nvCxnSpPr>
        <p:spPr>
          <a:xfrm rot="16200000" flipV="1">
            <a:off x="3489004" y="939200"/>
            <a:ext cx="222285" cy="1800708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164288" y="1628800"/>
            <a:ext cx="1224136" cy="576064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Anon Net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Elbow Connector 42"/>
          <p:cNvCxnSpPr>
            <a:stCxn id="41" idx="1"/>
            <a:endCxn id="6" idx="3"/>
          </p:cNvCxnSpPr>
          <p:nvPr/>
        </p:nvCxnSpPr>
        <p:spPr>
          <a:xfrm rot="10800000" flipV="1">
            <a:off x="5112568" y="1916832"/>
            <a:ext cx="2051720" cy="321896"/>
          </a:xfrm>
          <a:prstGeom prst="bentConnector3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2"/>
            <a:endCxn id="19" idx="3"/>
          </p:cNvCxnSpPr>
          <p:nvPr/>
        </p:nvCxnSpPr>
        <p:spPr>
          <a:xfrm rot="5400000">
            <a:off x="6900607" y="2108505"/>
            <a:ext cx="779390" cy="972108"/>
          </a:xfrm>
          <a:prstGeom prst="bentConnector2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1" idx="2"/>
            <a:endCxn id="23" idx="3"/>
          </p:cNvCxnSpPr>
          <p:nvPr/>
        </p:nvCxnSpPr>
        <p:spPr>
          <a:xfrm rot="5400000">
            <a:off x="6252535" y="2756577"/>
            <a:ext cx="2075534" cy="972108"/>
          </a:xfrm>
          <a:prstGeom prst="bentConnector2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1" idx="2"/>
            <a:endCxn id="20" idx="3"/>
          </p:cNvCxnSpPr>
          <p:nvPr/>
        </p:nvCxnSpPr>
        <p:spPr>
          <a:xfrm rot="5400000">
            <a:off x="5423474" y="3325298"/>
            <a:ext cx="3473316" cy="1232449"/>
          </a:xfrm>
          <a:prstGeom prst="bentConnector2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Command &amp; Control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Ruby on Rails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HTML5 interface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Fault tolerant &amp; scalable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643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Command &amp; Control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Bariol Regular"/>
                <a:cs typeface="Bariol Regular"/>
              </a:rPr>
              <a:t>Exploit repository (auto update from HT)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Attack rules (global or per probe)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Active/identified targets in </a:t>
            </a:r>
            <a:r>
              <a:rPr lang="en-US" sz="2800" dirty="0" err="1" smtClean="0">
                <a:latin typeface="Bariol Regular"/>
                <a:cs typeface="Bariol Regular"/>
              </a:rPr>
              <a:t>realtime</a:t>
            </a:r>
            <a:endParaRPr lang="en-US" sz="2800" dirty="0" smtClean="0">
              <a:latin typeface="Bariol Regular"/>
              <a:cs typeface="Bariol Regular"/>
            </a:endParaRPr>
          </a:p>
          <a:p>
            <a:r>
              <a:rPr lang="en-US" sz="2800" dirty="0" smtClean="0">
                <a:latin typeface="Bariol Regular"/>
                <a:cs typeface="Bariol Regular"/>
              </a:rPr>
              <a:t>Probes configuration / update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Anon network configuration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Global system monitoring</a:t>
            </a: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73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Anon Network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Used to forward connections to public addresses to the probes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Useful if we set a socks/proxy in the target and the target is nomadic</a:t>
            </a:r>
            <a:endParaRPr lang="en-US" sz="3600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031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Probe Architecture</a:t>
            </a:r>
            <a:endParaRPr lang="en-US" sz="4800" b="1" dirty="0">
              <a:effectLst/>
              <a:latin typeface="Bariol Regular"/>
              <a:cs typeface="Bariol Regular"/>
            </a:endParaRPr>
          </a:p>
        </p:txBody>
      </p:sp>
      <p:pic>
        <p:nvPicPr>
          <p:cNvPr id="3" name="Picture 2" descr="iBypass[1]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4" y="1406358"/>
            <a:ext cx="5981700" cy="23106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47664" y="2996952"/>
            <a:ext cx="6264696" cy="2880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510" y="1628800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Bypass TAP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2636912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76056" y="2996952"/>
            <a:ext cx="936104" cy="432048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Bridge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63888" y="3501008"/>
            <a:ext cx="3960440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Identifier &amp; Hijacker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63888" y="4005064"/>
            <a:ext cx="1656184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80112" y="4005064"/>
            <a:ext cx="1944216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580112" y="4437112"/>
            <a:ext cx="1944216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 MITM Proxy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91680" y="4077072"/>
            <a:ext cx="1584176" cy="792088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TOR Proxy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63888" y="4437112"/>
            <a:ext cx="1656184" cy="50405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Exploiter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763688" y="5301208"/>
            <a:ext cx="1944216" cy="432048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2483768" y="4869160"/>
            <a:ext cx="0" cy="4320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07904" y="5517232"/>
            <a:ext cx="187220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91680" y="3140968"/>
            <a:ext cx="1584176" cy="720080"/>
          </a:xfrm>
          <a:prstGeom prst="round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ADMIN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endCxn id="14" idx="1"/>
          </p:cNvCxnSpPr>
          <p:nvPr/>
        </p:nvCxnSpPr>
        <p:spPr>
          <a:xfrm>
            <a:off x="611560" y="3501008"/>
            <a:ext cx="108012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560" y="4509120"/>
            <a:ext cx="1080120" cy="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99792" y="5733256"/>
            <a:ext cx="0" cy="50405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Common Issues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HSTS enforces https on a variety of hardcoded website (no more SSL-strip)</a:t>
            </a:r>
          </a:p>
        </p:txBody>
      </p:sp>
    </p:spTree>
    <p:extLst>
      <p:ext uri="{BB962C8B-B14F-4D97-AF65-F5344CB8AC3E}">
        <p14:creationId xmlns:p14="http://schemas.microsoft.com/office/powerpoint/2010/main" val="21208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Common Issues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HTTPS Everywhere enforces https and could send rogue certificates to the EFF SSL Observatory</a:t>
            </a:r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902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Bariol Regular"/>
                <a:cs typeface="Bariol Regular"/>
              </a:rPr>
              <a:t>Common Issues</a:t>
            </a:r>
            <a:endParaRPr lang="en-US" sz="2400" b="1" dirty="0">
              <a:effectLst/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No solution for sniffing TOR available by now on the market</a:t>
            </a:r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415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effectLst/>
                <a:latin typeface="Bariol Bold"/>
                <a:cs typeface="Bariol Bold"/>
              </a:rPr>
              <a:t>The Solution</a:t>
            </a:r>
            <a:endParaRPr lang="en-US" b="1" dirty="0">
              <a:effectLst/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17038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29370</TotalTime>
  <Words>996</Words>
  <Application>Microsoft Macintosh PowerPoint</Application>
  <PresentationFormat>On-screen Show (4:3)</PresentationFormat>
  <Paragraphs>258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Bariol Regular</vt:lpstr>
      <vt:lpstr>Calibri</vt:lpstr>
      <vt:lpstr>Bariol Bold</vt:lpstr>
      <vt:lpstr>HackingTeam</vt:lpstr>
      <vt:lpstr>Project X</vt:lpstr>
      <vt:lpstr>What?</vt:lpstr>
      <vt:lpstr>PowerPoint Presentation</vt:lpstr>
      <vt:lpstr>Common Issues</vt:lpstr>
      <vt:lpstr>Common Issues</vt:lpstr>
      <vt:lpstr>Common Issues</vt:lpstr>
      <vt:lpstr>Common Issues</vt:lpstr>
      <vt:lpstr>Common Issues</vt:lpstr>
      <vt:lpstr>PowerPoint Presentation</vt:lpstr>
      <vt:lpstr>How?</vt:lpstr>
      <vt:lpstr>How?</vt:lpstr>
      <vt:lpstr>How?</vt:lpstr>
      <vt:lpstr>How?</vt:lpstr>
      <vt:lpstr>PowerPoint Presentation</vt:lpstr>
      <vt:lpstr>Deployment phases</vt:lpstr>
      <vt:lpstr>Identification Phase</vt:lpstr>
      <vt:lpstr>Inoculation Phase</vt:lpstr>
      <vt:lpstr>Marking Phase</vt:lpstr>
      <vt:lpstr>SSL MITM Phase</vt:lpstr>
      <vt:lpstr>Decoding Phase</vt:lpstr>
      <vt:lpstr>Maintenance Phase</vt:lpstr>
      <vt:lpstr>Maintenance Phase</vt:lpstr>
      <vt:lpstr>PowerPoint Presentation</vt:lpstr>
      <vt:lpstr>Identification Phase</vt:lpstr>
      <vt:lpstr>Inoculation Phase</vt:lpstr>
      <vt:lpstr>Marking Phase</vt:lpstr>
      <vt:lpstr>Marking Phase</vt:lpstr>
      <vt:lpstr>Marking Phase</vt:lpstr>
      <vt:lpstr>SSL MITM Phase</vt:lpstr>
      <vt:lpstr>SSL MITM Phase</vt:lpstr>
      <vt:lpstr>Decoding Phase</vt:lpstr>
      <vt:lpstr>Feasibility Matrix</vt:lpstr>
      <vt:lpstr>Weak Points</vt:lpstr>
      <vt:lpstr>Weak Points</vt:lpstr>
      <vt:lpstr>PowerPoint Presentation</vt:lpstr>
      <vt:lpstr>Strengths</vt:lpstr>
      <vt:lpstr>Strengths</vt:lpstr>
      <vt:lpstr>PowerPoint Presentation</vt:lpstr>
      <vt:lpstr>Hardware for the probes</vt:lpstr>
      <vt:lpstr>Decoding the traffic</vt:lpstr>
      <vt:lpstr>PowerPoint Presentation</vt:lpstr>
      <vt:lpstr>Time</vt:lpstr>
      <vt:lpstr>Human</vt:lpstr>
      <vt:lpstr>PowerPoint Presentation</vt:lpstr>
      <vt:lpstr>Other over-SSL protocols</vt:lpstr>
      <vt:lpstr>RCS integration</vt:lpstr>
      <vt:lpstr>Layer 3 MITM</vt:lpstr>
      <vt:lpstr>SSL TLS key dump</vt:lpstr>
      <vt:lpstr>PowerPoint Presentation</vt:lpstr>
      <vt:lpstr>General Architecture</vt:lpstr>
      <vt:lpstr>Command &amp; Control</vt:lpstr>
      <vt:lpstr>Command &amp; Control</vt:lpstr>
      <vt:lpstr>Anon Network</vt:lpstr>
      <vt:lpstr>Probe Architecture</vt:lpstr>
    </vt:vector>
  </TitlesOfParts>
  <Company>Hacking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Primario</dc:title>
  <dc:creator>Gianluca Vadruccio</dc:creator>
  <cp:lastModifiedBy>Alberto Ornaghi</cp:lastModifiedBy>
  <cp:revision>1305</cp:revision>
  <dcterms:created xsi:type="dcterms:W3CDTF">2009-10-06T12:53:55Z</dcterms:created>
  <dcterms:modified xsi:type="dcterms:W3CDTF">2014-09-05T07:45:42Z</dcterms:modified>
</cp:coreProperties>
</file>