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402" r:id="rId2"/>
    <p:sldId id="400" r:id="rId3"/>
    <p:sldId id="343" r:id="rId4"/>
    <p:sldId id="366" r:id="rId5"/>
    <p:sldId id="345" r:id="rId6"/>
    <p:sldId id="363" r:id="rId7"/>
    <p:sldId id="346" r:id="rId8"/>
    <p:sldId id="361" r:id="rId9"/>
    <p:sldId id="364" r:id="rId10"/>
    <p:sldId id="368" r:id="rId11"/>
    <p:sldId id="370" r:id="rId12"/>
    <p:sldId id="371" r:id="rId13"/>
    <p:sldId id="398" r:id="rId14"/>
    <p:sldId id="377" r:id="rId15"/>
    <p:sldId id="378" r:id="rId16"/>
    <p:sldId id="380" r:id="rId17"/>
    <p:sldId id="381" r:id="rId18"/>
    <p:sldId id="384" r:id="rId19"/>
    <p:sldId id="379" r:id="rId20"/>
    <p:sldId id="376" r:id="rId21"/>
    <p:sldId id="265" r:id="rId22"/>
    <p:sldId id="399" r:id="rId23"/>
    <p:sldId id="356" r:id="rId24"/>
    <p:sldId id="386" r:id="rId25"/>
    <p:sldId id="333" r:id="rId26"/>
    <p:sldId id="298" r:id="rId27"/>
    <p:sldId id="302" r:id="rId28"/>
    <p:sldId id="305" r:id="rId29"/>
    <p:sldId id="299" r:id="rId30"/>
    <p:sldId id="394" r:id="rId31"/>
    <p:sldId id="303" r:id="rId32"/>
    <p:sldId id="389" r:id="rId33"/>
    <p:sldId id="390" r:id="rId34"/>
    <p:sldId id="391" r:id="rId35"/>
    <p:sldId id="403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915" autoAdjust="0"/>
  </p:normalViewPr>
  <p:slideViewPr>
    <p:cSldViewPr snapToObjects="1">
      <p:cViewPr varScale="1">
        <p:scale>
          <a:sx n="70" d="100"/>
          <a:sy n="70" d="100"/>
        </p:scale>
        <p:origin x="-1974" y="-96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14" d="100"/>
          <a:sy n="114" d="100"/>
        </p:scale>
        <p:origin x="-2592" y="-96"/>
      </p:cViewPr>
      <p:guideLst>
        <p:guide orient="horz" pos="287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CA45C-4CDB-BD47-8C95-1ED4467D944A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4C2BA-7C62-CB40-89CC-410583D39F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20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53CA6-7075-D346-BF92-BC0B677CED0B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71C13-82BC-C342-A7AA-2CED3B2B3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99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92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send him an SMS and your RCS agent is ready to operate. Sounds like science fiction? It’s not.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32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43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 philosophy is “no more cables”. Everything goes over the air.</a:t>
            </a:r>
          </a:p>
          <a:p>
            <a:endParaRPr lang="en-US" dirty="0" smtClean="0"/>
          </a:p>
          <a:p>
            <a:r>
              <a:rPr lang="en-US" dirty="0" err="1" smtClean="0"/>
              <a:t>WiFi</a:t>
            </a:r>
            <a:r>
              <a:rPr lang="en-US" dirty="0" smtClean="0"/>
              <a:t> anyone? We have that too.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77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 downloads the </a:t>
            </a:r>
            <a:r>
              <a:rPr lang="en-US" dirty="0" err="1" smtClean="0"/>
              <a:t>lastest</a:t>
            </a:r>
            <a:r>
              <a:rPr lang="en-US" dirty="0" smtClean="0"/>
              <a:t> version of his </a:t>
            </a:r>
            <a:r>
              <a:rPr lang="en-US" dirty="0" err="1" smtClean="0"/>
              <a:t>favourite</a:t>
            </a:r>
            <a:r>
              <a:rPr lang="en-US" dirty="0" smtClean="0"/>
              <a:t> application and together with it, an RCS agent comes down the wire and silently install itself on the system.</a:t>
            </a:r>
          </a:p>
          <a:p>
            <a:r>
              <a:rPr lang="en-US" dirty="0" smtClean="0"/>
              <a:t>Not kidding.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51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go directly at the target ISP, with little information you identify your target … and then? You cannot cut the cables and put something in between!</a:t>
            </a:r>
          </a:p>
          <a:p>
            <a:endParaRPr lang="en-US" dirty="0"/>
          </a:p>
          <a:p>
            <a:r>
              <a:rPr lang="en-US" dirty="0" smtClean="0"/>
              <a:t>You don’t need to. Our solution works without being physically in the middle.</a:t>
            </a:r>
          </a:p>
          <a:p>
            <a:endParaRPr lang="en-US" dirty="0" smtClean="0"/>
          </a:p>
          <a:p>
            <a:r>
              <a:rPr lang="en-US" dirty="0" smtClean="0"/>
              <a:t>As soon as the target downloads an application, your RCS agent is up and running. Too late for him.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It’s easy to deploy, and light on the ISP side. </a:t>
            </a:r>
          </a:p>
          <a:p>
            <a:r>
              <a:rPr lang="en-US" dirty="0" smtClean="0"/>
              <a:t>You manage it, the ISP doesn’t need to do anything.</a:t>
            </a:r>
          </a:p>
          <a:p>
            <a:endParaRPr lang="en-US" dirty="0" smtClean="0"/>
          </a:p>
          <a:p>
            <a:r>
              <a:rPr lang="en-US" dirty="0" smtClean="0"/>
              <a:t>And if you’ve access to a router, it works everywhere, not only at the ISP.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59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Not</a:t>
            </a:r>
            <a:r>
              <a:rPr lang="it-IT" baseline="0" dirty="0" smtClean="0"/>
              <a:t> only...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403D5-0417-415E-91B7-6492FD991CDF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9662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22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evading.</a:t>
            </a:r>
            <a:r>
              <a:rPr lang="en-US" baseline="0" dirty="0" smtClean="0"/>
              <a:t> Not defeating.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5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Desktop</a:t>
            </a:r>
            <a:r>
              <a:rPr lang="en-US" baseline="0" dirty="0" smtClean="0"/>
              <a:t> installation</a:t>
            </a:r>
          </a:p>
          <a:p>
            <a:r>
              <a:rPr lang="en-US" baseline="0" dirty="0" smtClean="0"/>
              <a:t>Mobile Installation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Working offline…</a:t>
            </a:r>
          </a:p>
          <a:p>
            <a:r>
              <a:rPr lang="en-US" baseline="0" dirty="0" smtClean="0"/>
              <a:t>Then send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403D5-0417-415E-91B7-6492FD991CDF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6191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Antiviruses are a must-have these days. There is lots of malware on the Net.</a:t>
            </a:r>
          </a:p>
          <a:p>
            <a:r>
              <a:rPr lang="en-US" dirty="0" smtClean="0"/>
              <a:t>And if you fear your target will use an antivirus to prevent any unwanted application on his system, you’re right, they probably will. But RCS is invisible to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29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say</a:t>
            </a:r>
            <a:r>
              <a:rPr lang="en-US" baseline="0" dirty="0" smtClean="0"/>
              <a:t> we have RCS in one country…</a:t>
            </a:r>
          </a:p>
          <a:p>
            <a:r>
              <a:rPr lang="en-US" baseline="0" dirty="0" smtClean="0"/>
              <a:t>And the backdoor in another…</a:t>
            </a:r>
          </a:p>
          <a:p>
            <a:r>
              <a:rPr lang="en-US" baseline="0" dirty="0" smtClean="0"/>
              <a:t>Suppose you control a number of server around the world. </a:t>
            </a:r>
          </a:p>
          <a:p>
            <a:r>
              <a:rPr lang="en-US" baseline="0" dirty="0" smtClean="0"/>
              <a:t>You may think of forwarding the traffic…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403D5-0417-415E-91B7-6492FD991CDF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195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Enough of features. Let’s see on what devices you can operate the RCS. On Windows for sure, so 90% of the desktop market is covered.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76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</a:t>
            </a:r>
            <a:r>
              <a:rPr lang="en-US" baseline="0" dirty="0" smtClean="0"/>
              <a:t> you</a:t>
            </a:r>
            <a:r>
              <a:rPr lang="en-US" dirty="0" smtClean="0"/>
              <a:t> want to be sneaky. Like a sniper: clean, precise, low profile.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81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212" y="2852936"/>
            <a:ext cx="7772400" cy="1614041"/>
          </a:xfrm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4799" y="4581128"/>
            <a:ext cx="6400800" cy="792088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1481" y="861267"/>
            <a:ext cx="5161038" cy="911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76212" y="2204864"/>
            <a:ext cx="7772400" cy="1614041"/>
          </a:xfrm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83568" y="5229200"/>
            <a:ext cx="7776864" cy="792088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12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1481" y="933275"/>
            <a:ext cx="5161038" cy="911549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347864" y="45811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18" y="2492896"/>
            <a:ext cx="711928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75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70" y="1052736"/>
            <a:ext cx="8229600" cy="4345084"/>
          </a:xfrm>
        </p:spPr>
        <p:txBody>
          <a:bodyPr/>
          <a:lstStyle>
            <a:lvl1pPr>
              <a:lnSpc>
                <a:spcPct val="120000"/>
              </a:lnSpc>
              <a:buNone/>
              <a:defRPr/>
            </a:lvl1pPr>
            <a:lvl2pPr>
              <a:lnSpc>
                <a:spcPct val="120000"/>
              </a:lnSpc>
              <a:buNone/>
              <a:defRPr/>
            </a:lvl2pPr>
            <a:lvl3pPr>
              <a:lnSpc>
                <a:spcPct val="120000"/>
              </a:lnSpc>
              <a:buNone/>
              <a:defRPr/>
            </a:lvl3pPr>
            <a:lvl4pPr>
              <a:lnSpc>
                <a:spcPct val="120000"/>
              </a:lnSpc>
              <a:buNone/>
              <a:defRPr/>
            </a:lvl4pPr>
            <a:lvl5pPr>
              <a:lnSpc>
                <a:spcPct val="120000"/>
              </a:lnSpc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0557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90660"/>
            <a:ext cx="7772400" cy="1500187"/>
          </a:xfr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8" name="Picture 7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05579"/>
            <a:ext cx="2185610" cy="386025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19600"/>
          </a:xfrm>
        </p:spPr>
        <p:txBody>
          <a:bodyPr/>
          <a:lstStyle>
            <a:lvl1pPr>
              <a:lnSpc>
                <a:spcPct val="120000"/>
              </a:lnSpc>
              <a:defRPr sz="2800"/>
            </a:lvl1pPr>
            <a:lvl2pPr>
              <a:lnSpc>
                <a:spcPct val="120000"/>
              </a:lnSpc>
              <a:defRPr sz="2400"/>
            </a:lvl2pPr>
            <a:lvl3pPr>
              <a:lnSpc>
                <a:spcPct val="120000"/>
              </a:lnSpc>
              <a:defRPr sz="20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19600"/>
          </a:xfrm>
        </p:spPr>
        <p:txBody>
          <a:bodyPr/>
          <a:lstStyle>
            <a:lvl1pPr>
              <a:lnSpc>
                <a:spcPct val="120000"/>
              </a:lnSpc>
              <a:defRPr sz="2800"/>
            </a:lvl1pPr>
            <a:lvl2pPr>
              <a:lnSpc>
                <a:spcPct val="120000"/>
              </a:lnSpc>
              <a:defRPr sz="2400"/>
            </a:lvl2pPr>
            <a:lvl3pPr>
              <a:lnSpc>
                <a:spcPct val="120000"/>
              </a:lnSpc>
              <a:defRPr sz="20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0557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lnSpc>
                <a:spcPct val="120000"/>
              </a:lnSpc>
              <a:defRPr sz="2400"/>
            </a:lvl1pPr>
            <a:lvl2pPr>
              <a:lnSpc>
                <a:spcPct val="120000"/>
              </a:lnSpc>
              <a:defRPr sz="20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lnSpc>
                <a:spcPct val="120000"/>
              </a:lnSpc>
              <a:defRPr sz="2400"/>
            </a:lvl1pPr>
            <a:lvl2pPr>
              <a:lnSpc>
                <a:spcPct val="120000"/>
              </a:lnSpc>
              <a:defRPr sz="20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accent4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alibri (Headings)"/>
          <a:ea typeface="+mj-ea"/>
          <a:cs typeface="Calibri (Headings)"/>
        </a:defRPr>
      </a:lvl1pPr>
    </p:titleStyle>
    <p:bodyStyle>
      <a:lvl1pPr marL="342900" indent="-3429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gif"/><Relationship Id="rId5" Type="http://schemas.openxmlformats.org/officeDocument/2006/relationships/image" Target="../media/image23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3568" y="4581128"/>
            <a:ext cx="7776864" cy="792088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Bariol Regular" pitchFamily="50" charset="0"/>
              </a:rPr>
              <a:t>The Hacking </a:t>
            </a:r>
            <a:r>
              <a:rPr lang="en-US" dirty="0">
                <a:latin typeface="Bariol Regular" pitchFamily="50" charset="0"/>
              </a:rPr>
              <a:t>S</a:t>
            </a:r>
            <a:r>
              <a:rPr lang="en-US" dirty="0" smtClean="0">
                <a:latin typeface="Bariol Regular" pitchFamily="50" charset="0"/>
              </a:rPr>
              <a:t>uite </a:t>
            </a:r>
            <a:r>
              <a:rPr lang="en-US" dirty="0">
                <a:latin typeface="Bariol Regular" pitchFamily="50" charset="0"/>
              </a:rPr>
              <a:t>F</a:t>
            </a:r>
            <a:r>
              <a:rPr lang="en-US" dirty="0" smtClean="0">
                <a:latin typeface="Bariol Regular" pitchFamily="50" charset="0"/>
              </a:rPr>
              <a:t>or </a:t>
            </a:r>
            <a:r>
              <a:rPr lang="en-US" dirty="0">
                <a:latin typeface="Bariol Regular" pitchFamily="50" charset="0"/>
              </a:rPr>
              <a:t>G</a:t>
            </a:r>
            <a:r>
              <a:rPr lang="en-US" dirty="0" smtClean="0">
                <a:latin typeface="Bariol Regular" pitchFamily="50" charset="0"/>
              </a:rPr>
              <a:t>overnmental </a:t>
            </a:r>
            <a:r>
              <a:rPr lang="en-US" dirty="0">
                <a:latin typeface="Bariol Regular" pitchFamily="50" charset="0"/>
              </a:rPr>
              <a:t>I</a:t>
            </a:r>
            <a:r>
              <a:rPr lang="en-US" dirty="0" smtClean="0">
                <a:latin typeface="Bariol Regular" pitchFamily="50" charset="0"/>
              </a:rPr>
              <a:t>nterception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84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Having the big picture is fine.</a:t>
            </a:r>
          </a:p>
          <a:p>
            <a:r>
              <a:rPr lang="en-US" dirty="0" smtClean="0">
                <a:latin typeface="Bariol Regular" pitchFamily="50" charset="0"/>
              </a:rPr>
              <a:t>Small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details</a:t>
            </a:r>
            <a:r>
              <a:rPr lang="en-US" dirty="0" smtClean="0">
                <a:latin typeface="Bariol Regular" pitchFamily="50" charset="0"/>
              </a:rPr>
              <a:t> can </a:t>
            </a:r>
            <a:r>
              <a:rPr lang="en-US" dirty="0">
                <a:latin typeface="Bariol Regular" pitchFamily="50" charset="0"/>
              </a:rPr>
              <a:t>make a big difference</a:t>
            </a:r>
            <a:r>
              <a:rPr lang="en-US" dirty="0" smtClean="0">
                <a:latin typeface="Bariol Regular" pitchFamily="50" charset="0"/>
              </a:rPr>
              <a:t>.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8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You want a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solution</a:t>
            </a:r>
            <a:r>
              <a:rPr lang="en-US" dirty="0" smtClean="0">
                <a:latin typeface="Bariol Regular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402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18" y="2492896"/>
            <a:ext cx="711928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03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4308" y="2780928"/>
            <a:ext cx="2533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Internet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92" y="2852936"/>
            <a:ext cx="2581569" cy="2045894"/>
          </a:xfrm>
        </p:spPr>
      </p:pic>
      <p:pic>
        <p:nvPicPr>
          <p:cNvPr id="25" name="Picture 24" descr="236029-blackberry-messenger-icon-missing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372" y="2924944"/>
            <a:ext cx="1196752" cy="19148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064" y="2181097"/>
            <a:ext cx="1625600" cy="1625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44" y="2204864"/>
            <a:ext cx="1625600" cy="1625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356" y="2996952"/>
            <a:ext cx="1625600" cy="1625600"/>
          </a:xfrm>
          <a:prstGeom prst="rect">
            <a:avLst/>
          </a:prstGeom>
        </p:spPr>
      </p:pic>
      <p:pic>
        <p:nvPicPr>
          <p:cNvPr id="23" name="Picture 22" descr="1291125910_Documen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96" y="3573016"/>
            <a:ext cx="843632" cy="843632"/>
          </a:xfrm>
          <a:prstGeom prst="rect">
            <a:avLst/>
          </a:prstGeom>
        </p:spPr>
      </p:pic>
      <p:pic>
        <p:nvPicPr>
          <p:cNvPr id="29" name="Picture 28" descr="1291125910_Documen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96" y="548680"/>
            <a:ext cx="843632" cy="843632"/>
          </a:xfrm>
          <a:prstGeom prst="rect">
            <a:avLst/>
          </a:prstGeom>
        </p:spPr>
      </p:pic>
      <p:pic>
        <p:nvPicPr>
          <p:cNvPr id="18" name="Picture 17" descr="dedicated_server_icon_200x22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636" y="3140968"/>
            <a:ext cx="1607772" cy="168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17291 -0.11389 -0.34583 -0.22777 " pathEditMode="relative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17291 -0.11389 -0.34583 -0.22777 " pathEditMode="relative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4132 0.08796 -0.28246 0.17592 -0.33889 0.21111 " pathEditMode="relative" ptsTypes="aA">
                                      <p:cBhvr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4132 0.08796 -0.28246 0.17592 -0.33889 0.21111 " pathEditMode="relative" ptsTypes="aA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C 0.06076 -0.0125 0.12153 -0.025 0.2 -0.02963 C 0.27847 -0.03426 0.37465 -0.03102 0.47083 -0.02778 " pathEditMode="relative" rAng="0" ptsTypes="a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42" y="-171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C 0.05972 0.14652 0.11962 0.29351 0.19722 0.3625 C 0.27483 0.43194 0.37014 0.42222 0.46563 0.41319 " pathEditMode="relative" rAng="0" ptsTypes="aaA">
                                      <p:cBhvr>
                                        <p:cTn id="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81" y="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Runs on the target device.</a:t>
            </a:r>
          </a:p>
          <a:p>
            <a:r>
              <a:rPr lang="en-US" dirty="0" smtClean="0">
                <a:latin typeface="Bariol Regular" pitchFamily="50" charset="0"/>
              </a:rPr>
              <a:t>Collects everything, constantly.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53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Easy to configure.</a:t>
            </a:r>
          </a:p>
          <a:p>
            <a:r>
              <a:rPr lang="en-US" dirty="0" smtClean="0">
                <a:latin typeface="Bariol Regular" pitchFamily="50" charset="0"/>
              </a:rPr>
              <a:t>Zero to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done</a:t>
            </a:r>
            <a:r>
              <a:rPr lang="en-US" dirty="0" smtClean="0">
                <a:latin typeface="Bariol Regular" pitchFamily="50" charset="0"/>
              </a:rPr>
              <a:t> in less than 2 minutes!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85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Scale</a:t>
            </a:r>
            <a:r>
              <a:rPr lang="en-US" dirty="0" smtClean="0">
                <a:latin typeface="Bariol Regular" pitchFamily="50" charset="0"/>
              </a:rPr>
              <a:t> with no hassles.</a:t>
            </a:r>
          </a:p>
          <a:p>
            <a:r>
              <a:rPr lang="en-US" dirty="0">
                <a:latin typeface="Bariol Regular" pitchFamily="50" charset="0"/>
              </a:rPr>
              <a:t>R</a:t>
            </a:r>
            <a:r>
              <a:rPr lang="en-US" dirty="0" smtClean="0">
                <a:latin typeface="Bariol Regular" pitchFamily="50" charset="0"/>
              </a:rPr>
              <a:t>uns on autopilot.</a:t>
            </a:r>
          </a:p>
        </p:txBody>
      </p:sp>
    </p:spTree>
    <p:extLst>
      <p:ext uri="{BB962C8B-B14F-4D97-AF65-F5344CB8AC3E}">
        <p14:creationId xmlns:p14="http://schemas.microsoft.com/office/powerpoint/2010/main" val="296418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Large</a:t>
            </a:r>
            <a:r>
              <a:rPr lang="en-US" dirty="0" smtClean="0">
                <a:latin typeface="Bariol Regular" pitchFamily="50" charset="0"/>
              </a:rPr>
              <a:t> installations.</a:t>
            </a:r>
            <a:endParaRPr lang="en-US" dirty="0">
              <a:latin typeface="Bariol Regular" pitchFamily="50" charset="0"/>
            </a:endParaRPr>
          </a:p>
          <a:p>
            <a:r>
              <a:rPr lang="en-US" dirty="0" smtClean="0">
                <a:latin typeface="Bariol Regular" pitchFamily="50" charset="0"/>
              </a:rPr>
              <a:t>Distribute your data across cities.</a:t>
            </a:r>
          </a:p>
        </p:txBody>
      </p:sp>
    </p:spTree>
    <p:extLst>
      <p:ext uri="{BB962C8B-B14F-4D97-AF65-F5344CB8AC3E}">
        <p14:creationId xmlns:p14="http://schemas.microsoft.com/office/powerpoint/2010/main" val="312584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1 </a:t>
            </a:r>
            <a:r>
              <a:rPr lang="en-US" dirty="0">
                <a:latin typeface="Bariol Regular" pitchFamily="50" charset="0"/>
              </a:rPr>
              <a:t>or </a:t>
            </a:r>
            <a:r>
              <a:rPr lang="en-US" dirty="0" smtClean="0">
                <a:latin typeface="Bariol Regular" pitchFamily="50" charset="0"/>
              </a:rPr>
              <a:t>10000 targets.</a:t>
            </a:r>
          </a:p>
          <a:p>
            <a:r>
              <a:rPr lang="en-US" dirty="0" smtClean="0">
                <a:latin typeface="Bariol Regular" pitchFamily="50" charset="0"/>
              </a:rPr>
              <a:t>It makes no difference.</a:t>
            </a:r>
          </a:p>
        </p:txBody>
      </p:sp>
    </p:spTree>
    <p:extLst>
      <p:ext uri="{BB962C8B-B14F-4D97-AF65-F5344CB8AC3E}">
        <p14:creationId xmlns:p14="http://schemas.microsoft.com/office/powerpoint/2010/main" val="273847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Search &amp; filter.</a:t>
            </a:r>
          </a:p>
          <a:p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Access</a:t>
            </a:r>
            <a:r>
              <a:rPr lang="en-US" dirty="0" smtClean="0">
                <a:latin typeface="Bariol Regular" pitchFamily="50" charset="0"/>
              </a:rPr>
              <a:t> your information quick and easy.</a:t>
            </a:r>
          </a:p>
        </p:txBody>
      </p:sp>
    </p:spTree>
    <p:extLst>
      <p:ext uri="{BB962C8B-B14F-4D97-AF65-F5344CB8AC3E}">
        <p14:creationId xmlns:p14="http://schemas.microsoft.com/office/powerpoint/2010/main" val="213403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cebook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39831"/>
            <a:ext cx="4248472" cy="1409249"/>
          </a:xfrm>
          <a:prstGeom prst="rect">
            <a:avLst/>
          </a:prstGeom>
        </p:spPr>
      </p:pic>
      <p:pic>
        <p:nvPicPr>
          <p:cNvPr id="8" name="Picture 7" descr="Gmail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03" y="1472458"/>
            <a:ext cx="3384376" cy="1524494"/>
          </a:xfrm>
          <a:prstGeom prst="rect">
            <a:avLst/>
          </a:prstGeom>
        </p:spPr>
      </p:pic>
      <p:pic>
        <p:nvPicPr>
          <p:cNvPr id="9" name="Picture 8" descr="skype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78607"/>
            <a:ext cx="3168352" cy="139826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4652020"/>
            <a:ext cx="3958505" cy="73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56992"/>
            <a:ext cx="280361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64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ariol Regular" pitchFamily="50" charset="0"/>
              </a:rPr>
              <a:t>The device </a:t>
            </a:r>
            <a:r>
              <a:rPr lang="en-US" dirty="0" smtClean="0">
                <a:latin typeface="Bariol Regular" pitchFamily="50" charset="0"/>
              </a:rPr>
              <a:t>becomes </a:t>
            </a:r>
            <a:r>
              <a:rPr lang="en-US" dirty="0">
                <a:latin typeface="Bariol Regular" pitchFamily="50" charset="0"/>
              </a:rPr>
              <a:t>a detail.</a:t>
            </a:r>
          </a:p>
          <a:p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Target</a:t>
            </a:r>
            <a:r>
              <a:rPr lang="en-US" dirty="0" smtClean="0">
                <a:latin typeface="Bariol Regular" pitchFamily="50" charset="0"/>
              </a:rPr>
              <a:t> centric.</a:t>
            </a:r>
          </a:p>
          <a:p>
            <a:r>
              <a:rPr lang="en-US" dirty="0" smtClean="0">
                <a:latin typeface="Bariol Regular" pitchFamily="50" charset="0"/>
              </a:rPr>
              <a:t>Ease investigation.</a:t>
            </a:r>
          </a:p>
        </p:txBody>
      </p:sp>
    </p:spTree>
    <p:extLst>
      <p:ext uri="{BB962C8B-B14F-4D97-AF65-F5344CB8AC3E}">
        <p14:creationId xmlns:p14="http://schemas.microsoft.com/office/powerpoint/2010/main" val="294557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Invisible</a:t>
            </a:r>
            <a:r>
              <a:rPr lang="en-US" dirty="0" smtClean="0">
                <a:latin typeface="Bariol Regular" pitchFamily="50" charset="0"/>
              </a:rPr>
              <a:t> to antiviruses.</a:t>
            </a:r>
          </a:p>
          <a:p>
            <a:r>
              <a:rPr lang="en-US" dirty="0" smtClean="0">
                <a:latin typeface="Bariol Regular" pitchFamily="50" charset="0"/>
              </a:rPr>
              <a:t>Prevent </a:t>
            </a:r>
            <a:r>
              <a:rPr lang="en-US" dirty="0">
                <a:latin typeface="Bariol Regular" pitchFamily="50" charset="0"/>
              </a:rPr>
              <a:t>disclosure of your presence</a:t>
            </a:r>
            <a:r>
              <a:rPr lang="en-US" dirty="0" smtClean="0">
                <a:latin typeface="Bariol Regular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034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aptop_gr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700" r="-44700"/>
          <a:stretch>
            <a:fillRect/>
          </a:stretch>
        </p:blipFill>
        <p:spPr>
          <a:xfrm>
            <a:off x="36501" y="3140968"/>
            <a:ext cx="2591283" cy="1368152"/>
          </a:xfrm>
          <a:prstGeom prst="rect">
            <a:avLst/>
          </a:prstGeom>
        </p:spPr>
      </p:pic>
      <p:pic>
        <p:nvPicPr>
          <p:cNvPr id="5" name="Picture 4" descr="dedicated_server_icon_200x2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098" y="3111501"/>
            <a:ext cx="1264366" cy="1325611"/>
          </a:xfrm>
          <a:prstGeom prst="rect">
            <a:avLst/>
          </a:prstGeom>
        </p:spPr>
      </p:pic>
      <p:pic>
        <p:nvPicPr>
          <p:cNvPr id="6" name="Picture 5" descr="1291112554_encrypt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05064"/>
            <a:ext cx="720080" cy="720080"/>
          </a:xfrm>
          <a:prstGeom prst="rect">
            <a:avLst/>
          </a:prstGeom>
        </p:spPr>
      </p:pic>
      <p:pic>
        <p:nvPicPr>
          <p:cNvPr id="9" name="Picture 8" descr="network_serv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356992"/>
            <a:ext cx="914400" cy="914400"/>
          </a:xfrm>
          <a:prstGeom prst="rect">
            <a:avLst/>
          </a:prstGeom>
        </p:spPr>
      </p:pic>
      <p:pic>
        <p:nvPicPr>
          <p:cNvPr id="10" name="Picture 9" descr="global_map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52896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437112"/>
            <a:ext cx="678036" cy="678036"/>
          </a:xfrm>
          <a:prstGeom prst="rect">
            <a:avLst/>
          </a:prstGeom>
        </p:spPr>
      </p:pic>
      <p:pic>
        <p:nvPicPr>
          <p:cNvPr id="25" name="Picture 24" descr="1291125910_Document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221088"/>
            <a:ext cx="504056" cy="504056"/>
          </a:xfrm>
          <a:prstGeom prst="rect">
            <a:avLst/>
          </a:prstGeom>
        </p:spPr>
      </p:pic>
      <p:pic>
        <p:nvPicPr>
          <p:cNvPr id="16" name="Picture 15" descr="dedicated_server_icon_200x2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916" y="620688"/>
            <a:ext cx="851004" cy="9361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325" y="1124744"/>
            <a:ext cx="761549" cy="8377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197" y="2780928"/>
            <a:ext cx="761549" cy="8377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225" y="1484784"/>
            <a:ext cx="761549" cy="8377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845" y="3933056"/>
            <a:ext cx="761549" cy="8377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93" y="1628800"/>
            <a:ext cx="761549" cy="83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9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C -0.00659 -0.18981 -0.01319 -0.37963 -0.07361 -0.44444 C -0.13402 -0.50926 -0.34166 -0.4294 -0.3625 -0.38889 C -0.38333 -0.34838 -0.16805 -0.26134 -0.19878 -0.20185 C -0.22934 -0.14236 -0.46319 -0.00347 -0.54583 -0.03148 C -0.62847 -0.05949 -0.70434 -0.29282 -0.69444 -0.37037 C -0.68455 -0.44792 -0.58541 -0.47222 -0.48611 -0.49629 " pathEditMode="relative" rAng="0" ptsTypes="aaaaaaA">
                                      <p:cBhvr>
                                        <p:cTn id="3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26" y="-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Our Agents run on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all</a:t>
            </a:r>
            <a:r>
              <a:rPr lang="en-US" dirty="0" smtClean="0">
                <a:latin typeface="Bariol Regular" pitchFamily="50" charset="0"/>
              </a:rPr>
              <a:t> platforms.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3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ple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667" y="1700808"/>
            <a:ext cx="867210" cy="1009433"/>
          </a:xfrm>
          <a:prstGeom prst="rect">
            <a:avLst/>
          </a:prstGeom>
        </p:spPr>
      </p:pic>
      <p:pic>
        <p:nvPicPr>
          <p:cNvPr id="4" name="Picture 3" descr="android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981" y="3114155"/>
            <a:ext cx="1067299" cy="1178941"/>
          </a:xfrm>
          <a:prstGeom prst="rect">
            <a:avLst/>
          </a:prstGeom>
        </p:spPr>
      </p:pic>
      <p:pic>
        <p:nvPicPr>
          <p:cNvPr id="6" name="Picture 5" descr="blackberry_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650" y="3068802"/>
            <a:ext cx="2609307" cy="576222"/>
          </a:xfrm>
          <a:prstGeom prst="rect">
            <a:avLst/>
          </a:prstGeom>
        </p:spPr>
      </p:pic>
      <p:pic>
        <p:nvPicPr>
          <p:cNvPr id="7" name="Picture 6" descr="symbian_logo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09" y="3755197"/>
            <a:ext cx="1944216" cy="537899"/>
          </a:xfrm>
          <a:prstGeom prst="rect">
            <a:avLst/>
          </a:prstGeom>
        </p:spPr>
      </p:pic>
      <p:pic>
        <p:nvPicPr>
          <p:cNvPr id="9" name="Picture 8" descr="windows-logo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657" y="1700808"/>
            <a:ext cx="1085076" cy="99826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84" y="3176731"/>
            <a:ext cx="979395" cy="97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ux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321" y="1700808"/>
            <a:ext cx="890070" cy="105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5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Wide </a:t>
            </a:r>
            <a:r>
              <a:rPr lang="en-US" dirty="0" smtClean="0">
                <a:latin typeface="Bariol Regular" pitchFamily="50" charset="0"/>
              </a:rPr>
              <a:t>selection of installation vectors.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78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Install an agent with an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SMS</a:t>
            </a:r>
            <a:r>
              <a:rPr lang="en-US" dirty="0" smtClean="0">
                <a:latin typeface="Bariol Regular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760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04040"/>
                </a:solidFill>
                <a:latin typeface="Bariol Regular" pitchFamily="50" charset="0"/>
              </a:rPr>
              <a:t>Embed agents into documents.</a:t>
            </a:r>
          </a:p>
          <a:p>
            <a:r>
              <a:rPr lang="en-US" dirty="0" smtClean="0">
                <a:solidFill>
                  <a:srgbClr val="404040"/>
                </a:solidFill>
                <a:latin typeface="Bariol Regular" pitchFamily="50" charset="0"/>
              </a:rPr>
              <a:t>Use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zero day</a:t>
            </a:r>
            <a:r>
              <a:rPr lang="en-US" dirty="0" smtClean="0">
                <a:latin typeface="Bariol Regular" pitchFamily="50" charset="0"/>
              </a:rPr>
              <a:t> </a:t>
            </a:r>
            <a:r>
              <a:rPr lang="en-US" dirty="0">
                <a:latin typeface="Bariol Regular" pitchFamily="50" charset="0"/>
              </a:rPr>
              <a:t>e</a:t>
            </a:r>
            <a:r>
              <a:rPr lang="en-US" dirty="0" smtClean="0">
                <a:latin typeface="Bariol Regular" pitchFamily="50" charset="0"/>
              </a:rPr>
              <a:t>xploits.</a:t>
            </a:r>
          </a:p>
        </p:txBody>
      </p:sp>
    </p:spTree>
    <p:extLst>
      <p:ext uri="{BB962C8B-B14F-4D97-AF65-F5344CB8AC3E}">
        <p14:creationId xmlns:p14="http://schemas.microsoft.com/office/powerpoint/2010/main" val="77286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Are you connected right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 </a:t>
            </a:r>
            <a:r>
              <a:rPr lang="en-US" dirty="0" smtClean="0">
                <a:latin typeface="Bariol Regular" pitchFamily="50" charset="0"/>
              </a:rPr>
              <a:t>now?</a:t>
            </a:r>
          </a:p>
        </p:txBody>
      </p:sp>
    </p:spTree>
    <p:extLst>
      <p:ext uri="{BB962C8B-B14F-4D97-AF65-F5344CB8AC3E}">
        <p14:creationId xmlns:p14="http://schemas.microsoft.com/office/powerpoint/2010/main" val="389674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Embed Agents into any web page and</a:t>
            </a:r>
          </a:p>
          <a:p>
            <a:r>
              <a:rPr lang="en-US" dirty="0">
                <a:latin typeface="Bariol Regular" pitchFamily="50" charset="0"/>
              </a:rPr>
              <a:t>d</a:t>
            </a:r>
            <a:r>
              <a:rPr lang="en-US" dirty="0" smtClean="0">
                <a:latin typeface="Bariol Regular" pitchFamily="50" charset="0"/>
              </a:rPr>
              <a:t>ownloaded application.</a:t>
            </a:r>
          </a:p>
        </p:txBody>
      </p:sp>
    </p:spTree>
    <p:extLst>
      <p:ext uri="{BB962C8B-B14F-4D97-AF65-F5344CB8AC3E}">
        <p14:creationId xmlns:p14="http://schemas.microsoft.com/office/powerpoint/2010/main" val="362113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The Web is moving to HTTP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S</a:t>
            </a:r>
            <a:r>
              <a:rPr lang="en-US" dirty="0" smtClean="0">
                <a:latin typeface="Bariol Regular" pitchFamily="50" charset="0"/>
              </a:rPr>
              <a:t>.</a:t>
            </a:r>
          </a:p>
          <a:p>
            <a:r>
              <a:rPr lang="en-US" dirty="0" smtClean="0">
                <a:latin typeface="Bariol Regular" pitchFamily="50" charset="0"/>
              </a:rPr>
              <a:t>Encryption is increasingly more common.</a:t>
            </a:r>
          </a:p>
        </p:txBody>
      </p:sp>
    </p:spTree>
    <p:extLst>
      <p:ext uri="{BB962C8B-B14F-4D97-AF65-F5344CB8AC3E}">
        <p14:creationId xmlns:p14="http://schemas.microsoft.com/office/powerpoint/2010/main" val="34479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Tactical </a:t>
            </a:r>
            <a:r>
              <a:rPr lang="en-US" dirty="0" err="1" smtClean="0">
                <a:latin typeface="Bariol Regular" pitchFamily="50" charset="0"/>
              </a:rPr>
              <a:t>WiFi</a:t>
            </a:r>
            <a:r>
              <a:rPr lang="en-US" dirty="0" smtClean="0">
                <a:latin typeface="Bariol Regular" pitchFamily="50" charset="0"/>
              </a:rPr>
              <a:t>.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3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Deploy at the ISP.</a:t>
            </a:r>
          </a:p>
        </p:txBody>
      </p:sp>
    </p:spTree>
    <p:extLst>
      <p:ext uri="{BB962C8B-B14F-4D97-AF65-F5344CB8AC3E}">
        <p14:creationId xmlns:p14="http://schemas.microsoft.com/office/powerpoint/2010/main" val="116893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…not enough?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16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Correlation.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 descr="sna-graphic-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56792"/>
            <a:ext cx="5292080" cy="39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6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Digital identities.</a:t>
            </a:r>
          </a:p>
          <a:p>
            <a:r>
              <a:rPr lang="en-US" dirty="0" smtClean="0">
                <a:latin typeface="Bariol Regular" pitchFamily="50" charset="0"/>
              </a:rPr>
              <a:t>Target to target communications.</a:t>
            </a:r>
          </a:p>
          <a:p>
            <a:r>
              <a:rPr lang="en-US" dirty="0" smtClean="0">
                <a:latin typeface="Bariol Regular" pitchFamily="50" charset="0"/>
              </a:rPr>
              <a:t>Anomalies.</a:t>
            </a:r>
          </a:p>
          <a:p>
            <a:r>
              <a:rPr lang="en-US" dirty="0" smtClean="0">
                <a:latin typeface="Bariol Regular" pitchFamily="50" charset="0"/>
              </a:rPr>
              <a:t>Highlight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patterns</a:t>
            </a:r>
            <a:r>
              <a:rPr lang="en-US" dirty="0" smtClean="0">
                <a:latin typeface="Bariol Regular" pitchFamily="50" charset="0"/>
              </a:rPr>
              <a:t>.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25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Come see our demos!</a:t>
            </a:r>
            <a:endParaRPr lang="en-US" dirty="0" smtClean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15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Moreover, there’s too much data.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7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1 billion users on Facebook.</a:t>
            </a:r>
          </a:p>
          <a:p>
            <a:r>
              <a:rPr lang="en-US" dirty="0">
                <a:latin typeface="Bariol Regular" pitchFamily="50" charset="0"/>
              </a:rPr>
              <a:t>Billions of tweets per day.</a:t>
            </a:r>
          </a:p>
          <a:p>
            <a:r>
              <a:rPr lang="en-US" dirty="0" smtClean="0">
                <a:latin typeface="Bariol Regular" pitchFamily="50" charset="0"/>
              </a:rPr>
              <a:t>Google #1 web site by number of visits.</a:t>
            </a:r>
          </a:p>
        </p:txBody>
      </p:sp>
    </p:spTree>
    <p:extLst>
      <p:ext uri="{BB962C8B-B14F-4D97-AF65-F5344CB8AC3E}">
        <p14:creationId xmlns:p14="http://schemas.microsoft.com/office/powerpoint/2010/main" val="1365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You need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focus</a:t>
            </a:r>
            <a:r>
              <a:rPr lang="en-US" dirty="0" smtClean="0">
                <a:latin typeface="Bariol Regular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52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Some data is never transmitted.</a:t>
            </a:r>
          </a:p>
          <a:p>
            <a:r>
              <a:rPr lang="en-US" dirty="0" smtClean="0">
                <a:latin typeface="Bariol Regular" pitchFamily="50" charset="0"/>
              </a:rPr>
              <a:t>That data probably is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very important</a:t>
            </a:r>
            <a:r>
              <a:rPr lang="en-US" dirty="0" smtClean="0">
                <a:latin typeface="Bariol Regular" pitchFamily="50" charset="0"/>
              </a:rPr>
              <a:t>.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53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Mobility makes traditional monitoring </a:t>
            </a:r>
            <a:r>
              <a:rPr lang="en-US" dirty="0">
                <a:latin typeface="Bariol Regular" pitchFamily="50" charset="0"/>
              </a:rPr>
              <a:t>limited.</a:t>
            </a:r>
          </a:p>
          <a:p>
            <a:r>
              <a:rPr lang="en-US" dirty="0" smtClean="0">
                <a:latin typeface="Bariol Regular" pitchFamily="50" charset="0"/>
              </a:rPr>
              <a:t>The device may be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out of reach</a:t>
            </a:r>
            <a:r>
              <a:rPr lang="en-US" dirty="0" smtClean="0">
                <a:latin typeface="Bariol Regular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382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Encryption.</a:t>
            </a:r>
          </a:p>
          <a:p>
            <a:r>
              <a:rPr lang="en-US" dirty="0" smtClean="0">
                <a:latin typeface="Bariol Regular" pitchFamily="50" charset="0"/>
              </a:rPr>
              <a:t>Noise.</a:t>
            </a:r>
          </a:p>
          <a:p>
            <a:r>
              <a:rPr lang="en-US" dirty="0" smtClean="0">
                <a:latin typeface="Bariol Regular" pitchFamily="50" charset="0"/>
              </a:rPr>
              <a:t>Mobility.</a:t>
            </a:r>
          </a:p>
          <a:p>
            <a:endParaRPr lang="en-US" dirty="0">
              <a:latin typeface="Bariol Regular" pitchFamily="50" charset="0"/>
            </a:endParaRPr>
          </a:p>
          <a:p>
            <a:r>
              <a:rPr lang="en-US" dirty="0" smtClean="0">
                <a:latin typeface="Bariol Regular" pitchFamily="50" charset="0"/>
              </a:rPr>
              <a:t>They make you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blind</a:t>
            </a:r>
            <a:r>
              <a:rPr lang="en-US" dirty="0" smtClean="0">
                <a:latin typeface="Bariol Regular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322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ckingTeam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BCBCBC"/>
      </a:accent1>
      <a:accent2>
        <a:srgbClr val="8C8C8C"/>
      </a:accent2>
      <a:accent3>
        <a:srgbClr val="818181"/>
      </a:accent3>
      <a:accent4>
        <a:srgbClr val="6B6B6B"/>
      </a:accent4>
      <a:accent5>
        <a:srgbClr val="4C4C4C"/>
      </a:accent5>
      <a:accent6>
        <a:srgbClr val="3D3D3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HackingTeam.potx</Template>
  <TotalTime>1773</TotalTime>
  <Words>624</Words>
  <Application>Microsoft Office PowerPoint</Application>
  <PresentationFormat>On-screen Show (4:3)</PresentationFormat>
  <Paragraphs>104</Paragraphs>
  <Slides>35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HackingTeam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RCS</dc:title>
  <dc:subject/>
  <dc:creator>Daniele</dc:creator>
  <cp:keywords/>
  <dc:description/>
  <cp:lastModifiedBy>naga</cp:lastModifiedBy>
  <cp:revision>616</cp:revision>
  <dcterms:created xsi:type="dcterms:W3CDTF">2010-11-15T13:51:58Z</dcterms:created>
  <dcterms:modified xsi:type="dcterms:W3CDTF">2013-09-04T10:17:03Z</dcterms:modified>
  <cp:category/>
</cp:coreProperties>
</file>