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47"/>
  </p:notesMasterIdLst>
  <p:handoutMasterIdLst>
    <p:handoutMasterId r:id="rId48"/>
  </p:handoutMasterIdLst>
  <p:sldIdLst>
    <p:sldId id="457" r:id="rId2"/>
    <p:sldId id="458" r:id="rId3"/>
    <p:sldId id="438" r:id="rId4"/>
    <p:sldId id="434" r:id="rId5"/>
    <p:sldId id="428" r:id="rId6"/>
    <p:sldId id="371" r:id="rId7"/>
    <p:sldId id="427" r:id="rId8"/>
    <p:sldId id="404" r:id="rId9"/>
    <p:sldId id="276" r:id="rId10"/>
    <p:sldId id="372" r:id="rId11"/>
    <p:sldId id="440" r:id="rId12"/>
    <p:sldId id="410" r:id="rId13"/>
    <p:sldId id="459" r:id="rId14"/>
    <p:sldId id="362" r:id="rId15"/>
    <p:sldId id="381" r:id="rId16"/>
    <p:sldId id="358" r:id="rId17"/>
    <p:sldId id="355" r:id="rId18"/>
    <p:sldId id="384" r:id="rId19"/>
    <p:sldId id="420" r:id="rId20"/>
    <p:sldId id="413" r:id="rId21"/>
    <p:sldId id="417" r:id="rId22"/>
    <p:sldId id="429" r:id="rId23"/>
    <p:sldId id="397" r:id="rId24"/>
    <p:sldId id="398" r:id="rId25"/>
    <p:sldId id="399" r:id="rId26"/>
    <p:sldId id="426" r:id="rId27"/>
    <p:sldId id="421" r:id="rId28"/>
    <p:sldId id="422" r:id="rId29"/>
    <p:sldId id="423" r:id="rId30"/>
    <p:sldId id="424" r:id="rId31"/>
    <p:sldId id="447" r:id="rId32"/>
    <p:sldId id="278" r:id="rId33"/>
    <p:sldId id="432" r:id="rId34"/>
    <p:sldId id="441" r:id="rId35"/>
    <p:sldId id="460" r:id="rId36"/>
    <p:sldId id="442" r:id="rId37"/>
    <p:sldId id="448" r:id="rId38"/>
    <p:sldId id="443" r:id="rId39"/>
    <p:sldId id="449" r:id="rId40"/>
    <p:sldId id="444" r:id="rId41"/>
    <p:sldId id="445" r:id="rId42"/>
    <p:sldId id="446" r:id="rId43"/>
    <p:sldId id="452" r:id="rId44"/>
    <p:sldId id="453" r:id="rId45"/>
    <p:sldId id="451" r:id="rId46"/>
  </p:sldIdLst>
  <p:sldSz cx="9144000" cy="6858000" type="screen4x3"/>
  <p:notesSz cx="10982325" cy="15481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0638" autoAdjust="0"/>
  </p:normalViewPr>
  <p:slideViewPr>
    <p:cSldViewPr>
      <p:cViewPr>
        <p:scale>
          <a:sx n="100" d="100"/>
          <a:sy n="100" d="100"/>
        </p:scale>
        <p:origin x="-122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C75D774-8BE7-4FDF-9F9F-1C63423C84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4013" y="1165225"/>
            <a:ext cx="7734300" cy="580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7353300"/>
            <a:ext cx="87884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3F403D5-0417-415E-91B7-6492FD991C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23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2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68C28CD2-6631-40A5-A1B3-3033974C6AE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42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68C28CD2-6631-40A5-A1B3-3033974C6AE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43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68C28CD2-6631-40A5-A1B3-3033974C6AE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44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68C28CD2-6631-40A5-A1B3-3033974C6AE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45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19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Not</a:t>
            </a:r>
            <a:r>
              <a:rPr lang="it-IT" baseline="0" dirty="0" smtClean="0"/>
              <a:t> only...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66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42929F35-A1F2-4C4F-9721-057E7BDCC215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9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42929F35-A1F2-4C4F-9721-057E7BDCC215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11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>
                <a:latin typeface="Times New Roman" pitchFamily="18" charset="0"/>
              </a:rPr>
              <a:t>Can</a:t>
            </a:r>
            <a:r>
              <a:rPr lang="it-IT" baseline="0" dirty="0" smtClean="0">
                <a:latin typeface="Times New Roman" pitchFamily="18" charset="0"/>
              </a:rPr>
              <a:t> be combined to create a frist degree logic</a:t>
            </a:r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06BAFBAF-C86A-481E-A0AE-0DBFE2354224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14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>
                <a:latin typeface="Times New Roman" pitchFamily="18" charset="0"/>
              </a:rPr>
              <a:t>The user won’t notice any strange file or</a:t>
            </a:r>
            <a:r>
              <a:rPr lang="it-IT" baseline="0" dirty="0" smtClean="0">
                <a:latin typeface="Times New Roman" pitchFamily="18" charset="0"/>
              </a:rPr>
              <a:t> process</a:t>
            </a:r>
            <a:r>
              <a:rPr lang="it-IT" dirty="0" smtClean="0">
                <a:latin typeface="Times New Roman" pitchFamily="18" charset="0"/>
              </a:rPr>
              <a:t>,</a:t>
            </a:r>
            <a:r>
              <a:rPr lang="it-IT" baseline="0" dirty="0" smtClean="0">
                <a:latin typeface="Times New Roman" pitchFamily="18" charset="0"/>
              </a:rPr>
              <a:t> any slow down, any strange network traffic</a:t>
            </a:r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Enough of features. Let’s see on what devices you can operate the RCS. On Windows for sure, so 90% of the desktop market is covered.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76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say</a:t>
            </a:r>
            <a:r>
              <a:rPr lang="en-US" baseline="0" dirty="0" smtClean="0"/>
              <a:t> we have RCS in one country…</a:t>
            </a:r>
          </a:p>
          <a:p>
            <a:r>
              <a:rPr lang="en-US" baseline="0" dirty="0" smtClean="0"/>
              <a:t>And the agent in another…</a:t>
            </a:r>
          </a:p>
          <a:p>
            <a:r>
              <a:rPr lang="en-US" baseline="0" dirty="0" smtClean="0"/>
              <a:t>Suppose you control a number of server around the world. </a:t>
            </a:r>
          </a:p>
          <a:p>
            <a:r>
              <a:rPr lang="en-US" baseline="0" dirty="0" smtClean="0"/>
              <a:t>You may think of forwarding the traffic…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9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EC3495EF-9B33-46FD-A59F-60E7426A7665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32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132856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1124744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0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691680" y="3212976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quilineTwo"/>
                <a:cs typeface="AquilineTwo"/>
              </a:rPr>
              <a:t>Da Vinci</a:t>
            </a:r>
            <a:endParaRPr lang="en-US" sz="1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quilineTwo"/>
              <a:cs typeface="AquilineTw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908175" y="1841500"/>
            <a:ext cx="0" cy="208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163513" y="2747963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739775" y="2749550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317625" y="2749550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84213" y="6165850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016128"/>
            <a:ext cx="6477000" cy="1752600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2372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2CACE-1A93-4F59-A7BA-5CFD7FEEB7C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8928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</a:t>
            </a:r>
            <a:r>
              <a:rPr lang="it-IT" err="1"/>
              <a:t>Hacking</a:t>
            </a:r>
            <a:r>
              <a:rPr lang="it-IT"/>
              <a:t>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204864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933275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81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DaVin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876152" cy="399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458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90660"/>
            <a:ext cx="77724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19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19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9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 (Headings)"/>
          <a:ea typeface="+mj-ea"/>
          <a:cs typeface="Calibri (Headings)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Remote Control System</a:t>
            </a:r>
            <a:endParaRPr lang="en-US" sz="6600" dirty="0">
              <a:solidFill>
                <a:srgbClr val="FF0000"/>
              </a:solidFill>
              <a:latin typeface="Rage Italic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Hacking </a:t>
            </a:r>
            <a:r>
              <a:rPr lang="en-US" dirty="0"/>
              <a:t>S</a:t>
            </a:r>
            <a:r>
              <a:rPr lang="en-US" dirty="0" smtClean="0"/>
              <a:t>uite 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G</a:t>
            </a:r>
            <a:r>
              <a:rPr lang="en-US" dirty="0" smtClean="0"/>
              <a:t>overnmental </a:t>
            </a:r>
            <a:r>
              <a:rPr lang="en-US" dirty="0"/>
              <a:t>I</a:t>
            </a:r>
            <a:r>
              <a:rPr lang="en-US" dirty="0" smtClean="0"/>
              <a:t>nterception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</a:t>
            </a:r>
            <a:r>
              <a:rPr lang="en-US" dirty="0"/>
              <a:t>on an event-driven </a:t>
            </a:r>
            <a:r>
              <a:rPr lang="en-US" dirty="0" smtClean="0"/>
              <a:t>logic</a:t>
            </a:r>
            <a:endParaRPr lang="en-US" dirty="0"/>
          </a:p>
          <a:p>
            <a:r>
              <a:rPr lang="en-US" dirty="0" smtClean="0"/>
              <a:t>Autonomous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560" y="1219200"/>
            <a:ext cx="3318520" cy="4419600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b="1" dirty="0" smtClean="0"/>
              <a:t>Events</a:t>
            </a:r>
          </a:p>
          <a:p>
            <a:pPr>
              <a:lnSpc>
                <a:spcPct val="90000"/>
              </a:lnSpc>
            </a:pPr>
            <a:endParaRPr lang="en-GB" sz="1400" b="1" dirty="0" smtClean="0"/>
          </a:p>
          <a:p>
            <a:pPr algn="r">
              <a:lnSpc>
                <a:spcPct val="90000"/>
              </a:lnSpc>
            </a:pPr>
            <a:r>
              <a:rPr lang="en-GB" sz="2000" dirty="0" smtClean="0"/>
              <a:t>When crossing the border</a:t>
            </a:r>
          </a:p>
          <a:p>
            <a:pPr algn="r">
              <a:lnSpc>
                <a:spcPct val="90000"/>
              </a:lnSpc>
            </a:pPr>
            <a:endParaRPr lang="en-GB" sz="2000" dirty="0" smtClean="0"/>
          </a:p>
          <a:p>
            <a:pPr algn="r">
              <a:lnSpc>
                <a:spcPct val="90000"/>
              </a:lnSpc>
            </a:pPr>
            <a:r>
              <a:rPr lang="en-GB" sz="2000" dirty="0" smtClean="0"/>
              <a:t>Every day at midnight</a:t>
            </a:r>
          </a:p>
          <a:p>
            <a:pPr algn="r">
              <a:lnSpc>
                <a:spcPct val="90000"/>
              </a:lnSpc>
            </a:pPr>
            <a:endParaRPr lang="en-GB" sz="2000" dirty="0" smtClean="0"/>
          </a:p>
          <a:p>
            <a:pPr algn="r">
              <a:lnSpc>
                <a:spcPct val="90000"/>
              </a:lnSpc>
            </a:pPr>
            <a:r>
              <a:rPr lang="en-GB" sz="2000" dirty="0" smtClean="0"/>
              <a:t>On low battery</a:t>
            </a:r>
          </a:p>
          <a:p>
            <a:pPr algn="r">
              <a:lnSpc>
                <a:spcPct val="90000"/>
              </a:lnSpc>
            </a:pPr>
            <a:endParaRPr lang="en-GB" sz="2000" dirty="0" smtClean="0"/>
          </a:p>
          <a:p>
            <a:pPr algn="r">
              <a:lnSpc>
                <a:spcPct val="90000"/>
              </a:lnSpc>
            </a:pPr>
            <a:r>
              <a:rPr lang="en-GB" sz="2000" dirty="0" smtClean="0"/>
              <a:t>Entering a protected website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69904" y="1241648"/>
            <a:ext cx="4038600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GB" b="1" dirty="0" smtClean="0"/>
              <a:t>Actions</a:t>
            </a:r>
          </a:p>
          <a:p>
            <a:pPr>
              <a:lnSpc>
                <a:spcPct val="90000"/>
              </a:lnSpc>
            </a:pPr>
            <a:endParaRPr lang="en-GB" sz="1400" b="1" dirty="0" smtClean="0"/>
          </a:p>
          <a:p>
            <a:pPr algn="l">
              <a:lnSpc>
                <a:spcPct val="90000"/>
              </a:lnSpc>
            </a:pPr>
            <a:r>
              <a:rPr lang="en-GB" sz="2000" dirty="0"/>
              <a:t>Start </a:t>
            </a:r>
            <a:r>
              <a:rPr lang="en-GB" sz="2000" dirty="0" smtClean="0"/>
              <a:t>microphone recording</a:t>
            </a:r>
          </a:p>
          <a:p>
            <a:pPr algn="l">
              <a:lnSpc>
                <a:spcPct val="90000"/>
              </a:lnSpc>
            </a:pPr>
            <a:endParaRPr lang="en-GB" sz="2000" dirty="0" smtClean="0"/>
          </a:p>
          <a:p>
            <a:pPr algn="l">
              <a:lnSpc>
                <a:spcPct val="90000"/>
              </a:lnSpc>
            </a:pPr>
            <a:r>
              <a:rPr lang="en-GB" sz="2000" dirty="0" smtClean="0"/>
              <a:t>Destroy the device</a:t>
            </a:r>
          </a:p>
          <a:p>
            <a:pPr algn="l">
              <a:lnSpc>
                <a:spcPct val="90000"/>
              </a:lnSpc>
            </a:pPr>
            <a:endParaRPr lang="en-GB" sz="2000" dirty="0" smtClean="0"/>
          </a:p>
          <a:p>
            <a:pPr algn="l">
              <a:lnSpc>
                <a:spcPct val="90000"/>
              </a:lnSpc>
            </a:pPr>
            <a:r>
              <a:rPr lang="en-GB" sz="2000" dirty="0" smtClean="0"/>
              <a:t>Send collected data</a:t>
            </a:r>
          </a:p>
          <a:p>
            <a:pPr algn="l">
              <a:lnSpc>
                <a:spcPct val="90000"/>
              </a:lnSpc>
            </a:pPr>
            <a:endParaRPr lang="en-GB" sz="2000" dirty="0" smtClean="0"/>
          </a:p>
          <a:p>
            <a:pPr algn="l">
              <a:lnSpc>
                <a:spcPct val="90000"/>
              </a:lnSpc>
            </a:pPr>
            <a:r>
              <a:rPr lang="en-GB" sz="2000" dirty="0" smtClean="0"/>
              <a:t>Take a camera snapshot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23928" y="2060848"/>
            <a:ext cx="1152128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23928" y="4509120"/>
            <a:ext cx="11459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87824" y="2204864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23928" y="2924944"/>
            <a:ext cx="1145976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different events and actions</a:t>
            </a:r>
          </a:p>
          <a:p>
            <a:r>
              <a:rPr lang="en-US" dirty="0" smtClean="0"/>
              <a:t>Combine them to suit your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my target is security aware?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Invisible to the target user</a:t>
            </a:r>
          </a:p>
          <a:p>
            <a:r>
              <a:rPr lang="en-US" sz="3000" dirty="0" smtClean="0"/>
              <a:t>Invisible to most common antiviruses</a:t>
            </a:r>
          </a:p>
          <a:p>
            <a:r>
              <a:rPr lang="en-US" sz="3000" dirty="0" smtClean="0"/>
              <a:t>Resistant to format and restoration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on remote device</a:t>
            </a:r>
          </a:p>
          <a:p>
            <a:r>
              <a:rPr lang="en-US" dirty="0" smtClean="0"/>
              <a:t>How can we collect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Internet connection</a:t>
            </a:r>
          </a:p>
          <a:p>
            <a:r>
              <a:rPr lang="en-US" dirty="0" smtClean="0"/>
              <a:t>Firewalls and proxies are passed through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200" dirty="0" err="1" smtClean="0"/>
              <a:t>WiFi</a:t>
            </a:r>
            <a:endParaRPr lang="en-US" sz="3200" dirty="0" smtClean="0"/>
          </a:p>
          <a:p>
            <a:pPr lvl="1"/>
            <a:r>
              <a:rPr lang="en-US" sz="3200" dirty="0" smtClean="0"/>
              <a:t>Open and saved networks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GPRS / UMTS / </a:t>
            </a:r>
            <a:r>
              <a:rPr lang="en-US" dirty="0" smtClean="0"/>
              <a:t>3G / LTE</a:t>
            </a:r>
            <a:endParaRPr lang="en-US" dirty="0" smtClean="0"/>
          </a:p>
          <a:p>
            <a:r>
              <a:rPr lang="en-US" dirty="0" smtClean="0"/>
              <a:t>Avoid billing the target with custom APN</a:t>
            </a:r>
          </a:p>
        </p:txBody>
      </p:sp>
    </p:spTree>
    <p:extLst>
      <p:ext uri="{BB962C8B-B14F-4D97-AF65-F5344CB8AC3E}">
        <p14:creationId xmlns:p14="http://schemas.microsoft.com/office/powerpoint/2010/main" val="1813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can I install the Agent?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21184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3583"/>
            <a:ext cx="867210" cy="1009433"/>
          </a:xfrm>
          <a:prstGeom prst="rect">
            <a:avLst/>
          </a:prstGeom>
        </p:spPr>
      </p:pic>
      <p:pic>
        <p:nvPicPr>
          <p:cNvPr id="4" name="Picture 3" descr="android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66083"/>
            <a:ext cx="1067299" cy="1178941"/>
          </a:xfrm>
          <a:prstGeom prst="rect">
            <a:avLst/>
          </a:prstGeom>
        </p:spPr>
      </p:pic>
      <p:pic>
        <p:nvPicPr>
          <p:cNvPr id="7" name="Picture 6" descr="symbian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99349"/>
            <a:ext cx="1944216" cy="537899"/>
          </a:xfrm>
          <a:prstGeom prst="rect">
            <a:avLst/>
          </a:prstGeom>
        </p:spPr>
      </p:pic>
      <p:pic>
        <p:nvPicPr>
          <p:cNvPr id="9" name="Picture 8" descr="windows-logo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1085076" cy="99826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79" y="2621597"/>
            <a:ext cx="777725" cy="92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46" y="2636912"/>
            <a:ext cx="864206" cy="87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6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Soon to be released </a:t>
            </a:r>
            <a:r>
              <a:rPr lang="en-US" dirty="0" smtClean="0"/>
              <a:t>…</a:t>
            </a:r>
            <a:endParaRPr lang="en-US" sz="2000" dirty="0"/>
          </a:p>
          <a:p>
            <a:r>
              <a:rPr lang="en-US" dirty="0" smtClean="0"/>
              <a:t>Windows Phone </a:t>
            </a:r>
            <a:r>
              <a:rPr lang="en-US" dirty="0" smtClean="0"/>
              <a:t>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154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Frontend</a:t>
            </a:r>
            <a:endParaRPr lang="en-US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An invisible barrier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Agents are </a:t>
            </a:r>
            <a:r>
              <a:rPr lang="en-US" dirty="0" smtClean="0"/>
              <a:t>connecting to your servers</a:t>
            </a:r>
          </a:p>
          <a:p>
            <a:r>
              <a:rPr lang="en-US" dirty="0" smtClean="0"/>
              <a:t>Your identity must be kept secret</a:t>
            </a:r>
          </a:p>
        </p:txBody>
      </p:sp>
    </p:spTree>
    <p:extLst>
      <p:ext uri="{BB962C8B-B14F-4D97-AF65-F5344CB8AC3E}">
        <p14:creationId xmlns:p14="http://schemas.microsoft.com/office/powerpoint/2010/main" val="21509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ptop_gr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00" r="-44700"/>
          <a:stretch>
            <a:fillRect/>
          </a:stretch>
        </p:blipFill>
        <p:spPr>
          <a:xfrm>
            <a:off x="36501" y="3140968"/>
            <a:ext cx="2591283" cy="1368152"/>
          </a:xfrm>
          <a:prstGeom prst="rect">
            <a:avLst/>
          </a:prstGeom>
        </p:spPr>
      </p:pic>
      <p:pic>
        <p:nvPicPr>
          <p:cNvPr id="5" name="Picture 4" descr="dedicated_server_icon_200x2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98" y="3111501"/>
            <a:ext cx="1264366" cy="1325611"/>
          </a:xfrm>
          <a:prstGeom prst="rect">
            <a:avLst/>
          </a:prstGeom>
        </p:spPr>
      </p:pic>
      <p:pic>
        <p:nvPicPr>
          <p:cNvPr id="6" name="Picture 5" descr="1291112554_encrypt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05064"/>
            <a:ext cx="720080" cy="720080"/>
          </a:xfrm>
          <a:prstGeom prst="rect">
            <a:avLst/>
          </a:prstGeom>
        </p:spPr>
      </p:pic>
      <p:pic>
        <p:nvPicPr>
          <p:cNvPr id="9" name="Picture 8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6992"/>
            <a:ext cx="914400" cy="914400"/>
          </a:xfrm>
          <a:prstGeom prst="rect">
            <a:avLst/>
          </a:prstGeom>
        </p:spPr>
      </p:pic>
      <p:pic>
        <p:nvPicPr>
          <p:cNvPr id="10" name="Picture 9" descr="global_ma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2896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437112"/>
            <a:ext cx="678036" cy="678036"/>
          </a:xfrm>
          <a:prstGeom prst="rect">
            <a:avLst/>
          </a:prstGeom>
        </p:spPr>
      </p:pic>
      <p:pic>
        <p:nvPicPr>
          <p:cNvPr id="25" name="Picture 24" descr="1291125910_Documen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221088"/>
            <a:ext cx="504056" cy="504056"/>
          </a:xfrm>
          <a:prstGeom prst="rect">
            <a:avLst/>
          </a:prstGeom>
        </p:spPr>
      </p:pic>
      <p:pic>
        <p:nvPicPr>
          <p:cNvPr id="16" name="Picture 15" descr="dedicated_server_icon_200x2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16" y="620688"/>
            <a:ext cx="851004" cy="936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25" y="1124744"/>
            <a:ext cx="761549" cy="8377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97" y="2780928"/>
            <a:ext cx="761549" cy="8377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25" y="1484784"/>
            <a:ext cx="761549" cy="8377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45" y="3933056"/>
            <a:ext cx="761549" cy="8377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93" y="1628800"/>
            <a:ext cx="761549" cy="8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-0.00659 -0.18981 -0.01319 -0.37963 -0.07361 -0.44444 C -0.13402 -0.50926 -0.34166 -0.4294 -0.3625 -0.38889 C -0.38333 -0.34838 -0.16805 -0.26134 -0.19878 -0.20185 C -0.22934 -0.14236 -0.46319 -0.00347 -0.54583 -0.03148 C -0.62847 -0.05949 -0.70434 -0.29282 -0.69444 -0.37037 C -0.68455 -0.44792 -0.58541 -0.47222 -0.48611 -0.49629 " pathEditMode="relative" rAng="0" ptsTypes="aaaaaaA">
                                      <p:cBhvr>
                                        <p:cTn id="3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26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Configurable on-the-fly</a:t>
            </a:r>
          </a:p>
          <a:p>
            <a:r>
              <a:rPr lang="en-US" dirty="0" smtClean="0"/>
              <a:t>Evidence stays encrypted</a:t>
            </a:r>
          </a:p>
        </p:txBody>
      </p:sp>
    </p:spTree>
    <p:extLst>
      <p:ext uri="{BB962C8B-B14F-4D97-AF65-F5344CB8AC3E}">
        <p14:creationId xmlns:p14="http://schemas.microsoft.com/office/powerpoint/2010/main" val="17770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Backend</a:t>
            </a:r>
            <a:endParaRPr lang="en-US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Your data </a:t>
            </a:r>
            <a:r>
              <a:rPr lang="en-US" dirty="0" smtClean="0"/>
              <a:t>vault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 by design</a:t>
            </a:r>
          </a:p>
        </p:txBody>
      </p:sp>
    </p:spTree>
    <p:extLst>
      <p:ext uri="{BB962C8B-B14F-4D97-AF65-F5344CB8AC3E}">
        <p14:creationId xmlns:p14="http://schemas.microsoft.com/office/powerpoint/2010/main" val="35068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35896" y="1412776"/>
            <a:ext cx="1800200" cy="792088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Agents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35896" y="2852936"/>
            <a:ext cx="1800200" cy="792088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Collector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35896" y="4221088"/>
            <a:ext cx="1800200" cy="792088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Database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0843" y="1628800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300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16288" y="980728"/>
            <a:ext cx="1800200" cy="792088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7584" y="4077072"/>
            <a:ext cx="7488832" cy="1728192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43608" y="4797152"/>
            <a:ext cx="1656184" cy="792088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Shard 1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43808" y="4797152"/>
            <a:ext cx="1656184" cy="792088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Shard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576" y="2564904"/>
            <a:ext cx="1800200" cy="792088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Collector 1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99792" y="2564904"/>
            <a:ext cx="1800200" cy="792088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Collector 2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63888" y="836712"/>
            <a:ext cx="1800200" cy="792088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19872" y="692696"/>
            <a:ext cx="1800200" cy="792088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Agents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4008" y="2564904"/>
            <a:ext cx="1800200" cy="792088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…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88224" y="2564904"/>
            <a:ext cx="1800200" cy="792088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Collector N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4008" y="4797152"/>
            <a:ext cx="1656184" cy="792088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44208" y="4797152"/>
            <a:ext cx="1656184" cy="792088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Shard 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2120" y="1124744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10000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3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Remote agent</a:t>
            </a:r>
          </a:p>
          <a:p>
            <a:r>
              <a:rPr lang="en-US" dirty="0" smtClean="0"/>
              <a:t>Secure frontend</a:t>
            </a:r>
          </a:p>
          <a:p>
            <a:r>
              <a:rPr lang="en-US" dirty="0" smtClean="0"/>
              <a:t>Scalable backend</a:t>
            </a:r>
          </a:p>
          <a:p>
            <a:r>
              <a:rPr lang="en-US" dirty="0"/>
              <a:t>Infection </a:t>
            </a:r>
            <a:r>
              <a:rPr lang="en-US" dirty="0" smtClean="0"/>
              <a:t>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 when you need</a:t>
            </a:r>
          </a:p>
          <a:p>
            <a:r>
              <a:rPr lang="en-US" dirty="0" smtClean="0"/>
              <a:t>Adding servers is transparent</a:t>
            </a:r>
          </a:p>
          <a:p>
            <a:r>
              <a:rPr lang="en-US" dirty="0" smtClean="0"/>
              <a:t>Load balancing is automatic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6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database administration </a:t>
            </a:r>
            <a:r>
              <a:rPr lang="en-US" dirty="0" smtClean="0"/>
              <a:t>required</a:t>
            </a:r>
          </a:p>
          <a:p>
            <a:endParaRPr lang="en-US" sz="2000" dirty="0" smtClean="0"/>
          </a:p>
          <a:p>
            <a:r>
              <a:rPr lang="en-US" dirty="0" smtClean="0"/>
              <a:t>Set &amp; Forget backups</a:t>
            </a:r>
          </a:p>
          <a:p>
            <a:r>
              <a:rPr lang="en-US" dirty="0" smtClean="0"/>
              <a:t>Fast restore</a:t>
            </a:r>
            <a:r>
              <a:rPr lang="en-US" dirty="0"/>
              <a:t> </a:t>
            </a:r>
            <a:r>
              <a:rPr lang="en-US" dirty="0" smtClean="0"/>
              <a:t>in 5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6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Real-time </a:t>
            </a:r>
            <a:r>
              <a:rPr lang="en-US" dirty="0" smtClean="0"/>
              <a:t>alerting</a:t>
            </a:r>
          </a:p>
          <a:p>
            <a:r>
              <a:rPr lang="en-US" dirty="0" smtClean="0"/>
              <a:t>Be informed on interesting events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Polished graphical console</a:t>
            </a:r>
          </a:p>
          <a:p>
            <a:r>
              <a:rPr lang="en-US" dirty="0" smtClean="0"/>
              <a:t>The whole system from a single point</a:t>
            </a:r>
          </a:p>
        </p:txBody>
      </p:sp>
    </p:spTree>
    <p:extLst>
      <p:ext uri="{BB962C8B-B14F-4D97-AF65-F5344CB8AC3E}">
        <p14:creationId xmlns:p14="http://schemas.microsoft.com/office/powerpoint/2010/main" val="38985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Infection Vectors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Deploy your </a:t>
            </a:r>
            <a:r>
              <a:rPr lang="en-US" dirty="0" smtClean="0"/>
              <a:t>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I deploy my agent?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When the target opens a document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000" b="1" dirty="0" smtClean="0">
                <a:solidFill>
                  <a:schemeClr val="accent5"/>
                </a:solidFill>
              </a:rPr>
              <a:t>0-day exploits </a:t>
            </a:r>
            <a:r>
              <a:rPr lang="en-US" sz="3000" dirty="0" smtClean="0"/>
              <a:t>pack</a:t>
            </a:r>
          </a:p>
          <a:p>
            <a:r>
              <a:rPr lang="en-US" sz="3000" dirty="0" smtClean="0"/>
              <a:t>Always up to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the target browses the web</a:t>
            </a:r>
          </a:p>
        </p:txBody>
      </p:sp>
    </p:spTree>
    <p:extLst>
      <p:ext uri="{BB962C8B-B14F-4D97-AF65-F5344CB8AC3E}">
        <p14:creationId xmlns:p14="http://schemas.microsoft.com/office/powerpoint/2010/main" val="33241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Inject into downloaded </a:t>
            </a:r>
            <a:r>
              <a:rPr lang="en-US" b="1" dirty="0" smtClean="0"/>
              <a:t>applications</a:t>
            </a:r>
            <a:r>
              <a:rPr lang="en-US" dirty="0" smtClean="0"/>
              <a:t> or updates</a:t>
            </a:r>
          </a:p>
          <a:p>
            <a:r>
              <a:rPr lang="en-US" dirty="0" smtClean="0"/>
              <a:t>Inject into </a:t>
            </a:r>
            <a:r>
              <a:rPr lang="en-US" b="1" dirty="0" smtClean="0"/>
              <a:t>Web pages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5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 smtClean="0">
                <a:solidFill>
                  <a:schemeClr val="accent5"/>
                </a:solidFill>
              </a:rPr>
              <a:t>solution</a:t>
            </a:r>
            <a:r>
              <a:rPr lang="en-US" dirty="0" smtClean="0"/>
              <a:t>, not a toolkit 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Totally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developed by us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4365104"/>
            <a:ext cx="2016224" cy="124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619250" y="2492375"/>
            <a:ext cx="3529013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148263" y="2492375"/>
            <a:ext cx="2663825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93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927225"/>
            <a:ext cx="14954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625" y="1916113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838" y="2204864"/>
            <a:ext cx="1625600" cy="128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0" y="2327932"/>
            <a:ext cx="1130300" cy="74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291110544_private_mai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4972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earc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48125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extBox 1"/>
          <p:cNvSpPr txBox="1">
            <a:spLocks noChangeArrowheads="1"/>
          </p:cNvSpPr>
          <p:nvPr/>
        </p:nvSpPr>
        <p:spPr bwMode="auto">
          <a:xfrm>
            <a:off x="1039724" y="3492500"/>
            <a:ext cx="12280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Bob’s laptop</a:t>
            </a:r>
          </a:p>
        </p:txBody>
      </p:sp>
      <p:sp>
        <p:nvSpPr>
          <p:cNvPr id="59403" name="TextBox 8"/>
          <p:cNvSpPr txBox="1">
            <a:spLocks noChangeArrowheads="1"/>
          </p:cNvSpPr>
          <p:nvPr/>
        </p:nvSpPr>
        <p:spPr bwMode="auto">
          <a:xfrm>
            <a:off x="7452320" y="3522494"/>
            <a:ext cx="9216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site</a:t>
            </a:r>
          </a:p>
        </p:txBody>
      </p:sp>
      <p:sp>
        <p:nvSpPr>
          <p:cNvPr id="59404" name="TextBox 9"/>
          <p:cNvSpPr txBox="1">
            <a:spLocks noChangeArrowheads="1"/>
          </p:cNvSpPr>
          <p:nvPr/>
        </p:nvSpPr>
        <p:spPr bwMode="auto">
          <a:xfrm>
            <a:off x="5148263" y="3544888"/>
            <a:ext cx="865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Internet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405" name="TextBox 13"/>
          <p:cNvSpPr txBox="1">
            <a:spLocks noChangeArrowheads="1"/>
          </p:cNvSpPr>
          <p:nvPr/>
        </p:nvSpPr>
        <p:spPr bwMode="auto">
          <a:xfrm>
            <a:off x="2987824" y="5240338"/>
            <a:ext cx="15999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Injector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37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00139 -0.2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416 L -0.44878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0243 -0.2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78 2.96296E-6 L -0.67604 0.004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26921 L -0.22483 -0.2650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83 -0.26505 L -0.1698 -0.349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      Send your target </a:t>
            </a:r>
            <a:r>
              <a:rPr lang="en-US" dirty="0" smtClean="0"/>
              <a:t>a </a:t>
            </a:r>
            <a:r>
              <a:rPr lang="en-US" dirty="0" smtClean="0"/>
              <a:t>SMS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many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Third-party integration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Combine your </a:t>
            </a:r>
            <a:r>
              <a:rPr lang="en-US" dirty="0" smtClean="0"/>
              <a:t>weapons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0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Easily integrate with your monitoring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Remote Agent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dirty="0"/>
              <a:t>personal 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4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4308" y="2780928"/>
            <a:ext cx="2533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Internet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92" y="2852936"/>
            <a:ext cx="2581569" cy="2045894"/>
          </a:xfrm>
        </p:spPr>
      </p:pic>
      <p:pic>
        <p:nvPicPr>
          <p:cNvPr id="25" name="Picture 24" descr="236029-blackberry-messenger-icon-missing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72" y="2924944"/>
            <a:ext cx="1196752" cy="1914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64" y="2181097"/>
            <a:ext cx="1625600" cy="1625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44" y="2204864"/>
            <a:ext cx="1625600" cy="162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56" y="2996952"/>
            <a:ext cx="1625600" cy="1625600"/>
          </a:xfrm>
          <a:prstGeom prst="rect">
            <a:avLst/>
          </a:prstGeom>
        </p:spPr>
      </p:pic>
      <p:pic>
        <p:nvPicPr>
          <p:cNvPr id="23" name="Picture 22" descr="1291125910_Docum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96" y="3573016"/>
            <a:ext cx="843632" cy="843632"/>
          </a:xfrm>
          <a:prstGeom prst="rect">
            <a:avLst/>
          </a:prstGeom>
        </p:spPr>
      </p:pic>
      <p:pic>
        <p:nvPicPr>
          <p:cNvPr id="29" name="Picture 28" descr="1291125910_Docum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96" y="548680"/>
            <a:ext cx="843632" cy="843632"/>
          </a:xfrm>
          <a:prstGeom prst="rect">
            <a:avLst/>
          </a:prstGeom>
        </p:spPr>
      </p:pic>
      <p:pic>
        <p:nvPicPr>
          <p:cNvPr id="18" name="Picture 17" descr="dedicated_server_icon_200x22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36" y="3140968"/>
            <a:ext cx="1607772" cy="16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7291 -0.11389 -0.34583 -0.22777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7291 -0.11389 -0.34583 -0.22777 " pathEditMode="relative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4132 0.08796 -0.28246 0.17592 -0.33889 0.21111 " pathEditMode="relative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4132 0.08796 -0.28246 0.17592 -0.33889 0.21111 " pathEditMode="relative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0.06076 -0.0125 0.12153 -0.025 0.2 -0.02963 C 0.27847 -0.03426 0.37465 -0.03102 0.47083 -0.02778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17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C 0.05972 0.14652 0.11962 0.29351 0.19722 0.3625 C 0.27483 0.43194 0.37014 0.42222 0.46563 0.41319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collect?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boo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39831"/>
            <a:ext cx="4248472" cy="1409249"/>
          </a:xfrm>
          <a:prstGeom prst="rect">
            <a:avLst/>
          </a:prstGeom>
        </p:spPr>
      </p:pic>
      <p:pic>
        <p:nvPicPr>
          <p:cNvPr id="8" name="Picture 7" descr="Gmai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03" y="1472458"/>
            <a:ext cx="3384376" cy="1524494"/>
          </a:xfrm>
          <a:prstGeom prst="rect">
            <a:avLst/>
          </a:prstGeom>
        </p:spPr>
      </p:pic>
      <p:pic>
        <p:nvPicPr>
          <p:cNvPr id="9" name="Picture 8" descr="skype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3744416" cy="16524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652020"/>
            <a:ext cx="3958505" cy="7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Microphone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Messaging</a:t>
            </a:r>
            <a:endParaRPr lang="en-GB" b="1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Documents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Passwords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Printing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Location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Camera </a:t>
            </a:r>
            <a:r>
              <a:rPr lang="en-GB" dirty="0" smtClean="0"/>
              <a:t>snapshots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Keystrokes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Visited websites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… and more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ckingTeam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CBCBC"/>
      </a:accent1>
      <a:accent2>
        <a:srgbClr val="8C8C8C"/>
      </a:accent2>
      <a:accent3>
        <a:srgbClr val="818181"/>
      </a:accent3>
      <a:accent4>
        <a:srgbClr val="6B6B6B"/>
      </a:accent4>
      <a:accent5>
        <a:srgbClr val="4C4C4C"/>
      </a:accent5>
      <a:accent6>
        <a:srgbClr val="3D3D3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HackingTeam.potx</Template>
  <TotalTime>6977</TotalTime>
  <Words>449</Words>
  <Application>Microsoft Office PowerPoint</Application>
  <PresentationFormat>On-screen Show (4:3)</PresentationFormat>
  <Paragraphs>139</Paragraphs>
  <Slides>45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HackingTeam</vt:lpstr>
      <vt:lpstr>Remote Control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Hacking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Primario</dc:title>
  <dc:creator>Gianluca Vadruccio</dc:creator>
  <cp:lastModifiedBy>Alberto</cp:lastModifiedBy>
  <cp:revision>1038</cp:revision>
  <dcterms:created xsi:type="dcterms:W3CDTF">2009-10-06T12:53:55Z</dcterms:created>
  <dcterms:modified xsi:type="dcterms:W3CDTF">2013-02-22T14:11:41Z</dcterms:modified>
</cp:coreProperties>
</file>