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7"/>
  </p:notesMasterIdLst>
  <p:handoutMasterIdLst>
    <p:handoutMasterId r:id="rId28"/>
  </p:handoutMasterIdLst>
  <p:sldIdLst>
    <p:sldId id="324" r:id="rId2"/>
    <p:sldId id="280" r:id="rId3"/>
    <p:sldId id="369" r:id="rId4"/>
    <p:sldId id="304" r:id="rId5"/>
    <p:sldId id="276" r:id="rId6"/>
    <p:sldId id="358" r:id="rId7"/>
    <p:sldId id="359" r:id="rId8"/>
    <p:sldId id="339" r:id="rId9"/>
    <p:sldId id="347" r:id="rId10"/>
    <p:sldId id="355" r:id="rId11"/>
    <p:sldId id="370" r:id="rId12"/>
    <p:sldId id="357" r:id="rId13"/>
    <p:sldId id="348" r:id="rId14"/>
    <p:sldId id="365" r:id="rId15"/>
    <p:sldId id="362" r:id="rId16"/>
    <p:sldId id="278" r:id="rId17"/>
    <p:sldId id="366" r:id="rId18"/>
    <p:sldId id="368" r:id="rId19"/>
    <p:sldId id="360" r:id="rId20"/>
    <p:sldId id="279" r:id="rId21"/>
    <p:sldId id="336" r:id="rId22"/>
    <p:sldId id="337" r:id="rId23"/>
    <p:sldId id="356" r:id="rId24"/>
    <p:sldId id="361" r:id="rId25"/>
    <p:sldId id="367" r:id="rId26"/>
  </p:sldIdLst>
  <p:sldSz cx="9144000" cy="6858000" type="screen4x3"/>
  <p:notesSz cx="10982325" cy="15481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615" autoAdjust="0"/>
    <p:restoredTop sz="86477" autoAdjust="0"/>
  </p:normalViewPr>
  <p:slideViewPr>
    <p:cSldViewPr>
      <p:cViewPr>
        <p:scale>
          <a:sx n="100" d="100"/>
          <a:sy n="100" d="100"/>
        </p:scale>
        <p:origin x="-708" y="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759325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t" anchorCtr="0" compatLnSpc="1">
            <a:prstTxWarp prst="textNoShape">
              <a:avLst/>
            </a:prstTxWarp>
          </a:bodyPr>
          <a:lstStyle>
            <a:lvl1pPr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223000" y="0"/>
            <a:ext cx="47561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t" anchorCtr="0" compatLnSpc="1">
            <a:prstTxWarp prst="textNoShape">
              <a:avLst/>
            </a:prstTxWarp>
          </a:bodyPr>
          <a:lstStyle>
            <a:lvl1pPr algn="r"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705013"/>
            <a:ext cx="4759325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b" anchorCtr="0" compatLnSpc="1">
            <a:prstTxWarp prst="textNoShape">
              <a:avLst/>
            </a:prstTxWarp>
          </a:bodyPr>
          <a:lstStyle>
            <a:lvl1pPr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23000" y="14705013"/>
            <a:ext cx="475615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b" anchorCtr="0" compatLnSpc="1">
            <a:prstTxWarp prst="textNoShape">
              <a:avLst/>
            </a:prstTxWarp>
          </a:bodyPr>
          <a:lstStyle>
            <a:lvl1pPr algn="r"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0C75D774-8BE7-4FDF-9F9F-1C63423C84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759325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t" anchorCtr="0" compatLnSpc="1">
            <a:prstTxWarp prst="textNoShape">
              <a:avLst/>
            </a:prstTxWarp>
          </a:bodyPr>
          <a:lstStyle>
            <a:lvl1pPr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23000" y="0"/>
            <a:ext cx="47561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t" anchorCtr="0" compatLnSpc="1">
            <a:prstTxWarp prst="textNoShape">
              <a:avLst/>
            </a:prstTxWarp>
          </a:bodyPr>
          <a:lstStyle>
            <a:lvl1pPr algn="r"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24013" y="1165225"/>
            <a:ext cx="7734300" cy="5800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96963" y="7353300"/>
            <a:ext cx="8788400" cy="696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705013"/>
            <a:ext cx="4759325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b" anchorCtr="0" compatLnSpc="1">
            <a:prstTxWarp prst="textNoShape">
              <a:avLst/>
            </a:prstTxWarp>
          </a:bodyPr>
          <a:lstStyle>
            <a:lvl1pPr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223000" y="14705013"/>
            <a:ext cx="475615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1193" tIns="75597" rIns="151193" bIns="75597" numCol="1" anchor="b" anchorCtr="0" compatLnSpc="1">
            <a:prstTxWarp prst="textNoShape">
              <a:avLst/>
            </a:prstTxWarp>
          </a:bodyPr>
          <a:lstStyle>
            <a:lvl1pPr algn="r" defTabSz="1510911">
              <a:defRPr sz="20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C3F403D5-0417-415E-91B7-6492FD991CD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DCF7E-8533-4E2E-9F5C-F25E92FD1E41}" type="slidenum">
              <a:rPr lang="it-IT" smtClean="0">
                <a:latin typeface="Times New Roman" pitchFamily="18" charset="0"/>
              </a:rPr>
              <a:pPr>
                <a:defRPr/>
              </a:pPr>
              <a:t>1</a:t>
            </a:fld>
            <a:endParaRPr lang="it-IT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EC3495EF-9B33-46FD-A59F-60E7426A7665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17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EC3495EF-9B33-46FD-A59F-60E7426A7665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18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68C28CD2-6631-40A5-A1B3-3033974C6AEB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19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7D39CCD9-E0F2-4906-B069-071A88CC6721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20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06BAFBAF-C86A-481E-A0AE-0DBFE2354224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23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68C28CD2-6631-40A5-A1B3-3033974C6AEB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24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68C28CD2-6631-40A5-A1B3-3033974C6AEB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25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541A4EA1-AA89-48D8-8865-133AD452DB98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2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3318EB26-8C00-41F5-BF9F-39FFBFA82B20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3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68C28CD2-6631-40A5-A1B3-3033974C6AEB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4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42929F35-A1F2-4C4F-9721-057E7BDCC215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5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06BAFBAF-C86A-481E-A0AE-0DBFE2354224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12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68C28CD2-6631-40A5-A1B3-3033974C6AEB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14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06BAFBAF-C86A-481E-A0AE-0DBFE2354224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15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1509827">
              <a:defRPr/>
            </a:pPr>
            <a:fld id="{EC3495EF-9B33-46FD-A59F-60E7426A7665}" type="slidenum">
              <a:rPr lang="it-IT" smtClean="0">
                <a:latin typeface="Times New Roman" pitchFamily="18" charset="0"/>
              </a:rPr>
              <a:pPr defTabSz="1509827">
                <a:defRPr/>
              </a:pPr>
              <a:t>16</a:t>
            </a:fld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7"/>
          <p:cNvSpPr>
            <a:spLocks noChangeShapeType="1"/>
          </p:cNvSpPr>
          <p:nvPr/>
        </p:nvSpPr>
        <p:spPr bwMode="auto">
          <a:xfrm>
            <a:off x="1908175" y="1841500"/>
            <a:ext cx="0" cy="208756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163513" y="2747963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739775" y="2749550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1317625" y="2749550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684213" y="6165850"/>
            <a:ext cx="7775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016128"/>
            <a:ext cx="6477000" cy="1752600"/>
          </a:xfrm>
        </p:spPr>
        <p:txBody>
          <a:bodyPr/>
          <a:lstStyle>
            <a:lvl1pPr>
              <a:defRPr sz="5400" b="1"/>
            </a:lvl1pPr>
          </a:lstStyle>
          <a:p>
            <a:r>
              <a:rPr lang="it-IT" dirty="0"/>
              <a:t>Click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edit</a:t>
            </a:r>
            <a:r>
              <a:rPr lang="it-IT" dirty="0"/>
              <a:t> Master </a:t>
            </a:r>
            <a:r>
              <a:rPr lang="it-IT" dirty="0" err="1"/>
              <a:t>title</a:t>
            </a:r>
            <a:r>
              <a:rPr lang="it-IT" dirty="0"/>
              <a:t>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237288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2CACE-1A93-4F59-A7BA-5CFD7FEEB7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</a:t>
            </a:r>
            <a:r>
              <a:rPr lang="it-IT" err="1"/>
              <a:t>Hacking</a:t>
            </a:r>
            <a:r>
              <a:rPr lang="it-IT"/>
              <a:t>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B0AA2-1C74-427D-B060-C9C4EEAC4B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896B8-9160-4705-9297-CF33CC22C3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/>
        </p:nvSpPr>
        <p:spPr bwMode="auto">
          <a:xfrm>
            <a:off x="684213" y="6165850"/>
            <a:ext cx="7775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414" y="1371600"/>
            <a:ext cx="6477000" cy="1752600"/>
          </a:xfrm>
        </p:spPr>
        <p:txBody>
          <a:bodyPr/>
          <a:lstStyle>
            <a:lvl1pPr>
              <a:defRPr sz="5400" b="1"/>
            </a:lvl1pPr>
          </a:lstStyle>
          <a:p>
            <a:r>
              <a:rPr lang="it-IT" dirty="0"/>
              <a:t>Click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edit</a:t>
            </a:r>
            <a:r>
              <a:rPr lang="it-IT" dirty="0"/>
              <a:t> Master </a:t>
            </a:r>
            <a:r>
              <a:rPr lang="it-IT" dirty="0" err="1"/>
              <a:t>title</a:t>
            </a:r>
            <a:r>
              <a:rPr lang="it-IT" dirty="0"/>
              <a:t> style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4414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 i="1">
                <a:solidFill>
                  <a:schemeClr val="accent1"/>
                </a:solidFill>
              </a:defRPr>
            </a:lvl1pPr>
          </a:lstStyle>
          <a:p>
            <a:r>
              <a:rPr lang="it-IT" dirty="0"/>
              <a:t>Click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edit</a:t>
            </a:r>
            <a:r>
              <a:rPr lang="it-IT" dirty="0"/>
              <a:t> Master </a:t>
            </a:r>
            <a:r>
              <a:rPr lang="it-IT" dirty="0" err="1"/>
              <a:t>subtitle</a:t>
            </a:r>
            <a:r>
              <a:rPr lang="it-IT" dirty="0"/>
              <a:t>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237288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71E30-8FA2-45CD-B7E3-85DC32D750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</a:t>
            </a:r>
            <a:r>
              <a:rPr lang="it-IT" err="1"/>
              <a:t>Hacking</a:t>
            </a:r>
            <a:r>
              <a:rPr lang="it-IT"/>
              <a:t>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9AFFB-7D8B-4733-8AFA-6911C0B7C6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B4BE-81AC-4346-ABAD-BA8B2CCF3F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D506C-6150-4AC1-99CC-E182F2895F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EDCF-3C69-4CCF-99DD-174CE1DA3F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EB006-6716-439E-A5DB-675C6135C0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E07D-961E-4976-B592-8794E58E45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8D937-2453-4543-B976-005C2F1E68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E5B88-1E49-4DCA-99D0-59A060C352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0E60EBFE-03FC-4E5D-808B-B7D1D32646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 flipV="1">
            <a:off x="1331913" y="404813"/>
            <a:ext cx="0" cy="115252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cs typeface="+mn-cs"/>
            </a:endParaRPr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>
            <a:off x="684213" y="6165850"/>
            <a:ext cx="7775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5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charset="0"/>
        <a:buChar char="►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037322-8959-4165-B534-BFFA1E7BC9B4}" type="slidenum">
              <a:rPr lang="it-IT" smtClean="0"/>
              <a:pPr>
                <a:defRPr/>
              </a:pPr>
              <a:t>1</a:t>
            </a:fld>
            <a:endParaRPr lang="it-IT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14348" y="1714488"/>
            <a:ext cx="8001000" cy="33575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>
                <a:solidFill>
                  <a:schemeClr val="accent4"/>
                </a:solidFill>
              </a:rPr>
              <a:t/>
            </a:r>
            <a:br>
              <a:rPr lang="en-GB" sz="3600" dirty="0" smtClean="0">
                <a:solidFill>
                  <a:schemeClr val="accent4"/>
                </a:solidFill>
              </a:rPr>
            </a:br>
            <a:r>
              <a:rPr lang="en-GB" sz="3600" dirty="0" smtClean="0">
                <a:solidFill>
                  <a:schemeClr val="accent4"/>
                </a:solidFill>
              </a:rPr>
              <a:t/>
            </a:r>
            <a:br>
              <a:rPr lang="en-GB" sz="3600" dirty="0" smtClean="0">
                <a:solidFill>
                  <a:schemeClr val="accent4"/>
                </a:solidFill>
              </a:rPr>
            </a:br>
            <a:r>
              <a:rPr lang="en-GB" sz="3700" dirty="0" smtClean="0"/>
              <a:t>REMOTE CONTROL SYSTEM V7</a:t>
            </a:r>
            <a:br>
              <a:rPr lang="en-GB" sz="3700" dirty="0" smtClean="0"/>
            </a:br>
            <a:r>
              <a:rPr lang="en-GB" sz="3200" b="0" dirty="0" smtClean="0">
                <a:solidFill>
                  <a:schemeClr val="tx2"/>
                </a:solidFill>
              </a:rPr>
              <a:t/>
            </a:r>
            <a:br>
              <a:rPr lang="en-GB" sz="3200" b="0" dirty="0" smtClean="0">
                <a:solidFill>
                  <a:schemeClr val="tx2"/>
                </a:solidFill>
              </a:rPr>
            </a:br>
            <a:r>
              <a:rPr lang="en-GB" sz="2400" b="0" dirty="0" smtClean="0">
                <a:solidFill>
                  <a:schemeClr val="tx2"/>
                </a:solidFill>
              </a:rPr>
              <a:t/>
            </a:r>
            <a:br>
              <a:rPr lang="en-GB" sz="2400" b="0" dirty="0" smtClean="0">
                <a:solidFill>
                  <a:schemeClr val="tx2"/>
                </a:solidFill>
              </a:rPr>
            </a:br>
            <a:endParaRPr lang="en-GB" sz="2400" b="0" dirty="0" smtClean="0">
              <a:solidFill>
                <a:schemeClr val="tx2"/>
              </a:solidFill>
            </a:endParaRP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072066" y="5786438"/>
            <a:ext cx="4786313" cy="928687"/>
          </a:xfrm>
        </p:spPr>
        <p:txBody>
          <a:bodyPr/>
          <a:lstStyle/>
          <a:p>
            <a:pPr eaLnBrk="1" hangingPunct="1"/>
            <a:r>
              <a:rPr lang="en-GB" sz="2000" i="0" dirty="0" smtClean="0">
                <a:solidFill>
                  <a:schemeClr val="tx2"/>
                </a:solidFill>
              </a:rPr>
              <a:t>www.hackingteam.it</a:t>
            </a:r>
          </a:p>
        </p:txBody>
      </p:sp>
      <p:pic>
        <p:nvPicPr>
          <p:cNvPr id="4101" name="Picture 13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8644" y="500042"/>
            <a:ext cx="5446713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Hacking Team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All Rights Reserved</a:t>
            </a:r>
            <a:endParaRPr kumimoji="0" lang="it-IT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egnaposto numero diapositiva 4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99E8F-54F0-4325-A876-F2749930CBF3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egnaposto piè di pagina 4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000">
                <a:cs typeface="+mn-cs"/>
              </a:rPr>
              <a:t>© Hacking Team</a:t>
            </a:r>
          </a:p>
          <a:p>
            <a:pPr algn="ctr">
              <a:defRPr/>
            </a:pPr>
            <a:r>
              <a:rPr lang="en-US" sz="1000">
                <a:cs typeface="+mn-cs"/>
              </a:rPr>
              <a:t>All Rights Reserved</a:t>
            </a:r>
            <a:endParaRPr lang="it-IT" sz="1000" dirty="0">
              <a:cs typeface="+mn-cs"/>
            </a:endParaRPr>
          </a:p>
        </p:txBody>
      </p:sp>
      <p:sp>
        <p:nvSpPr>
          <p:cNvPr id="9" name="Segnaposto numero diapositiva 5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70CB3AC-406D-40C8-B064-DA066E718DC5}" type="slidenum">
              <a:rPr lang="it-IT" sz="1400">
                <a:cs typeface="+mn-cs"/>
              </a:rPr>
              <a:pPr algn="r">
                <a:defRPr/>
              </a:pPr>
              <a:t>10</a:t>
            </a:fld>
            <a:endParaRPr lang="it-IT" sz="1400"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15875"/>
            <a:ext cx="7262842" cy="1527175"/>
          </a:xfrm>
        </p:spPr>
        <p:txBody>
          <a:bodyPr/>
          <a:lstStyle/>
          <a:p>
            <a:pPr eaLnBrk="1" hangingPunct="1"/>
            <a:r>
              <a:rPr lang="en-GB" sz="3000" dirty="0" smtClean="0"/>
              <a:t>Mobile Version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/>
              <a:t>Online Captured data transmission </a:t>
            </a:r>
            <a:endParaRPr lang="en-GB" dirty="0" smtClean="0"/>
          </a:p>
        </p:txBody>
      </p:sp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357290" y="1714488"/>
            <a:ext cx="7010400" cy="4114800"/>
          </a:xfrm>
        </p:spPr>
        <p:txBody>
          <a:bodyPr/>
          <a:lstStyle/>
          <a:p>
            <a:r>
              <a:rPr lang="en-US" sz="2600" dirty="0" smtClean="0"/>
              <a:t>Connection via GPRS/UMTS/3G to the Collection Node</a:t>
            </a:r>
          </a:p>
          <a:p>
            <a:pPr lvl="1"/>
            <a:r>
              <a:rPr lang="en-US" sz="2000" dirty="0" smtClean="0"/>
              <a:t>Configurable custom APNs</a:t>
            </a:r>
          </a:p>
          <a:p>
            <a:endParaRPr lang="en-US" sz="1000" dirty="0" smtClean="0"/>
          </a:p>
          <a:p>
            <a:r>
              <a:rPr lang="en-US" sz="2600" dirty="0" smtClean="0"/>
              <a:t>Connection through any open/preconfigured </a:t>
            </a:r>
            <a:r>
              <a:rPr lang="en-US" sz="2600" dirty="0" err="1" smtClean="0"/>
              <a:t>WiFi</a:t>
            </a:r>
            <a:r>
              <a:rPr lang="en-US" sz="2600" dirty="0" smtClean="0"/>
              <a:t> network to the Collection Node</a:t>
            </a:r>
          </a:p>
          <a:p>
            <a:pPr lvl="1"/>
            <a:r>
              <a:rPr lang="en-US" sz="2000" dirty="0" smtClean="0"/>
              <a:t>Automatic APs detection</a:t>
            </a:r>
          </a:p>
          <a:p>
            <a:endParaRPr lang="en-US" sz="1000" dirty="0" smtClean="0"/>
          </a:p>
          <a:p>
            <a:r>
              <a:rPr lang="en-US" sz="2600" dirty="0" smtClean="0"/>
              <a:t>Connection via </a:t>
            </a:r>
            <a:r>
              <a:rPr lang="en-US" sz="2600" dirty="0" err="1" smtClean="0"/>
              <a:t>BlueTooth</a:t>
            </a:r>
            <a:r>
              <a:rPr lang="en-US" sz="2600" dirty="0" smtClean="0"/>
              <a:t>/</a:t>
            </a:r>
            <a:r>
              <a:rPr lang="en-US" sz="2600" dirty="0" err="1" smtClean="0"/>
              <a:t>WiFi</a:t>
            </a:r>
            <a:r>
              <a:rPr lang="en-US" sz="2600" dirty="0" smtClean="0"/>
              <a:t> to the Mobile Mediation Node (data can later be sent to the database)</a:t>
            </a:r>
          </a:p>
          <a:p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Hacking Team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All Rights Reserved</a:t>
            </a:r>
            <a:endParaRPr kumimoji="0" lang="it-IT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egnaposto numero diapositiva 4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99E8F-54F0-4325-A876-F2749930CBF3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egnaposto piè di pagina 4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000">
                <a:cs typeface="+mn-cs"/>
              </a:rPr>
              <a:t>© Hacking Team</a:t>
            </a:r>
          </a:p>
          <a:p>
            <a:pPr algn="ctr">
              <a:defRPr/>
            </a:pPr>
            <a:r>
              <a:rPr lang="en-US" sz="1000">
                <a:cs typeface="+mn-cs"/>
              </a:rPr>
              <a:t>All Rights Reserved</a:t>
            </a:r>
            <a:endParaRPr lang="it-IT" sz="1000" dirty="0">
              <a:cs typeface="+mn-cs"/>
            </a:endParaRPr>
          </a:p>
        </p:txBody>
      </p:sp>
      <p:sp>
        <p:nvSpPr>
          <p:cNvPr id="9" name="Segnaposto numero diapositiva 5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70CB3AC-406D-40C8-B064-DA066E718DC5}" type="slidenum">
              <a:rPr lang="it-IT" sz="1400">
                <a:cs typeface="+mn-cs"/>
              </a:rPr>
              <a:pPr algn="r">
                <a:defRPr/>
              </a:pPr>
              <a:t>11</a:t>
            </a:fld>
            <a:endParaRPr lang="it-IT" sz="1400"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15875"/>
            <a:ext cx="7262842" cy="1527175"/>
          </a:xfrm>
        </p:spPr>
        <p:txBody>
          <a:bodyPr/>
          <a:lstStyle/>
          <a:p>
            <a:pPr eaLnBrk="1" hangingPunct="1"/>
            <a:r>
              <a:rPr lang="en-GB" sz="3000" dirty="0" smtClean="0"/>
              <a:t>Mobile Version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/>
              <a:t>Mediation Node</a:t>
            </a:r>
            <a:endParaRPr lang="en-GB" dirty="0" smtClean="0"/>
          </a:p>
        </p:txBody>
      </p:sp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357290" y="1714488"/>
            <a:ext cx="7010400" cy="928694"/>
          </a:xfrm>
        </p:spPr>
        <p:txBody>
          <a:bodyPr/>
          <a:lstStyle/>
          <a:p>
            <a:r>
              <a:rPr lang="en-US" sz="2500" dirty="0" smtClean="0"/>
              <a:t>Useful if the target cannot access any </a:t>
            </a:r>
            <a:r>
              <a:rPr lang="en-US" sz="2500" dirty="0" err="1" smtClean="0"/>
              <a:t>WiFi</a:t>
            </a:r>
            <a:r>
              <a:rPr lang="en-US" sz="2500" dirty="0" smtClean="0"/>
              <a:t> or 3G/GPRS Network</a:t>
            </a:r>
          </a:p>
          <a:p>
            <a:pPr>
              <a:buNone/>
            </a:pPr>
            <a:endParaRPr lang="en-US" sz="2500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10" name="Immagine 9" descr="medi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4" y="2812644"/>
            <a:ext cx="7929586" cy="2759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1267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EC1AF-0287-440F-90B7-E3A5991696A3}" type="slidenum">
              <a:rPr lang="it-IT" smtClean="0"/>
              <a:pPr>
                <a:defRPr/>
              </a:pPr>
              <a:t>12</a:t>
            </a:fld>
            <a:endParaRPr lang="it-IT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05688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Mobile Configuration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928802"/>
            <a:ext cx="7786688" cy="342902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sz="2600" dirty="0" smtClean="0"/>
              <a:t>As for the PC version, Remote Control System for Mobile devices can be re-configured after each synchronization...</a:t>
            </a:r>
          </a:p>
          <a:p>
            <a:pPr algn="just" eaLnBrk="1" hangingPunct="1">
              <a:lnSpc>
                <a:spcPct val="90000"/>
              </a:lnSpc>
            </a:pPr>
            <a:endParaRPr lang="en-GB" sz="500" dirty="0" smtClean="0"/>
          </a:p>
          <a:p>
            <a:pPr algn="just" eaLnBrk="1" hangingPunct="1">
              <a:lnSpc>
                <a:spcPct val="90000"/>
              </a:lnSpc>
            </a:pPr>
            <a:endParaRPr lang="en-GB" sz="10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GB" sz="2800" dirty="0" smtClean="0"/>
              <a:t>... And ‘on the fly’: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2000" dirty="0" smtClean="0"/>
              <a:t>Control SMS: messages sent from a pre-configured phone number can be used to control the backdoor.</a:t>
            </a:r>
          </a:p>
          <a:p>
            <a:pPr lvl="2" eaLnBrk="1" hangingPunct="1">
              <a:lnSpc>
                <a:spcPct val="90000"/>
              </a:lnSpc>
            </a:pPr>
            <a:endParaRPr lang="en-GB" sz="500" dirty="0" smtClean="0"/>
          </a:p>
          <a:p>
            <a:pPr lvl="2" eaLnBrk="1" hangingPunct="1">
              <a:lnSpc>
                <a:spcPct val="90000"/>
              </a:lnSpc>
            </a:pPr>
            <a:r>
              <a:rPr lang="en-GB" sz="2000" dirty="0" smtClean="0"/>
              <a:t>Control SMS are </a:t>
            </a:r>
            <a:r>
              <a:rPr lang="en-GB" sz="2000" b="1" dirty="0" smtClean="0"/>
              <a:t>completely invisible </a:t>
            </a:r>
            <a:r>
              <a:rPr lang="en-GB" sz="2000" dirty="0" smtClean="0"/>
              <a:t>to the user and they leave no trace on the phone.</a:t>
            </a:r>
            <a:endParaRPr lang="it-IT" sz="2000" dirty="0" smtClean="0"/>
          </a:p>
          <a:p>
            <a:pPr lvl="2" eaLnBrk="1" hangingPunct="1">
              <a:lnSpc>
                <a:spcPct val="90000"/>
              </a:lnSpc>
            </a:pPr>
            <a:endParaRPr 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7010400" cy="1527175"/>
          </a:xfrm>
        </p:spPr>
        <p:txBody>
          <a:bodyPr/>
          <a:lstStyle/>
          <a:p>
            <a:r>
              <a:rPr lang="en-US" dirty="0" smtClean="0"/>
              <a:t>Mobile architectures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1571604" y="1857364"/>
            <a:ext cx="7010400" cy="4114800"/>
          </a:xfrm>
        </p:spPr>
        <p:txBody>
          <a:bodyPr/>
          <a:lstStyle/>
          <a:p>
            <a:r>
              <a:rPr lang="en-US" b="1" dirty="0" smtClean="0"/>
              <a:t>Windows Mobile</a:t>
            </a:r>
            <a:r>
              <a:rPr lang="en-US" dirty="0" smtClean="0"/>
              <a:t>  </a:t>
            </a:r>
            <a:r>
              <a:rPr lang="en-US" sz="2000" dirty="0" smtClean="0"/>
              <a:t>6     6.5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b="1" dirty="0" smtClean="0"/>
              <a:t>iPhone OS</a:t>
            </a:r>
            <a:r>
              <a:rPr lang="en-US" dirty="0" smtClean="0"/>
              <a:t>  </a:t>
            </a:r>
            <a:r>
              <a:rPr lang="en-US" sz="2000" dirty="0" smtClean="0"/>
              <a:t>2     4</a:t>
            </a:r>
          </a:p>
          <a:p>
            <a:endParaRPr lang="en-US" sz="2000" dirty="0" smtClean="0"/>
          </a:p>
          <a:p>
            <a:r>
              <a:rPr lang="en-US" b="1" dirty="0" err="1" smtClean="0"/>
              <a:t>Symbian</a:t>
            </a:r>
            <a:r>
              <a:rPr lang="en-US" dirty="0" smtClean="0"/>
              <a:t>  </a:t>
            </a:r>
            <a:r>
              <a:rPr lang="en-US" sz="2000" dirty="0" smtClean="0"/>
              <a:t>S60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edition</a:t>
            </a:r>
            <a:endParaRPr lang="en-US" sz="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r>
              <a:rPr lang="en-US" b="1" dirty="0" smtClean="0"/>
              <a:t>BlackBerry OS  </a:t>
            </a:r>
            <a:r>
              <a:rPr lang="en-US" sz="2000" dirty="0" smtClean="0"/>
              <a:t>&gt;= 4.5</a:t>
            </a:r>
          </a:p>
          <a:p>
            <a:endParaRPr lang="en-US" sz="800" dirty="0" smtClean="0"/>
          </a:p>
          <a:p>
            <a:endParaRPr lang="en-US" sz="800" dirty="0" smtClean="0"/>
          </a:p>
          <a:p>
            <a:r>
              <a:rPr lang="en-US" b="1" dirty="0" smtClean="0"/>
              <a:t>Android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Q1 2011</a:t>
            </a:r>
            <a:r>
              <a:rPr lang="en-US" sz="2000" dirty="0" smtClean="0"/>
              <a:t>)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Freccia a destra 5"/>
          <p:cNvSpPr/>
          <p:nvPr/>
        </p:nvSpPr>
        <p:spPr>
          <a:xfrm>
            <a:off x="4357686" y="3071810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5429256" y="2143116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4C1754-F67F-41F5-8764-F3A112EE9D08}" type="slidenum">
              <a:rPr lang="it-IT" smtClean="0"/>
              <a:pPr>
                <a:defRPr/>
              </a:pPr>
              <a:t>14</a:t>
            </a:fld>
            <a:endParaRPr lang="it-IT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System features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1267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EC1AF-0287-440F-90B7-E3A5991696A3}" type="slidenum">
              <a:rPr lang="it-IT" smtClean="0"/>
              <a:pPr>
                <a:defRPr/>
              </a:pPr>
              <a:t>15</a:t>
            </a:fld>
            <a:endParaRPr lang="it-IT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05688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Invisibility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2052658"/>
            <a:ext cx="7786688" cy="43053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sz="2400" dirty="0" smtClean="0"/>
              <a:t>After the installation, Remote Control System cannot be detected by any infected user</a:t>
            </a:r>
            <a:endParaRPr lang="en-GB" sz="1100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Existing files are not modified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No new files appear on the computer’s hard disk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No new processes are executed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No new network connections are established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b="1" dirty="0" smtClean="0"/>
              <a:t>Antivirus, antispyware, anti-key-loggers cannot detect  our bug</a:t>
            </a:r>
          </a:p>
          <a:p>
            <a:pPr lvl="2" algn="just" eaLnBrk="1" hangingPunct="1">
              <a:lnSpc>
                <a:spcPct val="90000"/>
              </a:lnSpc>
            </a:pPr>
            <a:r>
              <a:rPr lang="en-GB" sz="1800" b="1" dirty="0" smtClean="0"/>
              <a:t>E.g. Gartner Endpoint Security Magic Quadrant </a:t>
            </a:r>
          </a:p>
          <a:p>
            <a:pPr lvl="2" eaLnBrk="1" hangingPunct="1">
              <a:lnSpc>
                <a:spcPct val="90000"/>
              </a:lnSpc>
            </a:pPr>
            <a:endParaRPr lang="it-IT" sz="2000" dirty="0" smtClean="0"/>
          </a:p>
          <a:p>
            <a:pPr lvl="2" eaLnBrk="1" hangingPunct="1">
              <a:lnSpc>
                <a:spcPct val="90000"/>
              </a:lnSpc>
            </a:pPr>
            <a:endParaRPr 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2291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7771BB-DC6E-4E5A-8AF8-7A5E9BA3B5EC}" type="slidenum">
              <a:rPr lang="it-IT" smtClean="0"/>
              <a:pPr>
                <a:defRPr/>
              </a:pPr>
              <a:t>16</a:t>
            </a:fld>
            <a:endParaRPr lang="it-IT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Flexibility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743092"/>
            <a:ext cx="7500938" cy="4114800"/>
          </a:xfrm>
        </p:spPr>
        <p:txBody>
          <a:bodyPr/>
          <a:lstStyle/>
          <a:p>
            <a:pPr lvl="1" algn="just" eaLnBrk="1" hangingPunct="1"/>
            <a:r>
              <a:rPr lang="en-GB" sz="2400" dirty="0" smtClean="0"/>
              <a:t>Goes beyond logging and monitoring </a:t>
            </a:r>
          </a:p>
          <a:p>
            <a:pPr lvl="1" algn="just" eaLnBrk="1" hangingPunct="1"/>
            <a:r>
              <a:rPr lang="en-GB" sz="2400" dirty="0" smtClean="0"/>
              <a:t>Has a real-time alerting system</a:t>
            </a:r>
          </a:p>
          <a:p>
            <a:pPr lvl="1" algn="just" eaLnBrk="1" hangingPunct="1"/>
            <a:r>
              <a:rPr lang="en-GB" sz="2400" dirty="0" smtClean="0"/>
              <a:t>Allows performing actions on an infected device</a:t>
            </a:r>
          </a:p>
          <a:p>
            <a:pPr lvl="2" algn="just" eaLnBrk="1" hangingPunct="1"/>
            <a:r>
              <a:rPr lang="en-GB" dirty="0" smtClean="0"/>
              <a:t>Search and view data on the hard disk</a:t>
            </a:r>
          </a:p>
          <a:p>
            <a:pPr lvl="2" algn="just" eaLnBrk="1" hangingPunct="1"/>
            <a:r>
              <a:rPr lang="en-GB" dirty="0" smtClean="0"/>
              <a:t>Execute commands remotely</a:t>
            </a:r>
          </a:p>
          <a:p>
            <a:pPr lvl="2" algn="just" eaLnBrk="1" hangingPunct="1"/>
            <a:r>
              <a:rPr lang="en-GB" dirty="0" smtClean="0"/>
              <a:t>Possibly modify hard disk contents</a:t>
            </a:r>
          </a:p>
          <a:p>
            <a:pPr lvl="2" algn="just" eaLnBrk="1" hangingPunct="1"/>
            <a:r>
              <a:rPr lang="en-GB" dirty="0" smtClean="0"/>
              <a:t>Inner logic for automated response (No human interaction required)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2291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7771BB-DC6E-4E5A-8AF8-7A5E9BA3B5EC}" type="slidenum">
              <a:rPr lang="it-IT" smtClean="0"/>
              <a:pPr>
                <a:defRPr/>
              </a:pPr>
              <a:t>17</a:t>
            </a:fld>
            <a:endParaRPr lang="it-IT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Inner Logic </a:t>
            </a:r>
            <a:r>
              <a:rPr lang="en-GB" sz="2000" dirty="0" smtClean="0"/>
              <a:t>(1)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643063"/>
            <a:ext cx="7500938" cy="4114800"/>
          </a:xfrm>
        </p:spPr>
        <p:txBody>
          <a:bodyPr/>
          <a:lstStyle/>
          <a:p>
            <a:pPr lvl="1" algn="just" eaLnBrk="1" hangingPunct="1"/>
            <a:r>
              <a:rPr lang="en-GB" sz="2400" dirty="0" smtClean="0"/>
              <a:t>It is based on an Event/Action paradigm</a:t>
            </a:r>
          </a:p>
          <a:p>
            <a:pPr lvl="2" algn="just" eaLnBrk="1" hangingPunct="1"/>
            <a:r>
              <a:rPr lang="en-GB" sz="2000" dirty="0" smtClean="0"/>
              <a:t>Events:</a:t>
            </a:r>
          </a:p>
          <a:p>
            <a:pPr lvl="3" algn="just" eaLnBrk="1" hangingPunct="1"/>
            <a:r>
              <a:rPr lang="en-GB" sz="1600" dirty="0" smtClean="0"/>
              <a:t>On </a:t>
            </a:r>
            <a:r>
              <a:rPr lang="en-GB" sz="1600" dirty="0" err="1" smtClean="0"/>
              <a:t>ScreenSaver</a:t>
            </a:r>
            <a:endParaRPr lang="en-GB" sz="1600" dirty="0" smtClean="0"/>
          </a:p>
          <a:p>
            <a:pPr lvl="3" algn="just" eaLnBrk="1" hangingPunct="1"/>
            <a:r>
              <a:rPr lang="en-GB" sz="1600" dirty="0" smtClean="0"/>
              <a:t>Time based</a:t>
            </a:r>
          </a:p>
          <a:p>
            <a:pPr lvl="3" algn="just" eaLnBrk="1" hangingPunct="1"/>
            <a:r>
              <a:rPr lang="en-GB" sz="1600" dirty="0" smtClean="0"/>
              <a:t>On SMS reception</a:t>
            </a:r>
          </a:p>
          <a:p>
            <a:pPr lvl="3" algn="just" eaLnBrk="1" hangingPunct="1"/>
            <a:r>
              <a:rPr lang="en-GB" sz="1600" dirty="0" smtClean="0"/>
              <a:t>On GPS position</a:t>
            </a:r>
          </a:p>
          <a:p>
            <a:pPr lvl="3" algn="just" eaLnBrk="1" hangingPunct="1"/>
            <a:r>
              <a:rPr lang="en-GB" sz="1600" dirty="0" smtClean="0"/>
              <a:t>...</a:t>
            </a:r>
          </a:p>
          <a:p>
            <a:pPr lvl="2" algn="just" eaLnBrk="1" hangingPunct="1"/>
            <a:r>
              <a:rPr lang="en-GB" sz="2000" dirty="0" smtClean="0"/>
              <a:t>Actions:</a:t>
            </a:r>
          </a:p>
          <a:p>
            <a:pPr lvl="3" algn="just" eaLnBrk="1" hangingPunct="1"/>
            <a:r>
              <a:rPr lang="en-GB" sz="1600" dirty="0" smtClean="0"/>
              <a:t>Synchronize</a:t>
            </a:r>
          </a:p>
          <a:p>
            <a:pPr lvl="3" algn="just" eaLnBrk="1" hangingPunct="1"/>
            <a:r>
              <a:rPr lang="en-GB" sz="1600" dirty="0" smtClean="0"/>
              <a:t>Uninstall</a:t>
            </a:r>
          </a:p>
          <a:p>
            <a:pPr lvl="3" algn="just" eaLnBrk="1" hangingPunct="1"/>
            <a:r>
              <a:rPr lang="en-GB" sz="1600" dirty="0" smtClean="0"/>
              <a:t>Start/Stop Agent</a:t>
            </a:r>
          </a:p>
          <a:p>
            <a:pPr lvl="3" algn="just" eaLnBrk="1" hangingPunct="1"/>
            <a:r>
              <a:rPr lang="en-GB" sz="1600" dirty="0" smtClean="0"/>
              <a:t>Send SMS</a:t>
            </a:r>
          </a:p>
          <a:p>
            <a:pPr lvl="3" algn="just" eaLnBrk="1" hangingPunct="1"/>
            <a:r>
              <a:rPr lang="en-GB" sz="1600" dirty="0" smtClean="0"/>
              <a:t>Execute command</a:t>
            </a:r>
          </a:p>
          <a:p>
            <a:pPr lvl="3" algn="just" eaLnBrk="1" hangingPunct="1">
              <a:buNone/>
            </a:pP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2291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7771BB-DC6E-4E5A-8AF8-7A5E9BA3B5EC}" type="slidenum">
              <a:rPr lang="it-IT" smtClean="0"/>
              <a:pPr>
                <a:defRPr/>
              </a:pPr>
              <a:t>18</a:t>
            </a:fld>
            <a:endParaRPr lang="it-IT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Inner Logic </a:t>
            </a:r>
            <a:r>
              <a:rPr lang="en-GB" sz="2000" dirty="0" smtClean="0"/>
              <a:t>(2)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885968"/>
            <a:ext cx="7500938" cy="4114800"/>
          </a:xfrm>
        </p:spPr>
        <p:txBody>
          <a:bodyPr/>
          <a:lstStyle/>
          <a:p>
            <a:pPr algn="just" eaLnBrk="1" hangingPunct="1"/>
            <a:r>
              <a:rPr lang="en-GB" sz="2800" dirty="0" smtClean="0"/>
              <a:t>Some examples...</a:t>
            </a:r>
          </a:p>
          <a:p>
            <a:pPr algn="just" eaLnBrk="1" hangingPunct="1">
              <a:buNone/>
            </a:pPr>
            <a:endParaRPr lang="en-GB" sz="1000" dirty="0" smtClean="0"/>
          </a:p>
          <a:p>
            <a:pPr lvl="1" algn="just" eaLnBrk="1" hangingPunct="1"/>
            <a:r>
              <a:rPr lang="en-GB" sz="2000" dirty="0" smtClean="0"/>
              <a:t>Screen saver starts -&gt; Send data</a:t>
            </a:r>
          </a:p>
          <a:p>
            <a:pPr lvl="1" algn="just" eaLnBrk="1" hangingPunct="1">
              <a:buNone/>
            </a:pPr>
            <a:endParaRPr lang="en-GB" sz="1000" dirty="0" smtClean="0"/>
          </a:p>
          <a:p>
            <a:pPr lvl="1" algn="just" eaLnBrk="1" hangingPunct="1"/>
            <a:r>
              <a:rPr lang="en-GB" sz="2000" dirty="0" smtClean="0"/>
              <a:t>SIM changes -&gt; Send SMS with SIM information</a:t>
            </a:r>
          </a:p>
          <a:p>
            <a:pPr lvl="1" algn="just" eaLnBrk="1" hangingPunct="1">
              <a:buNone/>
            </a:pPr>
            <a:endParaRPr lang="en-GB" sz="1000" dirty="0" smtClean="0"/>
          </a:p>
          <a:p>
            <a:pPr lvl="1" algn="just" eaLnBrk="1" hangingPunct="1"/>
            <a:r>
              <a:rPr lang="en-GB" sz="2000" dirty="0" smtClean="0"/>
              <a:t>Received Covert SMS -&gt; Send SMS with GPS position</a:t>
            </a:r>
          </a:p>
          <a:p>
            <a:pPr lvl="1" algn="just" eaLnBrk="1" hangingPunct="1">
              <a:buNone/>
            </a:pPr>
            <a:endParaRPr lang="en-GB" sz="1000" dirty="0" smtClean="0"/>
          </a:p>
          <a:p>
            <a:pPr lvl="1" algn="just" eaLnBrk="1" hangingPunct="1"/>
            <a:r>
              <a:rPr lang="en-GB" sz="2000" dirty="0" smtClean="0"/>
              <a:t>On GPS position -&gt; Start the Microphone capture and Send SMS with GPS position </a:t>
            </a:r>
          </a:p>
          <a:p>
            <a:pPr lvl="1" algn="just" eaLnBrk="1" hangingPunct="1"/>
            <a:endParaRPr lang="en-GB" sz="1000" dirty="0" smtClean="0"/>
          </a:p>
          <a:p>
            <a:pPr lvl="1" algn="just" eaLnBrk="1" hangingPunct="1"/>
            <a:r>
              <a:rPr lang="en-GB" sz="2000" dirty="0" smtClean="0"/>
              <a:t>Incoming/outgoing call -&gt;  Make a camera snapshot</a:t>
            </a:r>
          </a:p>
          <a:p>
            <a:pPr lvl="3" algn="just" eaLnBrk="1" hangingPunct="1">
              <a:buNone/>
            </a:pP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4C1754-F67F-41F5-8764-F3A112EE9D08}" type="slidenum">
              <a:rPr lang="it-IT" smtClean="0"/>
              <a:pPr>
                <a:defRPr/>
              </a:pPr>
              <a:t>19</a:t>
            </a:fld>
            <a:endParaRPr lang="it-IT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Infection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8469E6-8EED-4705-BCCD-AF99091B57C4}" type="slidenum">
              <a:rPr lang="it-IT" smtClean="0"/>
              <a:pPr>
                <a:defRPr/>
              </a:pPr>
              <a:t>2</a:t>
            </a:fld>
            <a:endParaRPr lang="it-IT" smtClean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3315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F2A258-2129-48E1-A29C-E2230B476F45}" type="slidenum">
              <a:rPr lang="it-IT" smtClean="0"/>
              <a:pPr>
                <a:defRPr/>
              </a:pPr>
              <a:t>20</a:t>
            </a:fld>
            <a:endParaRPr lang="it-IT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77125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Attack/Infection vectors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714500"/>
            <a:ext cx="7643812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GB" sz="2600" dirty="0" smtClean="0"/>
              <a:t>Remote Control System is software, not a physical device</a:t>
            </a:r>
          </a:p>
          <a:p>
            <a:pPr eaLnBrk="1" hangingPunct="1">
              <a:defRPr/>
            </a:pPr>
            <a:endParaRPr lang="en-GB" sz="500" dirty="0" smtClean="0"/>
          </a:p>
          <a:p>
            <a:pPr lvl="1" eaLnBrk="1" hangingPunct="1">
              <a:defRPr/>
            </a:pPr>
            <a:r>
              <a:rPr lang="en-GB" sz="2600" dirty="0" smtClean="0">
                <a:ea typeface="+mn-ea"/>
                <a:cs typeface="+mn-cs"/>
              </a:rPr>
              <a:t>Which can be installed </a:t>
            </a:r>
            <a:r>
              <a:rPr lang="en-GB" sz="2600" b="1" i="1" dirty="0" smtClean="0">
                <a:ea typeface="+mn-ea"/>
                <a:cs typeface="+mn-cs"/>
              </a:rPr>
              <a:t>remotely</a:t>
            </a:r>
            <a:endParaRPr lang="en-GB" dirty="0" smtClean="0"/>
          </a:p>
          <a:p>
            <a:pPr lvl="2" eaLnBrk="1" hangingPunct="1">
              <a:defRPr/>
            </a:pPr>
            <a:r>
              <a:rPr lang="en-GB" sz="2000" dirty="0" smtClean="0"/>
              <a:t>Computer can be bugged by means of several infection vectors</a:t>
            </a:r>
          </a:p>
          <a:p>
            <a:pPr lvl="2" eaLnBrk="1" hangingPunct="1">
              <a:defRPr/>
            </a:pPr>
            <a:r>
              <a:rPr lang="en-GB" sz="2000" dirty="0" smtClean="0"/>
              <a:t>Intelligence information about remote target mandatory</a:t>
            </a:r>
          </a:p>
          <a:p>
            <a:pPr lvl="2" eaLnBrk="1" hangingPunct="1">
              <a:defRPr/>
            </a:pPr>
            <a:endParaRPr lang="en-GB" sz="500" dirty="0" smtClean="0"/>
          </a:p>
          <a:p>
            <a:pPr lvl="1" eaLnBrk="1" hangingPunct="1">
              <a:defRPr/>
            </a:pPr>
            <a:r>
              <a:rPr lang="en-GB" dirty="0" smtClean="0"/>
              <a:t>… </a:t>
            </a:r>
            <a:r>
              <a:rPr lang="en-GB" sz="2600" dirty="0" smtClean="0">
                <a:ea typeface="+mn-ea"/>
                <a:cs typeface="+mn-cs"/>
              </a:rPr>
              <a:t>but</a:t>
            </a:r>
            <a:r>
              <a:rPr lang="en-GB" sz="2600" b="1" dirty="0" smtClean="0">
                <a:ea typeface="+mn-ea"/>
                <a:cs typeface="+mn-cs"/>
              </a:rPr>
              <a:t> </a:t>
            </a:r>
            <a:r>
              <a:rPr lang="en-GB" sz="2600" b="1" i="1" dirty="0" smtClean="0">
                <a:ea typeface="+mn-ea"/>
                <a:cs typeface="+mn-cs"/>
              </a:rPr>
              <a:t>local</a:t>
            </a:r>
            <a:r>
              <a:rPr lang="en-GB" sz="2600" b="1" dirty="0" smtClean="0">
                <a:ea typeface="+mn-ea"/>
                <a:cs typeface="+mn-cs"/>
              </a:rPr>
              <a:t> </a:t>
            </a:r>
            <a:r>
              <a:rPr lang="en-GB" sz="2600" dirty="0" smtClean="0">
                <a:ea typeface="+mn-ea"/>
                <a:cs typeface="+mn-cs"/>
              </a:rPr>
              <a:t>installation</a:t>
            </a:r>
            <a:r>
              <a:rPr lang="en-GB" sz="2600" b="1" dirty="0" smtClean="0">
                <a:ea typeface="+mn-ea"/>
                <a:cs typeface="+mn-cs"/>
              </a:rPr>
              <a:t> </a:t>
            </a:r>
            <a:r>
              <a:rPr lang="en-GB" sz="2600" dirty="0" smtClean="0">
                <a:ea typeface="+mn-ea"/>
                <a:cs typeface="+mn-cs"/>
              </a:rPr>
              <a:t>remains an option</a:t>
            </a:r>
            <a:endParaRPr lang="en-GB" sz="2200" dirty="0" smtClean="0">
              <a:ea typeface="+mn-ea"/>
              <a:cs typeface="+mn-cs"/>
            </a:endParaRPr>
          </a:p>
          <a:p>
            <a:pPr lvl="2" eaLnBrk="1" hangingPunct="1">
              <a:defRPr/>
            </a:pPr>
            <a:r>
              <a:rPr lang="en-GB" sz="2000" dirty="0" smtClean="0">
                <a:ea typeface="+mn-ea"/>
                <a:cs typeface="+mn-cs"/>
              </a:rPr>
              <a:t>Usually very effective</a:t>
            </a:r>
          </a:p>
          <a:p>
            <a:pPr lvl="2" eaLnBrk="1" hangingPunct="1">
              <a:defRPr/>
            </a:pPr>
            <a:endParaRPr lang="en-GB" sz="22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Installation </a:t>
            </a:r>
            <a:r>
              <a:rPr lang="en-US" sz="2000" dirty="0" smtClean="0"/>
              <a:t>(1)</a:t>
            </a:r>
          </a:p>
        </p:txBody>
      </p:sp>
      <p:sp>
        <p:nvSpPr>
          <p:cNvPr id="28675" name="Segnaposto contenuto 2"/>
          <p:cNvSpPr>
            <a:spLocks noGrp="1"/>
          </p:cNvSpPr>
          <p:nvPr>
            <p:ph idx="1"/>
          </p:nvPr>
        </p:nvSpPr>
        <p:spPr>
          <a:xfrm>
            <a:off x="1500166" y="2028844"/>
            <a:ext cx="7010400" cy="4114800"/>
          </a:xfrm>
        </p:spPr>
        <p:txBody>
          <a:bodyPr/>
          <a:lstStyle/>
          <a:p>
            <a:r>
              <a:rPr lang="en-US" dirty="0" smtClean="0"/>
              <a:t>Remote infection vectors</a:t>
            </a:r>
          </a:p>
          <a:p>
            <a:pPr lvl="1"/>
            <a:r>
              <a:rPr lang="en-US" dirty="0" smtClean="0"/>
              <a:t>Executable melting tool</a:t>
            </a:r>
          </a:p>
          <a:p>
            <a:pPr lvl="1"/>
            <a:r>
              <a:rPr lang="en-US" dirty="0" smtClean="0"/>
              <a:t>Injection Proxy</a:t>
            </a:r>
          </a:p>
          <a:p>
            <a:pPr lvl="1"/>
            <a:r>
              <a:rPr lang="en-US" dirty="0" smtClean="0"/>
              <a:t>HT Zero-day Exploits portal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DB9FC5-D619-4946-9D49-E5A0E4F73778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Installation </a:t>
            </a:r>
            <a:r>
              <a:rPr lang="en-US" sz="2000" dirty="0" smtClean="0"/>
              <a:t>(2)</a:t>
            </a:r>
          </a:p>
        </p:txBody>
      </p:sp>
      <p:sp>
        <p:nvSpPr>
          <p:cNvPr id="29699" name="Segnaposto contenuto 2"/>
          <p:cNvSpPr>
            <a:spLocks noGrp="1"/>
          </p:cNvSpPr>
          <p:nvPr>
            <p:ph idx="1"/>
          </p:nvPr>
        </p:nvSpPr>
        <p:spPr>
          <a:xfrm>
            <a:off x="1524000" y="1571612"/>
            <a:ext cx="7010400" cy="4114800"/>
          </a:xfrm>
        </p:spPr>
        <p:txBody>
          <a:bodyPr/>
          <a:lstStyle/>
          <a:p>
            <a:pPr eaLnBrk="1" hangingPunct="1"/>
            <a:r>
              <a:rPr lang="en-GB" dirty="0" smtClean="0"/>
              <a:t>Local infection vectors</a:t>
            </a:r>
          </a:p>
          <a:p>
            <a:pPr lvl="1" eaLnBrk="1" hangingPunct="1"/>
            <a:r>
              <a:rPr lang="en-GB" sz="2600" dirty="0" smtClean="0"/>
              <a:t>Bootable CDROM or USB pen drive</a:t>
            </a:r>
          </a:p>
          <a:p>
            <a:pPr lvl="1" eaLnBrk="1" hangingPunct="1"/>
            <a:r>
              <a:rPr lang="en-GB" sz="2600" dirty="0" smtClean="0"/>
              <a:t>Direct hard disk infection by means of tampering with computer case</a:t>
            </a:r>
          </a:p>
          <a:p>
            <a:pPr lvl="1" eaLnBrk="1" hangingPunct="1">
              <a:buNone/>
            </a:pPr>
            <a:endParaRPr lang="en-GB" sz="1500" dirty="0" smtClean="0"/>
          </a:p>
          <a:p>
            <a:r>
              <a:rPr lang="en-US" dirty="0" smtClean="0"/>
              <a:t>HT consultancy</a:t>
            </a:r>
          </a:p>
          <a:p>
            <a:pPr lvl="1"/>
            <a:r>
              <a:rPr lang="en-US" dirty="0" smtClean="0"/>
              <a:t> </a:t>
            </a:r>
            <a:r>
              <a:rPr lang="en-US" sz="2600" dirty="0" smtClean="0"/>
              <a:t>Anonymous attack scenario analysis</a:t>
            </a:r>
          </a:p>
          <a:p>
            <a:pPr lvl="2"/>
            <a:r>
              <a:rPr lang="en-US" dirty="0" smtClean="0"/>
              <a:t>E.g., Internet Café using </a:t>
            </a:r>
            <a:r>
              <a:rPr lang="en-US" dirty="0" err="1" smtClean="0"/>
              <a:t>DeepFreeze</a:t>
            </a:r>
            <a:endParaRPr lang="en-US" dirty="0" smtClean="0"/>
          </a:p>
          <a:p>
            <a:pPr lvl="1" eaLnBrk="1" hangingPunct="1"/>
            <a:endParaRPr lang="en-GB" dirty="0" smtClean="0"/>
          </a:p>
          <a:p>
            <a:pPr lvl="1" eaLnBrk="1" hangingPunct="1"/>
            <a:endParaRPr lang="en-GB" dirty="0" smtClean="0"/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  <a:p>
            <a:endParaRPr lang="en-US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C0E562-D653-49BE-BADE-99CA05BCFA99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1267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EC1AF-0287-440F-90B7-E3A5991696A3}" type="slidenum">
              <a:rPr lang="it-IT" smtClean="0"/>
              <a:pPr>
                <a:defRPr/>
              </a:pPr>
              <a:t>23</a:t>
            </a:fld>
            <a:endParaRPr lang="it-IT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05688" cy="1527175"/>
          </a:xfrm>
        </p:spPr>
        <p:txBody>
          <a:bodyPr/>
          <a:lstStyle/>
          <a:p>
            <a:pPr eaLnBrk="1" hangingPunct="1"/>
            <a:r>
              <a:rPr lang="en-GB" dirty="0" smtClean="0"/>
              <a:t>Mobile Installation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04" y="1785926"/>
            <a:ext cx="5929300" cy="328614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dirty="0" smtClean="0"/>
              <a:t>Local Infection: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600" dirty="0" smtClean="0"/>
              <a:t>Memory Card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dirty="0" smtClean="0"/>
              <a:t>Through an infected PC 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2000" dirty="0" smtClean="0"/>
              <a:t>when connected for synchronization/recharging</a:t>
            </a:r>
            <a:br>
              <a:rPr lang="en-GB" sz="2000" dirty="0" smtClean="0"/>
            </a:br>
            <a:endParaRPr lang="en-GB" sz="20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GB" dirty="0" smtClean="0"/>
              <a:t>Remote Infection: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600" dirty="0" smtClean="0"/>
              <a:t>CAB/SIS/COD Melting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600" dirty="0" smtClean="0"/>
              <a:t>Special crafted SMS </a:t>
            </a:r>
            <a:r>
              <a:rPr lang="en-GB" sz="2000" dirty="0" smtClean="0"/>
              <a:t>(WAP Push)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4C1754-F67F-41F5-8764-F3A112EE9D08}" type="slidenum">
              <a:rPr lang="it-IT" smtClean="0"/>
              <a:pPr>
                <a:defRPr/>
              </a:pPr>
              <a:t>24</a:t>
            </a:fld>
            <a:endParaRPr lang="it-IT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Demo time!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4C1754-F67F-41F5-8764-F3A112EE9D08}" type="slidenum">
              <a:rPr lang="it-IT" smtClean="0"/>
              <a:pPr>
                <a:defRPr/>
              </a:pPr>
              <a:t>25</a:t>
            </a:fld>
            <a:endParaRPr lang="it-IT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Q&amp;A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8195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17BFB-E029-4578-A97E-C30AA8AB3B40}" type="slidenum">
              <a:rPr lang="it-IT" smtClean="0"/>
              <a:pPr>
                <a:defRPr/>
              </a:pPr>
              <a:t>3</a:t>
            </a:fld>
            <a:endParaRPr lang="it-IT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pPr eaLnBrk="1" hangingPunct="1"/>
            <a:r>
              <a:rPr lang="en-GB" sz="4000" dirty="0" smtClean="0"/>
              <a:t>System Architecture</a:t>
            </a:r>
          </a:p>
        </p:txBody>
      </p:sp>
      <p:pic>
        <p:nvPicPr>
          <p:cNvPr id="6" name="Immagine 5" descr="target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90712" y="1381143"/>
            <a:ext cx="5362575" cy="4619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4C1754-F67F-41F5-8764-F3A112EE9D08}" type="slidenum">
              <a:rPr lang="it-IT" smtClean="0"/>
              <a:pPr>
                <a:defRPr/>
              </a:pPr>
              <a:t>4</a:t>
            </a:fld>
            <a:endParaRPr lang="it-IT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016125"/>
            <a:ext cx="6477000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Backdoor Functionalities</a:t>
            </a:r>
            <a:br>
              <a:rPr lang="en-GB" sz="4800" dirty="0" smtClean="0"/>
            </a:br>
            <a:r>
              <a:rPr lang="en-GB" sz="3000" dirty="0" smtClean="0"/>
              <a:t>(PC &amp; Mobile)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</a:t>
            </a:r>
            <a:r>
              <a:rPr lang="it-IT" err="1"/>
              <a:t>Hacking</a:t>
            </a:r>
            <a:r>
              <a:rPr lang="it-IT"/>
              <a:t>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10243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B3FAD9-7923-41C7-95DD-90EC1C423AF0}" type="slidenum">
              <a:rPr lang="it-IT" smtClean="0"/>
              <a:pPr>
                <a:defRPr/>
              </a:pPr>
              <a:t>5</a:t>
            </a:fld>
            <a:endParaRPr lang="it-IT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dirty="0" smtClean="0"/>
              <a:t>PC Version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Monitoring and Logging 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612900"/>
            <a:ext cx="7643813" cy="43878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800" b="1" dirty="0" smtClean="0"/>
              <a:t>   </a:t>
            </a:r>
            <a:r>
              <a:rPr lang="en-GB" sz="2400" b="1" i="1" dirty="0" smtClean="0"/>
              <a:t>Remote Control System</a:t>
            </a:r>
            <a:r>
              <a:rPr lang="en-GB" sz="2400" dirty="0" smtClean="0"/>
              <a:t> can monitor and log any action performed by means of a </a:t>
            </a:r>
            <a:r>
              <a:rPr lang="en-GB" sz="2400" b="1" dirty="0" smtClean="0"/>
              <a:t>personal computer</a:t>
            </a:r>
            <a:endParaRPr lang="en-GB" sz="800" b="1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Accessed URLs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Accessed documents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Keystrokes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Printed documents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Chat, e-mail, contacts, instant messaging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Remote Audio Spy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Localization (</a:t>
            </a:r>
            <a:r>
              <a:rPr lang="en-GB" sz="2200" dirty="0" err="1" smtClean="0"/>
              <a:t>wifi</a:t>
            </a:r>
            <a:r>
              <a:rPr lang="en-GB" sz="2200" dirty="0" smtClean="0"/>
              <a:t>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Camera snapshots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smtClean="0"/>
              <a:t>VoIP (Skype, MSN, etc.) conversations</a:t>
            </a:r>
            <a:endParaRPr lang="en-GB" sz="2200" b="1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GB" sz="2200" dirty="0" err="1" smtClean="0"/>
              <a:t>FileSystem</a:t>
            </a:r>
            <a:r>
              <a:rPr lang="en-GB" sz="2200" dirty="0" smtClean="0"/>
              <a:t> browsing</a:t>
            </a:r>
            <a:endParaRPr lang="en-GB" sz="800" b="1" dirty="0" smtClean="0">
              <a:solidFill>
                <a:srgbClr val="FF0000"/>
              </a:solidFill>
            </a:endParaRPr>
          </a:p>
          <a:p>
            <a:pPr lvl="1" algn="just" eaLnBrk="1" hangingPunct="1">
              <a:lnSpc>
                <a:spcPct val="90000"/>
              </a:lnSpc>
            </a:pP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Hacking Team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All Rights Reserved</a:t>
            </a:r>
            <a:endParaRPr kumimoji="0" lang="it-IT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egnaposto numero diapositiva 4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99E8F-54F0-4325-A876-F2749930CBF3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egnaposto piè di pagina 4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000">
                <a:cs typeface="+mn-cs"/>
              </a:rPr>
              <a:t>© Hacking Team</a:t>
            </a:r>
          </a:p>
          <a:p>
            <a:pPr algn="ctr">
              <a:defRPr/>
            </a:pPr>
            <a:r>
              <a:rPr lang="en-US" sz="1000">
                <a:cs typeface="+mn-cs"/>
              </a:rPr>
              <a:t>All Rights Reserved</a:t>
            </a:r>
            <a:endParaRPr lang="it-IT" sz="1000" dirty="0">
              <a:cs typeface="+mn-cs"/>
            </a:endParaRPr>
          </a:p>
        </p:txBody>
      </p:sp>
      <p:sp>
        <p:nvSpPr>
          <p:cNvPr id="9" name="Segnaposto numero diapositiva 5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70CB3AC-406D-40C8-B064-DA066E718DC5}" type="slidenum">
              <a:rPr lang="it-IT" sz="1400">
                <a:cs typeface="+mn-cs"/>
              </a:rPr>
              <a:pPr algn="r">
                <a:defRPr/>
              </a:pPr>
              <a:t>6</a:t>
            </a:fld>
            <a:endParaRPr lang="it-IT" sz="1400"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01627"/>
            <a:ext cx="7262842" cy="1527175"/>
          </a:xfrm>
        </p:spPr>
        <p:txBody>
          <a:bodyPr/>
          <a:lstStyle/>
          <a:p>
            <a:pPr eaLnBrk="1" hangingPunct="1"/>
            <a:r>
              <a:rPr lang="en-GB" sz="3000" dirty="0" smtClean="0"/>
              <a:t>PC Version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/>
              <a:t>Online Captured data transmission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3500" dirty="0" smtClean="0"/>
          </a:p>
        </p:txBody>
      </p:sp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357290" y="1785926"/>
            <a:ext cx="7010400" cy="4114800"/>
          </a:xfrm>
        </p:spPr>
        <p:txBody>
          <a:bodyPr/>
          <a:lstStyle/>
          <a:p>
            <a:r>
              <a:rPr lang="en-US" sz="2400" dirty="0" smtClean="0"/>
              <a:t>Connects through the internet to the collection node</a:t>
            </a:r>
          </a:p>
          <a:p>
            <a:endParaRPr lang="en-US" sz="1600" dirty="0" smtClean="0"/>
          </a:p>
          <a:p>
            <a:r>
              <a:rPr lang="en-US" sz="2400" dirty="0" smtClean="0"/>
              <a:t>Collection nodes can be hidden behind an </a:t>
            </a:r>
            <a:r>
              <a:rPr lang="en-US" sz="2400" dirty="0" err="1" smtClean="0"/>
              <a:t>anonymizing</a:t>
            </a:r>
            <a:r>
              <a:rPr lang="en-US" sz="2400" dirty="0" smtClean="0"/>
              <a:t> chain</a:t>
            </a:r>
          </a:p>
          <a:p>
            <a:endParaRPr lang="en-US" sz="1600" dirty="0" smtClean="0"/>
          </a:p>
          <a:p>
            <a:r>
              <a:rPr lang="en-US" sz="2400" dirty="0" smtClean="0"/>
              <a:t>Works both in home and enterprise environments</a:t>
            </a:r>
          </a:p>
          <a:p>
            <a:pPr lvl="1"/>
            <a:r>
              <a:rPr lang="en-US" sz="2000" dirty="0" smtClean="0"/>
              <a:t>Network Firewalls </a:t>
            </a:r>
            <a:r>
              <a:rPr lang="en-US" sz="1600" dirty="0" smtClean="0"/>
              <a:t>(passed through)</a:t>
            </a:r>
          </a:p>
          <a:p>
            <a:pPr lvl="1"/>
            <a:r>
              <a:rPr lang="en-US" sz="2000" dirty="0" smtClean="0"/>
              <a:t>Web Proxies </a:t>
            </a:r>
            <a:r>
              <a:rPr lang="en-US" sz="1600" dirty="0" smtClean="0"/>
              <a:t>(passed through)</a:t>
            </a:r>
          </a:p>
          <a:p>
            <a:pPr lvl="1"/>
            <a:r>
              <a:rPr lang="en-US" sz="2000" dirty="0" smtClean="0"/>
              <a:t>Domain credentials </a:t>
            </a:r>
            <a:r>
              <a:rPr lang="en-US" sz="1600" dirty="0" smtClean="0"/>
              <a:t>(stolen)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Hacking Team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All Rights Reserved</a:t>
            </a:r>
            <a:endParaRPr kumimoji="0" lang="it-IT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egnaposto numero diapositiva 4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99E8F-54F0-4325-A876-F2749930CBF3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egnaposto piè di pagina 4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000">
                <a:cs typeface="+mn-cs"/>
              </a:rPr>
              <a:t>© Hacking Team</a:t>
            </a:r>
          </a:p>
          <a:p>
            <a:pPr algn="ctr">
              <a:defRPr/>
            </a:pPr>
            <a:r>
              <a:rPr lang="en-US" sz="1000">
                <a:cs typeface="+mn-cs"/>
              </a:rPr>
              <a:t>All Rights Reserved</a:t>
            </a:r>
            <a:endParaRPr lang="it-IT" sz="1000" dirty="0">
              <a:cs typeface="+mn-cs"/>
            </a:endParaRPr>
          </a:p>
        </p:txBody>
      </p:sp>
      <p:sp>
        <p:nvSpPr>
          <p:cNvPr id="9" name="Segnaposto numero diapositiva 5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70CB3AC-406D-40C8-B064-DA066E718DC5}" type="slidenum">
              <a:rPr lang="it-IT" sz="1400">
                <a:cs typeface="+mn-cs"/>
              </a:rPr>
              <a:pPr algn="r">
                <a:defRPr/>
              </a:pPr>
              <a:t>7</a:t>
            </a:fld>
            <a:endParaRPr lang="it-IT" sz="1400"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214290"/>
            <a:ext cx="7010400" cy="1527175"/>
          </a:xfrm>
        </p:spPr>
        <p:txBody>
          <a:bodyPr/>
          <a:lstStyle/>
          <a:p>
            <a:pPr eaLnBrk="1" hangingPunct="1"/>
            <a:r>
              <a:rPr lang="en-GB" sz="3000" dirty="0" smtClean="0"/>
              <a:t>PC Version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Offline data retrieving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357290" y="2028844"/>
            <a:ext cx="7010400" cy="4114800"/>
          </a:xfrm>
        </p:spPr>
        <p:txBody>
          <a:bodyPr/>
          <a:lstStyle/>
          <a:p>
            <a:r>
              <a:rPr lang="en-US" sz="2600" dirty="0" smtClean="0"/>
              <a:t>No internet connection required</a:t>
            </a:r>
          </a:p>
          <a:p>
            <a:endParaRPr lang="en-US" sz="1500" dirty="0" smtClean="0"/>
          </a:p>
          <a:p>
            <a:r>
              <a:rPr lang="en-US" sz="2600" dirty="0" smtClean="0"/>
              <a:t>Data can be exported in an encrypted format to any external device (</a:t>
            </a:r>
            <a:r>
              <a:rPr lang="en-US" sz="2600" dirty="0" err="1" smtClean="0"/>
              <a:t>eg</a:t>
            </a:r>
            <a:r>
              <a:rPr lang="en-US" sz="2600" dirty="0" smtClean="0"/>
              <a:t>: USB dongle)</a:t>
            </a:r>
          </a:p>
          <a:p>
            <a:endParaRPr lang="en-US" sz="1500" dirty="0" smtClean="0"/>
          </a:p>
          <a:p>
            <a:r>
              <a:rPr lang="en-US" sz="2600" dirty="0" smtClean="0"/>
              <a:t>Data can later be imported into the database </a:t>
            </a:r>
          </a:p>
          <a:p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architectures</a:t>
            </a:r>
          </a:p>
        </p:txBody>
      </p:sp>
      <p:sp>
        <p:nvSpPr>
          <p:cNvPr id="22531" name="Segnaposto contenuto 2"/>
          <p:cNvSpPr>
            <a:spLocks noGrp="1"/>
          </p:cNvSpPr>
          <p:nvPr>
            <p:ph idx="1"/>
          </p:nvPr>
        </p:nvSpPr>
        <p:spPr>
          <a:xfrm>
            <a:off x="1043608" y="1916832"/>
            <a:ext cx="7344816" cy="4114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Windows XP/Vista/2003/2008/7 </a:t>
            </a:r>
            <a:r>
              <a:rPr lang="en-US" sz="2000" dirty="0" smtClean="0"/>
              <a:t>(32/64bit)</a:t>
            </a:r>
          </a:p>
          <a:p>
            <a:endParaRPr lang="en-US" sz="2000" dirty="0" smtClean="0"/>
          </a:p>
          <a:p>
            <a:r>
              <a:rPr lang="en-US" dirty="0" smtClean="0"/>
              <a:t>Mac OS X</a:t>
            </a:r>
          </a:p>
          <a:p>
            <a:endParaRPr lang="en-US" sz="2000" dirty="0" smtClean="0"/>
          </a:p>
          <a:p>
            <a:r>
              <a:rPr lang="en-US" dirty="0" smtClean="0"/>
              <a:t>Linux (</a:t>
            </a:r>
            <a:r>
              <a:rPr lang="en-US" dirty="0" smtClean="0">
                <a:solidFill>
                  <a:srgbClr val="FF0000"/>
                </a:solidFill>
              </a:rPr>
              <a:t>Q2 2011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© Hacking Team</a:t>
            </a:r>
          </a:p>
          <a:p>
            <a:pPr>
              <a:defRPr/>
            </a:pPr>
            <a:r>
              <a:rPr lang="en-US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1783CA-2C4F-48A1-80F5-2B50E917C5F9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Hacking Team</a:t>
            </a:r>
          </a:p>
          <a:p>
            <a:pPr>
              <a:defRPr/>
            </a:pPr>
            <a:r>
              <a:rPr lang="en-US" smtClean="0"/>
              <a:t>All Rights Reserved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9AFFB-7D8B-4733-8AFA-6911C0B7C6E8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Hacking Team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All Rights Reserved</a:t>
            </a:r>
            <a:endParaRPr kumimoji="0" lang="it-IT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egnaposto numero diapositiva 4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99E8F-54F0-4325-A876-F2749930CBF3}" type="slidenum"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egnaposto piè di pagina 4"/>
          <p:cNvSpPr txBox="1">
            <a:spLocks/>
          </p:cNvSpPr>
          <p:nvPr/>
        </p:nvSpPr>
        <p:spPr bwMode="auto">
          <a:xfrm>
            <a:off x="318928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000">
                <a:cs typeface="+mn-cs"/>
              </a:rPr>
              <a:t>© Hacking Team</a:t>
            </a:r>
          </a:p>
          <a:p>
            <a:pPr algn="ctr">
              <a:defRPr/>
            </a:pPr>
            <a:r>
              <a:rPr lang="en-US" sz="1000">
                <a:cs typeface="+mn-cs"/>
              </a:rPr>
              <a:t>All Rights Reserved</a:t>
            </a:r>
            <a:endParaRPr lang="it-IT" sz="1000" dirty="0">
              <a:cs typeface="+mn-cs"/>
            </a:endParaRPr>
          </a:p>
        </p:txBody>
      </p:sp>
      <p:sp>
        <p:nvSpPr>
          <p:cNvPr id="9" name="Segnaposto numero diapositiva 5"/>
          <p:cNvSpPr txBox="1">
            <a:spLocks/>
          </p:cNvSpPr>
          <p:nvPr/>
        </p:nvSpPr>
        <p:spPr bwMode="auto">
          <a:xfrm>
            <a:off x="7164388" y="6237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70CB3AC-406D-40C8-B064-DA066E718DC5}" type="slidenum">
              <a:rPr lang="it-IT" sz="1400">
                <a:cs typeface="+mn-cs"/>
              </a:rPr>
              <a:pPr algn="r">
                <a:defRPr/>
              </a:pPr>
              <a:t>9</a:t>
            </a:fld>
            <a:endParaRPr lang="it-IT" sz="1400"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57250" y="1541480"/>
            <a:ext cx="7643813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/>
            </a:pPr>
            <a:r>
              <a:rPr lang="en-GB" sz="2800" b="1" kern="0" dirty="0">
                <a:solidFill>
                  <a:schemeClr val="tx2"/>
                </a:solidFill>
                <a:latin typeface="+mn-lt"/>
                <a:cs typeface="+mn-cs"/>
              </a:rPr>
              <a:t>   </a:t>
            </a:r>
            <a:r>
              <a:rPr lang="en-GB" sz="2400" b="1" i="1" kern="0" dirty="0">
                <a:solidFill>
                  <a:schemeClr val="tx2"/>
                </a:solidFill>
                <a:latin typeface="+mn-lt"/>
                <a:cs typeface="+mn-cs"/>
              </a:rPr>
              <a:t>Remote Control System</a:t>
            </a:r>
            <a:r>
              <a:rPr lang="en-GB" sz="2400" kern="0" dirty="0">
                <a:solidFill>
                  <a:schemeClr val="tx2"/>
                </a:solidFill>
                <a:latin typeface="+mn-lt"/>
                <a:cs typeface="+mn-cs"/>
              </a:rPr>
              <a:t> can monitor and log any action performed by means of a </a:t>
            </a:r>
            <a:r>
              <a:rPr lang="en-GB" sz="2400" b="1" kern="0" dirty="0" err="1">
                <a:solidFill>
                  <a:schemeClr val="tx2"/>
                </a:solidFill>
                <a:latin typeface="+mn-lt"/>
                <a:cs typeface="+mn-cs"/>
              </a:rPr>
              <a:t>smartphone</a:t>
            </a:r>
            <a:endParaRPr lang="en-GB" sz="800" b="1" kern="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Call history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Address book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Calendar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Email messages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 smtClean="0">
                <a:solidFill>
                  <a:schemeClr val="tx2"/>
                </a:solidFill>
                <a:latin typeface="+mn-lt"/>
              </a:rPr>
              <a:t>SMS/MMS </a:t>
            </a:r>
            <a:r>
              <a:rPr lang="en-GB" sz="2200" kern="0" dirty="0">
                <a:solidFill>
                  <a:schemeClr val="tx2"/>
                </a:solidFill>
                <a:latin typeface="+mn-lt"/>
              </a:rPr>
              <a:t>interception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Localization (cell signal info, GPS </a:t>
            </a:r>
            <a:r>
              <a:rPr lang="en-GB" sz="2200" kern="0" dirty="0" smtClean="0">
                <a:solidFill>
                  <a:schemeClr val="tx2"/>
                </a:solidFill>
                <a:latin typeface="+mn-lt"/>
              </a:rPr>
              <a:t>info, </a:t>
            </a:r>
            <a:r>
              <a:rPr lang="en-GB" sz="2200" kern="0" dirty="0" err="1" smtClean="0">
                <a:solidFill>
                  <a:schemeClr val="tx2"/>
                </a:solidFill>
                <a:latin typeface="+mn-lt"/>
              </a:rPr>
              <a:t>wifi</a:t>
            </a:r>
            <a:r>
              <a:rPr lang="en-GB" sz="2200" kern="0" dirty="0" smtClean="0">
                <a:solidFill>
                  <a:schemeClr val="tx2"/>
                </a:solidFill>
                <a:latin typeface="+mn-lt"/>
              </a:rPr>
              <a:t>)</a:t>
            </a:r>
            <a:endParaRPr lang="en-GB" sz="2200" kern="0" dirty="0">
              <a:solidFill>
                <a:schemeClr val="tx2"/>
              </a:solidFill>
              <a:latin typeface="+mn-lt"/>
            </a:endParaRP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Remote Audio Spy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Camera snapshots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Voice calls interception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200" kern="0" dirty="0">
                <a:solidFill>
                  <a:schemeClr val="tx2"/>
                </a:solidFill>
                <a:latin typeface="+mn-lt"/>
              </a:rPr>
              <a:t>…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endParaRPr lang="en-GB" sz="2200" kern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pPr eaLnBrk="1" hangingPunct="1"/>
            <a:r>
              <a:rPr lang="en-GB" sz="3000" dirty="0" smtClean="0"/>
              <a:t>Mobile Version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Monitoring and Logging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 master">
  <a:themeElements>
    <a:clrScheme name="slide master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slide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  <a:scene3d>
          <a:camera prst="orthographicFront">
            <a:rot lat="0" lon="300000" rev="0"/>
          </a:camera>
          <a:lightRig rig="threePt" dir="t"/>
        </a:scene3d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lide master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 master</Template>
  <TotalTime>5204</TotalTime>
  <Words>866</Words>
  <Application>Microsoft Office PowerPoint</Application>
  <PresentationFormat>Presentazione su schermo (4:3)</PresentationFormat>
  <Paragraphs>270</Paragraphs>
  <Slides>25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slide master</vt:lpstr>
      <vt:lpstr>  REMOTE CONTROL SYSTEM V7   </vt:lpstr>
      <vt:lpstr>Introduction</vt:lpstr>
      <vt:lpstr>System Architecture</vt:lpstr>
      <vt:lpstr>Backdoor Functionalities (PC &amp; Mobile)</vt:lpstr>
      <vt:lpstr>PC Version Monitoring and Logging </vt:lpstr>
      <vt:lpstr>PC Version  Online Captured data transmission  </vt:lpstr>
      <vt:lpstr>PC Version  Offline data retrieving</vt:lpstr>
      <vt:lpstr>PC architectures</vt:lpstr>
      <vt:lpstr>Mobile Version Monitoring and Logging </vt:lpstr>
      <vt:lpstr>Mobile Version Online Captured data transmission </vt:lpstr>
      <vt:lpstr>Mobile Version Mediation Node</vt:lpstr>
      <vt:lpstr>Mobile Configuration</vt:lpstr>
      <vt:lpstr>Mobile architectures</vt:lpstr>
      <vt:lpstr>System features</vt:lpstr>
      <vt:lpstr>Invisibility</vt:lpstr>
      <vt:lpstr>Flexibility</vt:lpstr>
      <vt:lpstr>Inner Logic (1)</vt:lpstr>
      <vt:lpstr>Inner Logic (2)</vt:lpstr>
      <vt:lpstr>Infection</vt:lpstr>
      <vt:lpstr>Attack/Infection vectors</vt:lpstr>
      <vt:lpstr>PC Installation (1)</vt:lpstr>
      <vt:lpstr>PC Installation (2)</vt:lpstr>
      <vt:lpstr>Mobile Installation</vt:lpstr>
      <vt:lpstr>Demo time!</vt:lpstr>
      <vt:lpstr>Q&amp;A</vt:lpstr>
    </vt:vector>
  </TitlesOfParts>
  <Company>Hacking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Primario</dc:title>
  <dc:creator>Gianluca Vadruccio</dc:creator>
  <cp:lastModifiedBy>Marco</cp:lastModifiedBy>
  <cp:revision>532</cp:revision>
  <dcterms:created xsi:type="dcterms:W3CDTF">2009-10-06T12:53:55Z</dcterms:created>
  <dcterms:modified xsi:type="dcterms:W3CDTF">2010-10-05T12:25:42Z</dcterms:modified>
</cp:coreProperties>
</file>