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4"/>
  </p:notesMasterIdLst>
  <p:handoutMasterIdLst>
    <p:handoutMasterId r:id="rId35"/>
  </p:handoutMasterIdLst>
  <p:sldIdLst>
    <p:sldId id="324" r:id="rId2"/>
    <p:sldId id="352" r:id="rId3"/>
    <p:sldId id="320" r:id="rId4"/>
    <p:sldId id="353" r:id="rId5"/>
    <p:sldId id="354" r:id="rId6"/>
    <p:sldId id="280" r:id="rId7"/>
    <p:sldId id="305" r:id="rId8"/>
    <p:sldId id="344" r:id="rId9"/>
    <p:sldId id="315" r:id="rId10"/>
    <p:sldId id="317" r:id="rId11"/>
    <p:sldId id="318" r:id="rId12"/>
    <p:sldId id="306" r:id="rId13"/>
    <p:sldId id="304" r:id="rId14"/>
    <p:sldId id="276" r:id="rId15"/>
    <p:sldId id="339" r:id="rId16"/>
    <p:sldId id="338" r:id="rId17"/>
    <p:sldId id="340" r:id="rId18"/>
    <p:sldId id="365" r:id="rId19"/>
    <p:sldId id="358" r:id="rId20"/>
    <p:sldId id="356" r:id="rId21"/>
    <p:sldId id="277" r:id="rId22"/>
    <p:sldId id="357" r:id="rId23"/>
    <p:sldId id="355" r:id="rId24"/>
    <p:sldId id="364" r:id="rId25"/>
    <p:sldId id="363" r:id="rId26"/>
    <p:sldId id="360" r:id="rId27"/>
    <p:sldId id="362" r:id="rId28"/>
    <p:sldId id="361" r:id="rId29"/>
    <p:sldId id="359" r:id="rId30"/>
    <p:sldId id="349" r:id="rId31"/>
    <p:sldId id="366" r:id="rId32"/>
    <p:sldId id="341" r:id="rId33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484" autoAdjust="0"/>
    <p:restoredTop sz="94595" autoAdjust="0"/>
  </p:normalViewPr>
  <p:slideViewPr>
    <p:cSldViewPr>
      <p:cViewPr>
        <p:scale>
          <a:sx n="60" d="100"/>
          <a:sy n="60" d="100"/>
        </p:scale>
        <p:origin x="-184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387D992-2902-4508-939D-905E3D6CBB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777DEC2-2C2C-4D7A-B642-7FB51E6E52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D0FB1-3C84-4CFE-BCE8-2944F0C31F20}" type="slidenum">
              <a:rPr lang="it-IT" smtClean="0">
                <a:latin typeface="Times New Roman" pitchFamily="18" charset="0"/>
              </a:rPr>
              <a:pPr>
                <a:defRPr/>
              </a:pPr>
              <a:t>1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523C0C9E-87FD-42CC-A4F5-5AD284979D8D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19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299D23E7-9E39-4132-9EC2-EE63272A2C72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20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299D23E7-9E39-4132-9EC2-EE63272A2C72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21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299D23E7-9E39-4132-9EC2-EE63272A2C72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22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523C0C9E-87FD-42CC-A4F5-5AD284979D8D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23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523C0C9E-87FD-42CC-A4F5-5AD284979D8D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29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9E056E5B-E8F0-40F5-8142-AD915867A6D8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6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7190AB1F-0E8A-47C9-B8EB-F50553E27CD2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7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1AE5C09F-22B8-49B8-B1B5-ADBB18EC003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9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C3E88D41-7B14-44AB-85A3-D0637BD770FA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10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ABAAC476-431C-41B8-8939-65F3B33B3549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11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52296D1F-A6F3-4BF9-AC92-6FEBD5FD899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12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523C0C9E-87FD-42CC-A4F5-5AD284979D8D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13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CCDCAA38-F06B-40EC-BFCA-4BEBDFF798B8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14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7D2B-3FA8-482A-A96B-E254F42598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FB09-20A4-482A-A5C2-7B86981AD5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4DC0-9A24-4867-B3B2-6F68520175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1371600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 i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subtitle</a:t>
            </a:r>
            <a:r>
              <a:rPr lang="it-IT" dirty="0"/>
              <a:t>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C071-1384-42CE-9473-0444721443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339C-F75B-4A07-A484-4854192369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CCC36-C2A4-465B-8B03-4F92FAC60A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16089-44EF-45FC-A423-06ECDEDC24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303B-20F2-41D1-AE9D-F4F81D43F8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ECC8-497B-44C9-B38A-87E5B5F3FB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4FBE-F3F5-4198-8296-481685AE12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F07FC-8275-442D-81EC-BF2B1992CD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2AAB-E229-49E3-AD64-51953AB580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2372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1C97981-3368-46C3-9ADE-276AB1E573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V="1">
            <a:off x="1331913" y="404813"/>
            <a:ext cx="0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charset="0"/>
        <a:buChar char="►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5D874-FD71-4A6B-BD88-54A6172F8C21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66" y="2362200"/>
            <a:ext cx="8001000" cy="3657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b="0" dirty="0" smtClean="0">
                <a:solidFill>
                  <a:schemeClr val="tx2"/>
                </a:solidFill>
              </a:rPr>
              <a:t>REMOTE CONTROL SYSTEM </a:t>
            </a:r>
            <a:r>
              <a:rPr lang="en-GB" sz="4000" b="0" dirty="0" smtClean="0">
                <a:solidFill>
                  <a:schemeClr val="tx2"/>
                </a:solidFill>
              </a:rPr>
              <a:t/>
            </a:r>
            <a:br>
              <a:rPr lang="en-GB" sz="4000" b="0" dirty="0" smtClean="0">
                <a:solidFill>
                  <a:schemeClr val="tx2"/>
                </a:solidFill>
              </a:rPr>
            </a:br>
            <a:r>
              <a:rPr lang="en-GB" sz="4000" b="0" dirty="0" smtClean="0">
                <a:solidFill>
                  <a:srgbClr val="FF0000"/>
                </a:solidFill>
              </a:rPr>
              <a:t>6.1</a:t>
            </a:r>
            <a:r>
              <a:rPr lang="en-GB" sz="3200" b="0" dirty="0" smtClean="0">
                <a:solidFill>
                  <a:schemeClr val="tx2"/>
                </a:solidFill>
              </a:rPr>
              <a:t/>
            </a:r>
            <a:br>
              <a:rPr lang="en-GB" sz="3200" b="0" dirty="0" smtClean="0">
                <a:solidFill>
                  <a:schemeClr val="tx2"/>
                </a:solidFill>
              </a:rPr>
            </a:br>
            <a:r>
              <a:rPr lang="en-GB" sz="3200" b="0" dirty="0" smtClean="0">
                <a:solidFill>
                  <a:schemeClr val="tx2"/>
                </a:solidFill>
              </a:rPr>
              <a:t/>
            </a:r>
            <a:br>
              <a:rPr lang="en-GB" sz="3200" b="0" dirty="0" smtClean="0">
                <a:solidFill>
                  <a:schemeClr val="tx2"/>
                </a:solidFill>
              </a:rPr>
            </a:br>
            <a:r>
              <a:rPr lang="en-US" sz="2400" b="0" dirty="0" smtClean="0">
                <a:solidFill>
                  <a:schemeClr val="tx2"/>
                </a:solidFill>
                <a:latin typeface="+mn-lt"/>
              </a:rPr>
              <a:t>A Stealth, Spyware-Based System for Attacking, Infecting and Monitoring Computers and Smartphones. Full intelligence on target users even for encrypted communications (Skype, PGP, secure web mail, etc.)</a:t>
            </a:r>
            <a:r>
              <a:rPr lang="it-IT" sz="2400" b="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it-IT" sz="2400" b="0" dirty="0" smtClean="0">
                <a:solidFill>
                  <a:schemeClr val="tx2"/>
                </a:solidFill>
                <a:latin typeface="+mn-lt"/>
              </a:rPr>
            </a:br>
            <a:r>
              <a:rPr lang="en-GB" sz="2400" b="0" dirty="0" smtClean="0">
                <a:solidFill>
                  <a:schemeClr val="tx2"/>
                </a:solidFill>
              </a:rPr>
              <a:t/>
            </a:r>
            <a:br>
              <a:rPr lang="en-GB" sz="2400" b="0" dirty="0" smtClean="0">
                <a:solidFill>
                  <a:schemeClr val="tx2"/>
                </a:solidFill>
              </a:rPr>
            </a:br>
            <a:endParaRPr lang="en-GB" sz="2400" b="0" dirty="0" smtClean="0">
              <a:solidFill>
                <a:schemeClr val="tx2"/>
              </a:solidFill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9250" y="5786438"/>
            <a:ext cx="4786313" cy="928687"/>
          </a:xfrm>
        </p:spPr>
        <p:txBody>
          <a:bodyPr/>
          <a:lstStyle/>
          <a:p>
            <a:pPr eaLnBrk="1" hangingPunct="1"/>
            <a:r>
              <a:rPr lang="en-GB" sz="2000" i="0" dirty="0" smtClean="0">
                <a:solidFill>
                  <a:schemeClr val="tx2"/>
                </a:solidFill>
              </a:rPr>
              <a:t> </a:t>
            </a:r>
            <a:endParaRPr lang="en-GB" sz="2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000" i="0" dirty="0" smtClean="0">
                <a:solidFill>
                  <a:schemeClr val="tx2"/>
                </a:solidFill>
              </a:rPr>
              <a:t>www.hackingteam.it</a:t>
            </a:r>
          </a:p>
        </p:txBody>
      </p:sp>
      <p:pic>
        <p:nvPicPr>
          <p:cNvPr id="4101" name="Picture 1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857250"/>
            <a:ext cx="544671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717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DB3310-41A2-4939-A75F-FE57558737E5}" type="slidenum">
              <a:rPr lang="it-IT" smtClean="0"/>
              <a:pPr>
                <a:defRPr/>
              </a:pPr>
              <a:t>10</a:t>
            </a:fld>
            <a:endParaRPr lang="it-IT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4"/>
                </a:solidFill>
              </a:rPr>
              <a:t>Why IT offensive security</a:t>
            </a: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714375" y="1857375"/>
            <a:ext cx="7643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>
                <a:solidFill>
                  <a:schemeClr val="tx2"/>
                </a:solidFill>
              </a:rPr>
              <a:t>Cyber space is a very attractive place for criminals: It’s cheap, quick and easy to access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</a:pPr>
            <a:endParaRPr lang="en-GB" sz="240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>
                <a:solidFill>
                  <a:schemeClr val="tx2"/>
                </a:solidFill>
              </a:rPr>
              <a:t>IT offensive security systems can be  complementary to more traditional passive IT monitoring solutions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GB" sz="240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>
                <a:solidFill>
                  <a:schemeClr val="tx2"/>
                </a:solidFill>
              </a:rPr>
              <a:t>Governments need to have both </a:t>
            </a:r>
            <a:r>
              <a:rPr lang="en-GB" sz="2400" b="1" i="1">
                <a:solidFill>
                  <a:schemeClr val="tx2"/>
                </a:solidFill>
              </a:rPr>
              <a:t>defensive </a:t>
            </a:r>
            <a:r>
              <a:rPr lang="en-GB" sz="2400">
                <a:solidFill>
                  <a:schemeClr val="tx2"/>
                </a:solidFill>
              </a:rPr>
              <a:t>and  </a:t>
            </a:r>
            <a:r>
              <a:rPr lang="en-GB" sz="2400" b="1" i="1">
                <a:solidFill>
                  <a:schemeClr val="tx2"/>
                </a:solidFill>
              </a:rPr>
              <a:t>offensive </a:t>
            </a:r>
            <a:r>
              <a:rPr lang="en-GB" sz="2400" i="1">
                <a:solidFill>
                  <a:schemeClr val="tx2"/>
                </a:solidFill>
              </a:rPr>
              <a:t>(IT) </a:t>
            </a:r>
            <a:r>
              <a:rPr lang="en-GB" sz="2400" b="1" i="1">
                <a:solidFill>
                  <a:schemeClr val="tx2"/>
                </a:solidFill>
              </a:rPr>
              <a:t>capabilities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GB" sz="2400" b="1" i="1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GB" sz="2400" b="1" i="1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it-IT" sz="320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GB" sz="300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GB" sz="300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GB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717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12B6E8-EBBC-4C69-BED8-CE98F06A433B}" type="slidenum">
              <a:rPr lang="it-IT" smtClean="0"/>
              <a:pPr>
                <a:defRPr/>
              </a:pPr>
              <a:t>11</a:t>
            </a:fld>
            <a:endParaRPr lang="it-IT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4"/>
                </a:solidFill>
              </a:rPr>
              <a:t>IT offensive security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28688" y="1928813"/>
            <a:ext cx="7358062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400" dirty="0">
                <a:solidFill>
                  <a:schemeClr val="tx2"/>
                </a:solidFill>
              </a:rPr>
              <a:t>Operational scenarios</a:t>
            </a:r>
            <a:r>
              <a:rPr lang="en-GB" sz="2400" dirty="0" smtClean="0">
                <a:solidFill>
                  <a:schemeClr val="tx2"/>
                </a:solidFill>
              </a:rPr>
              <a:t>: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lvl="2" indent="-4572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tx2"/>
                </a:solidFill>
              </a:rPr>
              <a:t>“Standard” criminal investigation (evidence gathering) performed by </a:t>
            </a:r>
            <a:r>
              <a:rPr lang="en-GB" sz="2400" dirty="0" smtClean="0">
                <a:solidFill>
                  <a:schemeClr val="tx2"/>
                </a:solidFill>
              </a:rPr>
              <a:t>Government </a:t>
            </a:r>
            <a:r>
              <a:rPr lang="en-GB" sz="2400" dirty="0">
                <a:solidFill>
                  <a:schemeClr val="tx2"/>
                </a:solidFill>
              </a:rPr>
              <a:t>Organizations such as Police and</a:t>
            </a:r>
            <a:r>
              <a:rPr lang="en-GB" sz="2400" dirty="0" smtClean="0">
                <a:solidFill>
                  <a:schemeClr val="tx2"/>
                </a:solidFill>
              </a:rPr>
              <a:t> Anticorruption.</a:t>
            </a:r>
          </a:p>
          <a:p>
            <a:pPr lvl="2" indent="-4572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endParaRPr lang="en-GB" dirty="0">
              <a:solidFill>
                <a:schemeClr val="tx2"/>
              </a:solidFill>
            </a:endParaRPr>
          </a:p>
          <a:p>
            <a:pPr lvl="2" indent="-4572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Intelligence </a:t>
            </a:r>
            <a:r>
              <a:rPr lang="en-GB" sz="2400" dirty="0">
                <a:solidFill>
                  <a:schemeClr val="tx2"/>
                </a:solidFill>
              </a:rPr>
              <a:t>gathering activities performed by Security Agencies</a:t>
            </a:r>
            <a:r>
              <a:rPr lang="en-GB" sz="2400" dirty="0" smtClean="0">
                <a:solidFill>
                  <a:schemeClr val="tx2"/>
                </a:solidFill>
              </a:rPr>
              <a:t> for tracking down crime organization and fighting terrorism </a:t>
            </a:r>
          </a:p>
          <a:p>
            <a:pPr lvl="2" indent="-4572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endParaRPr lang="it-IT" sz="3200" dirty="0" smtClean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endParaRPr lang="en-GB" sz="30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GB" sz="30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819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B2227-9FA3-43D7-9533-72DB10FAD16D}" type="slidenum">
              <a:rPr lang="it-IT" smtClean="0"/>
              <a:pPr>
                <a:defRPr/>
              </a:pPr>
              <a:t>12</a:t>
            </a:fld>
            <a:endParaRPr lang="it-IT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en-GB" sz="4000" smtClean="0"/>
              <a:t>Remote Control System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1714500"/>
            <a:ext cx="7643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GB" sz="8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400" b="1" i="1" kern="0" dirty="0">
                <a:solidFill>
                  <a:schemeClr val="tx2"/>
                </a:solidFill>
                <a:cs typeface="+mn-cs"/>
              </a:rPr>
              <a:t>Remote Control System is an IT stealth investigative tool for LEAs.</a:t>
            </a:r>
            <a:r>
              <a:rPr lang="en-GB" sz="2400" b="1" i="1" kern="0" dirty="0" smtClean="0">
                <a:solidFill>
                  <a:schemeClr val="tx2"/>
                </a:solidFill>
                <a:cs typeface="+mn-cs"/>
              </a:rPr>
              <a:t> </a:t>
            </a:r>
            <a:endParaRPr lang="en-GB" sz="2400" i="1" kern="0" dirty="0" smtClean="0">
              <a:solidFill>
                <a:schemeClr val="tx2"/>
              </a:solidFill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endParaRPr lang="en-GB" sz="2000" b="1" kern="0" dirty="0" smtClean="0">
              <a:solidFill>
                <a:schemeClr val="tx2"/>
              </a:solidFill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chemeClr val="tx2"/>
                </a:solidFill>
                <a:cs typeface="+mn-cs"/>
              </a:rPr>
              <a:t>It</a:t>
            </a:r>
            <a:r>
              <a:rPr lang="en-GB" sz="2400" kern="0" dirty="0" smtClean="0">
                <a:solidFill>
                  <a:schemeClr val="tx2"/>
                </a:solidFill>
                <a:cs typeface="+mn-cs"/>
              </a:rPr>
              <a:t> allows passive </a:t>
            </a:r>
            <a:r>
              <a:rPr lang="en-GB" sz="2400" kern="0" dirty="0">
                <a:solidFill>
                  <a:schemeClr val="tx2"/>
                </a:solidFill>
                <a:cs typeface="+mn-cs"/>
              </a:rPr>
              <a:t>monitoring and </a:t>
            </a:r>
            <a:r>
              <a:rPr lang="en-GB" sz="2400" b="1" i="1" kern="0" dirty="0">
                <a:solidFill>
                  <a:schemeClr val="tx2"/>
                </a:solidFill>
                <a:cs typeface="+mn-cs"/>
              </a:rPr>
              <a:t>active</a:t>
            </a:r>
            <a:r>
              <a:rPr lang="en-GB" sz="2400" b="1" kern="0" dirty="0">
                <a:solidFill>
                  <a:schemeClr val="tx2"/>
                </a:solidFill>
                <a:cs typeface="+mn-cs"/>
              </a:rPr>
              <a:t> </a:t>
            </a:r>
            <a:r>
              <a:rPr lang="en-GB" sz="2400" kern="0" dirty="0">
                <a:solidFill>
                  <a:schemeClr val="tx2"/>
                </a:solidFill>
                <a:cs typeface="+mn-cs"/>
              </a:rPr>
              <a:t>control of all data and processes on selected target </a:t>
            </a:r>
            <a:r>
              <a:rPr lang="en-GB" sz="2400" kern="0" dirty="0" smtClean="0">
                <a:solidFill>
                  <a:schemeClr val="tx2"/>
                </a:solidFill>
                <a:cs typeface="+mn-cs"/>
              </a:rPr>
              <a:t>devices.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endParaRPr lang="en-GB" sz="2000" kern="0" dirty="0" smtClean="0">
              <a:solidFill>
                <a:schemeClr val="tx2"/>
              </a:solidFill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chemeClr val="tx2"/>
                </a:solidFill>
                <a:cs typeface="+mn-cs"/>
              </a:rPr>
              <a:t>Such </a:t>
            </a:r>
            <a:r>
              <a:rPr lang="en-GB" sz="2400" kern="0" dirty="0" smtClean="0">
                <a:solidFill>
                  <a:schemeClr val="tx2"/>
                </a:solidFill>
                <a:cs typeface="+mn-cs"/>
              </a:rPr>
              <a:t>devices might </a:t>
            </a:r>
            <a:r>
              <a:rPr lang="en-GB" sz="2400" kern="0" dirty="0">
                <a:solidFill>
                  <a:schemeClr val="tx2"/>
                </a:solidFill>
                <a:cs typeface="+mn-cs"/>
              </a:rPr>
              <a:t>or might not be connected to the Internet.</a:t>
            </a:r>
            <a:endParaRPr lang="en-GB" sz="2400" b="1" kern="0" dirty="0">
              <a:solidFill>
                <a:schemeClr val="tx2"/>
              </a:solidFill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endParaRPr lang="it-IT" sz="3200" dirty="0"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endParaRPr lang="en-GB" sz="3000" dirty="0">
              <a:solidFill>
                <a:schemeClr val="tx2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GB" sz="3000" dirty="0">
              <a:solidFill>
                <a:schemeClr val="tx2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GB" sz="2800" dirty="0">
                <a:solidFill>
                  <a:schemeClr val="tx2"/>
                </a:solidFill>
                <a:cs typeface="+mn-cs"/>
              </a:rPr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87356-BF33-4D6B-86D5-3157CC3ADFFA}" type="slidenum">
              <a:rPr lang="it-IT" smtClean="0"/>
              <a:pPr>
                <a:defRPr/>
              </a:pPr>
              <a:t>13</a:t>
            </a:fld>
            <a:endParaRPr lang="it-IT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2016125"/>
            <a:ext cx="6477000" cy="1752600"/>
          </a:xfrm>
        </p:spPr>
        <p:txBody>
          <a:bodyPr/>
          <a:lstStyle/>
          <a:p>
            <a:pPr eaLnBrk="1" hangingPunct="1"/>
            <a:r>
              <a:rPr lang="en-GB" sz="4800" smtClean="0"/>
              <a:t>Functionalities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1024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45A571-FA8D-427B-908A-8182B5BE54CE}" type="slidenum">
              <a:rPr lang="it-IT" smtClean="0"/>
              <a:pPr>
                <a:defRPr/>
              </a:pPr>
              <a:t>14</a:t>
            </a:fld>
            <a:endParaRPr lang="it-IT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Monitoring and Logging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612900"/>
            <a:ext cx="7643813" cy="4387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/>
              <a:t>   </a:t>
            </a:r>
            <a:r>
              <a:rPr lang="en-GB" sz="2400" b="1" i="1" dirty="0" smtClean="0"/>
              <a:t>Remote Control System</a:t>
            </a:r>
            <a:r>
              <a:rPr lang="en-GB" sz="2400" dirty="0" smtClean="0"/>
              <a:t> can monitor and log any action performed on the target </a:t>
            </a:r>
            <a:r>
              <a:rPr lang="en-GB" sz="2400" b="1" dirty="0" smtClean="0"/>
              <a:t>personal computer</a:t>
            </a:r>
            <a:endParaRPr lang="en-GB" sz="8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Web browsing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Opened/Closed/Deleted files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Keystrokes (any UNICODE language)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Printed documents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Chat, email, instant messaging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Remote Audio Spy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Camera snapshots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VoIP conversations (eg: Skype)</a:t>
            </a:r>
            <a:endParaRPr lang="en-GB" sz="22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GB" sz="22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architectures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XP</a:t>
            </a:r>
          </a:p>
          <a:p>
            <a:r>
              <a:rPr lang="en-US" dirty="0" smtClean="0"/>
              <a:t>Windows 2003</a:t>
            </a:r>
          </a:p>
          <a:p>
            <a:r>
              <a:rPr lang="en-US" dirty="0" smtClean="0"/>
              <a:t>Windows Vista</a:t>
            </a:r>
          </a:p>
          <a:p>
            <a:r>
              <a:rPr lang="en-US" dirty="0" smtClean="0"/>
              <a:t>Windows 7</a:t>
            </a:r>
          </a:p>
          <a:p>
            <a:r>
              <a:rPr lang="en-US" dirty="0" smtClean="0"/>
              <a:t>Mac OS X (Leopard 10.5.x)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57C32-A2C7-466D-8BAA-F65E19F9CDC6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BDF2B-E52D-4C54-BEA8-4E4186711EE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Segnaposto piè di pagina 4"/>
          <p:cNvSpPr txBox="1">
            <a:spLocks/>
          </p:cNvSpPr>
          <p:nvPr/>
        </p:nvSpPr>
        <p:spPr bwMode="auto">
          <a:xfrm>
            <a:off x="318928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it-IT" sz="1000">
                <a:cs typeface="+mn-cs"/>
              </a:rPr>
              <a:t>© Hacking Team</a:t>
            </a:r>
          </a:p>
          <a:p>
            <a:pPr algn="ctr">
              <a:defRPr/>
            </a:pPr>
            <a:r>
              <a:rPr lang="en-US" sz="1000">
                <a:cs typeface="+mn-cs"/>
              </a:rPr>
              <a:t>All Rights Reserved</a:t>
            </a:r>
            <a:endParaRPr lang="it-IT" sz="1000" dirty="0">
              <a:cs typeface="+mn-cs"/>
            </a:endParaRP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7164388" y="62372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E2B845-B4BF-4B36-8BDE-81622B8E0444}" type="slidenum">
              <a:rPr lang="it-IT" sz="1400">
                <a:cs typeface="+mn-cs"/>
              </a:rPr>
              <a:pPr algn="r">
                <a:defRPr/>
              </a:pPr>
              <a:t>16</a:t>
            </a:fld>
            <a:endParaRPr lang="it-IT" sz="1400"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7250" y="1470025"/>
            <a:ext cx="76438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en-GB" sz="2800" b="1" kern="0" dirty="0">
                <a:solidFill>
                  <a:schemeClr val="tx2"/>
                </a:solidFill>
                <a:latin typeface="+mn-lt"/>
                <a:cs typeface="+mn-cs"/>
              </a:rPr>
              <a:t>   </a:t>
            </a:r>
            <a:r>
              <a:rPr lang="en-GB" sz="2400" b="1" i="1" kern="0" dirty="0">
                <a:solidFill>
                  <a:schemeClr val="tx2"/>
                </a:solidFill>
                <a:latin typeface="+mn-lt"/>
                <a:cs typeface="+mn-cs"/>
              </a:rPr>
              <a:t>Remote Control System</a:t>
            </a:r>
            <a:r>
              <a:rPr lang="en-GB" sz="2400" kern="0" dirty="0">
                <a:solidFill>
                  <a:schemeClr val="tx2"/>
                </a:solidFill>
                <a:latin typeface="+mn-lt"/>
                <a:cs typeface="+mn-cs"/>
              </a:rPr>
              <a:t> can monitor and log any action performed</a:t>
            </a:r>
            <a:r>
              <a:rPr lang="en-GB" sz="2400" kern="0" dirty="0" smtClean="0">
                <a:solidFill>
                  <a:schemeClr val="tx2"/>
                </a:solidFill>
                <a:latin typeface="+mn-lt"/>
                <a:cs typeface="+mn-cs"/>
              </a:rPr>
              <a:t> on the target </a:t>
            </a:r>
            <a:r>
              <a:rPr lang="en-GB" sz="2400" b="1" kern="0" dirty="0" err="1" smtClean="0">
                <a:solidFill>
                  <a:schemeClr val="tx2"/>
                </a:solidFill>
                <a:latin typeface="+mn-lt"/>
                <a:cs typeface="+mn-cs"/>
              </a:rPr>
              <a:t>smartphone</a:t>
            </a:r>
            <a:endParaRPr lang="en-GB" sz="800" b="1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Call history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Address </a:t>
            </a:r>
            <a:r>
              <a:rPr lang="en-GB" sz="2200" kern="0" dirty="0" smtClean="0">
                <a:solidFill>
                  <a:schemeClr val="tx2"/>
                </a:solidFill>
                <a:latin typeface="+mn-lt"/>
              </a:rPr>
              <a:t>book &amp; Calendar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Email messages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Chat/IM messages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SMS/MMS interception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Localization (cell signal info, GPS info)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Remote Audio Spy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Camera snapshots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Voice calls interception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200" kern="0" dirty="0">
                <a:solidFill>
                  <a:schemeClr val="tx2"/>
                </a:solidFill>
                <a:latin typeface="+mn-lt"/>
              </a:rPr>
              <a:t>…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endParaRPr lang="en-GB" sz="22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Monitoring and Logging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Smartphones architectures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Mobile 5</a:t>
            </a:r>
          </a:p>
          <a:p>
            <a:r>
              <a:rPr lang="en-US" dirty="0" smtClean="0"/>
              <a:t>Windows Mobile 6</a:t>
            </a:r>
          </a:p>
          <a:p>
            <a:r>
              <a:rPr lang="en-US" dirty="0" smtClean="0"/>
              <a:t>Windows Mobile 6.5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OS 2.x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OS 3.x</a:t>
            </a:r>
          </a:p>
          <a:p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8D674-22E0-46BD-B6F3-C21A879B9043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1FB7-F878-4A96-82F2-0A66BD05778C}" type="slidenum">
              <a:rPr lang="en-US"/>
              <a:pPr/>
              <a:t>18</a:t>
            </a:fld>
            <a:endParaRPr lang="en-US"/>
          </a:p>
        </p:txBody>
      </p:sp>
      <p:sp>
        <p:nvSpPr>
          <p:cNvPr id="3073" name="Line 1"/>
          <p:cNvSpPr>
            <a:spLocks noChangeShapeType="1"/>
          </p:cNvSpPr>
          <p:nvPr/>
        </p:nvSpPr>
        <p:spPr bwMode="auto">
          <a:xfrm rot="10800000" flipH="1">
            <a:off x="1331913" y="404813"/>
            <a:ext cx="0" cy="1152525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074" name="Oval 2"/>
          <p:cNvSpPr>
            <a:spLocks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075" name="Oval 3"/>
          <p:cNvSpPr>
            <a:spLocks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99CCCC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076" name="Oval 4"/>
          <p:cNvSpPr>
            <a:spLocks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CCCCCC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3189288" y="6248400"/>
            <a:ext cx="2908300" cy="3556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© Hacking Team</a:t>
            </a:r>
          </a:p>
          <a:p>
            <a:r>
              <a:rPr lang="en-US"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All Rights Reserved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ln/>
        </p:spPr>
        <p:txBody>
          <a:bodyPr/>
          <a:lstStyle/>
          <a:p>
            <a:r>
              <a:rPr lang="en-US" sz="3700"/>
              <a:t>Clear technology &amp; product roadmap to market dominance</a:t>
            </a:r>
          </a:p>
        </p:txBody>
      </p:sp>
      <p:sp>
        <p:nvSpPr>
          <p:cNvPr id="44" name="AutoShape 8"/>
          <p:cNvSpPr>
            <a:spLocks/>
          </p:cNvSpPr>
          <p:nvPr/>
        </p:nvSpPr>
        <p:spPr bwMode="auto">
          <a:xfrm>
            <a:off x="6400799" y="2047868"/>
            <a:ext cx="1863725" cy="406400"/>
          </a:xfrm>
          <a:prstGeom prst="roundRect">
            <a:avLst>
              <a:gd name="adj" fmla="val 20505"/>
            </a:avLst>
          </a:prstGeom>
          <a:gradFill rotWithShape="0">
            <a:gsLst>
              <a:gs pos="0">
                <a:srgbClr val="FFCCCC"/>
              </a:gs>
              <a:gs pos="100000">
                <a:srgbClr val="F1FAFA"/>
              </a:gs>
            </a:gsLst>
            <a:lin ang="0" scaled="1"/>
          </a:gra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28859" y="4833950"/>
            <a:ext cx="5822965" cy="381000"/>
            <a:chOff x="0" y="0"/>
            <a:chExt cx="3928" cy="240"/>
          </a:xfrm>
        </p:grpSpPr>
        <p:sp>
          <p:nvSpPr>
            <p:cNvPr id="46" name="AutoShape 11"/>
            <p:cNvSpPr>
              <a:spLocks/>
            </p:cNvSpPr>
            <p:nvPr/>
          </p:nvSpPr>
          <p:spPr bwMode="auto">
            <a:xfrm>
              <a:off x="0" y="0"/>
              <a:ext cx="3928" cy="240"/>
            </a:xfrm>
            <a:prstGeom prst="roundRect">
              <a:avLst>
                <a:gd name="adj" fmla="val 21875"/>
              </a:avLst>
            </a:prstGeom>
            <a:gradFill rotWithShape="0">
              <a:gsLst>
                <a:gs pos="0">
                  <a:srgbClr val="00B050"/>
                </a:gs>
                <a:gs pos="100000">
                  <a:srgbClr val="F1FAFA"/>
                </a:gs>
              </a:gsLst>
              <a:lin ang="0" scaled="1"/>
            </a:gradFill>
            <a:ln w="25400" cap="flat">
              <a:solidFill>
                <a:srgbClr val="6F94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" name="Rectangle 12"/>
            <p:cNvSpPr>
              <a:spLocks/>
            </p:cNvSpPr>
            <p:nvPr/>
          </p:nvSpPr>
          <p:spPr bwMode="auto">
            <a:xfrm>
              <a:off x="267" y="35"/>
              <a:ext cx="3646" cy="12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2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Windows 7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786182" y="3976694"/>
            <a:ext cx="4465642" cy="355600"/>
            <a:chOff x="0" y="0"/>
            <a:chExt cx="3927" cy="224"/>
          </a:xfrm>
        </p:grpSpPr>
        <p:sp>
          <p:nvSpPr>
            <p:cNvPr id="52" name="AutoShape 17"/>
            <p:cNvSpPr>
              <a:spLocks/>
            </p:cNvSpPr>
            <p:nvPr/>
          </p:nvSpPr>
          <p:spPr bwMode="auto">
            <a:xfrm>
              <a:off x="0" y="0"/>
              <a:ext cx="3927" cy="224"/>
            </a:xfrm>
            <a:prstGeom prst="roundRect">
              <a:avLst>
                <a:gd name="adj" fmla="val 23435"/>
              </a:avLst>
            </a:prstGeom>
            <a:gradFill rotWithShape="0">
              <a:gsLst>
                <a:gs pos="0">
                  <a:srgbClr val="FFDF79"/>
                </a:gs>
                <a:gs pos="100000">
                  <a:srgbClr val="F1FAFA"/>
                </a:gs>
              </a:gsLst>
              <a:lin ang="0" scaled="1"/>
            </a:gradFill>
            <a:ln w="25400" cap="flat">
              <a:solidFill>
                <a:srgbClr val="6F949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" name="Rectangle 18"/>
            <p:cNvSpPr>
              <a:spLocks/>
            </p:cNvSpPr>
            <p:nvPr/>
          </p:nvSpPr>
          <p:spPr bwMode="auto">
            <a:xfrm>
              <a:off x="277" y="14"/>
              <a:ext cx="3610" cy="19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200" dirty="0">
                  <a:latin typeface="Arial" charset="0"/>
                  <a:cs typeface="Arial" charset="0"/>
                  <a:sym typeface="Arial" charset="0"/>
                </a:rPr>
                <a:t>Mac OS X Snow Leopard (10.6)</a:t>
              </a:r>
            </a:p>
          </p:txBody>
        </p:sp>
      </p:grpSp>
      <p:pic>
        <p:nvPicPr>
          <p:cNvPr id="54" name="Picture 1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63" y="3976694"/>
            <a:ext cx="214271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5" name="AutoShape 20"/>
          <p:cNvSpPr>
            <a:spLocks/>
          </p:cNvSpPr>
          <p:nvPr/>
        </p:nvSpPr>
        <p:spPr bwMode="auto">
          <a:xfrm>
            <a:off x="4714876" y="2557462"/>
            <a:ext cx="3533774" cy="419100"/>
          </a:xfrm>
          <a:prstGeom prst="roundRect">
            <a:avLst>
              <a:gd name="adj" fmla="val 19884"/>
            </a:avLst>
          </a:prstGeom>
          <a:solidFill>
            <a:srgbClr val="FFFFFF"/>
          </a:soli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5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20962"/>
            <a:ext cx="1384300" cy="2968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7" name="Rectangle 22"/>
          <p:cNvSpPr>
            <a:spLocks/>
          </p:cNvSpPr>
          <p:nvPr/>
        </p:nvSpPr>
        <p:spPr bwMode="auto">
          <a:xfrm>
            <a:off x="1143000" y="5210175"/>
            <a:ext cx="1870075" cy="500063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304800" indent="-304800">
              <a:spcBef>
                <a:spcPts val="475"/>
              </a:spcBef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Q1 2010</a:t>
            </a:r>
          </a:p>
        </p:txBody>
      </p:sp>
      <p:sp>
        <p:nvSpPr>
          <p:cNvPr id="58" name="Rectangle 23"/>
          <p:cNvSpPr>
            <a:spLocks/>
          </p:cNvSpPr>
          <p:nvPr/>
        </p:nvSpPr>
        <p:spPr bwMode="auto">
          <a:xfrm>
            <a:off x="2928938" y="5210175"/>
            <a:ext cx="1870075" cy="500063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304800" indent="-304800">
              <a:spcBef>
                <a:spcPts val="475"/>
              </a:spcBef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Q2 2010</a:t>
            </a:r>
          </a:p>
        </p:txBody>
      </p:sp>
      <p:sp>
        <p:nvSpPr>
          <p:cNvPr id="59" name="Rectangle 24"/>
          <p:cNvSpPr>
            <a:spLocks/>
          </p:cNvSpPr>
          <p:nvPr/>
        </p:nvSpPr>
        <p:spPr bwMode="auto">
          <a:xfrm>
            <a:off x="4714875" y="5210175"/>
            <a:ext cx="1870075" cy="500063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304800" indent="-304800">
              <a:spcBef>
                <a:spcPts val="475"/>
              </a:spcBef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Q3 2010</a:t>
            </a:r>
          </a:p>
        </p:txBody>
      </p:sp>
      <p:pic>
        <p:nvPicPr>
          <p:cNvPr id="60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350" y="4914913"/>
            <a:ext cx="266700" cy="228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" name="Rectangle 26"/>
          <p:cNvSpPr>
            <a:spLocks/>
          </p:cNvSpPr>
          <p:nvPr/>
        </p:nvSpPr>
        <p:spPr bwMode="auto">
          <a:xfrm rot="16200000">
            <a:off x="3759994" y="5593557"/>
            <a:ext cx="192087" cy="63500"/>
          </a:xfrm>
          <a:prstGeom prst="rect">
            <a:avLst/>
          </a:prstGeom>
          <a:solidFill>
            <a:srgbClr val="9FCFCF"/>
          </a:soli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2" name="Rectangle 27"/>
          <p:cNvSpPr>
            <a:spLocks/>
          </p:cNvSpPr>
          <p:nvPr/>
        </p:nvSpPr>
        <p:spPr bwMode="auto">
          <a:xfrm rot="16200000">
            <a:off x="1974056" y="5593557"/>
            <a:ext cx="192087" cy="63500"/>
          </a:xfrm>
          <a:prstGeom prst="rect">
            <a:avLst/>
          </a:prstGeom>
          <a:solidFill>
            <a:srgbClr val="9FCFCF"/>
          </a:soli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3" name="Rectangle 28"/>
          <p:cNvSpPr>
            <a:spLocks/>
          </p:cNvSpPr>
          <p:nvPr/>
        </p:nvSpPr>
        <p:spPr bwMode="auto">
          <a:xfrm rot="16200000">
            <a:off x="7331869" y="5593557"/>
            <a:ext cx="192087" cy="63500"/>
          </a:xfrm>
          <a:prstGeom prst="rect">
            <a:avLst/>
          </a:prstGeom>
          <a:solidFill>
            <a:srgbClr val="9FCFCF"/>
          </a:soli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4" name="Rectangle 29"/>
          <p:cNvSpPr>
            <a:spLocks/>
          </p:cNvSpPr>
          <p:nvPr/>
        </p:nvSpPr>
        <p:spPr bwMode="auto">
          <a:xfrm rot="16200000">
            <a:off x="5545931" y="5593557"/>
            <a:ext cx="192087" cy="63500"/>
          </a:xfrm>
          <a:prstGeom prst="rect">
            <a:avLst/>
          </a:prstGeom>
          <a:solidFill>
            <a:srgbClr val="9FCFCF"/>
          </a:soli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5" name="AutoShape 30"/>
          <p:cNvSpPr>
            <a:spLocks/>
          </p:cNvSpPr>
          <p:nvPr/>
        </p:nvSpPr>
        <p:spPr bwMode="auto">
          <a:xfrm>
            <a:off x="1319213" y="5565775"/>
            <a:ext cx="6896100" cy="215900"/>
          </a:xfrm>
          <a:prstGeom prst="rightArrow">
            <a:avLst>
              <a:gd name="adj1" fmla="val 50000"/>
              <a:gd name="adj2" fmla="val 49686"/>
            </a:avLst>
          </a:prstGeom>
          <a:solidFill>
            <a:srgbClr val="9FCFCF"/>
          </a:soli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7" name="Rectangle 32"/>
          <p:cNvSpPr>
            <a:spLocks/>
          </p:cNvSpPr>
          <p:nvPr/>
        </p:nvSpPr>
        <p:spPr bwMode="auto">
          <a:xfrm>
            <a:off x="6477000" y="5219700"/>
            <a:ext cx="1870075" cy="500063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475"/>
              </a:spcBef>
            </a:pPr>
            <a:r>
              <a:rPr lang="en-US" sz="2000">
                <a:latin typeface="Arial" charset="0"/>
                <a:cs typeface="Arial" charset="0"/>
                <a:sym typeface="Arial" charset="0"/>
              </a:rPr>
              <a:t>Q4 2010</a:t>
            </a:r>
          </a:p>
        </p:txBody>
      </p:sp>
      <p:sp>
        <p:nvSpPr>
          <p:cNvPr id="68" name="AutoShape 34"/>
          <p:cNvSpPr>
            <a:spLocks/>
          </p:cNvSpPr>
          <p:nvPr/>
        </p:nvSpPr>
        <p:spPr bwMode="auto">
          <a:xfrm>
            <a:off x="2428860" y="4394212"/>
            <a:ext cx="5826140" cy="368300"/>
          </a:xfrm>
          <a:prstGeom prst="roundRect">
            <a:avLst>
              <a:gd name="adj" fmla="val 226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it-IT"/>
          </a:p>
        </p:txBody>
      </p:sp>
      <p:sp>
        <p:nvSpPr>
          <p:cNvPr id="69" name="Rectangle 35"/>
          <p:cNvSpPr>
            <a:spLocks/>
          </p:cNvSpPr>
          <p:nvPr/>
        </p:nvSpPr>
        <p:spPr bwMode="auto">
          <a:xfrm>
            <a:off x="2957499" y="4419612"/>
            <a:ext cx="5664200" cy="31591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HT Exploit Portal for remote infection</a:t>
            </a:r>
            <a:endParaRPr lang="en-US" sz="12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097089"/>
            <a:ext cx="304800" cy="368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" name="AutoShape 38"/>
          <p:cNvSpPr>
            <a:spLocks/>
          </p:cNvSpPr>
          <p:nvPr/>
        </p:nvSpPr>
        <p:spPr bwMode="auto">
          <a:xfrm>
            <a:off x="6400800" y="1619240"/>
            <a:ext cx="1866900" cy="406400"/>
          </a:xfrm>
          <a:prstGeom prst="roundRect">
            <a:avLst>
              <a:gd name="adj" fmla="val 20505"/>
            </a:avLst>
          </a:prstGeom>
          <a:gradFill rotWithShape="0">
            <a:gsLst>
              <a:gs pos="0">
                <a:srgbClr val="FFCCCC"/>
              </a:gs>
              <a:gs pos="100000">
                <a:srgbClr val="F1FAFA"/>
              </a:gs>
            </a:gsLst>
            <a:lin ang="0" scaled="1"/>
          </a:gra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72" name="Picture 3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500" y="1749424"/>
            <a:ext cx="1308100" cy="177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3" name="Picture 4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0500" y="1698624"/>
            <a:ext cx="241300" cy="292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4" name="Rectangle 41"/>
          <p:cNvSpPr>
            <a:spLocks/>
          </p:cNvSpPr>
          <p:nvPr/>
        </p:nvSpPr>
        <p:spPr bwMode="auto">
          <a:xfrm>
            <a:off x="6934200" y="2141539"/>
            <a:ext cx="1200150" cy="2714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Linux </a:t>
            </a:r>
          </a:p>
        </p:txBody>
      </p:sp>
      <p:pic>
        <p:nvPicPr>
          <p:cNvPr id="75" name="Picture 74" descr="pwned-300x22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4406912"/>
            <a:ext cx="457200" cy="341376"/>
          </a:xfrm>
          <a:prstGeom prst="rect">
            <a:avLst/>
          </a:prstGeom>
        </p:spPr>
      </p:pic>
      <p:sp>
        <p:nvSpPr>
          <p:cNvPr id="42" name="AutoShape 40"/>
          <p:cNvSpPr>
            <a:spLocks/>
          </p:cNvSpPr>
          <p:nvPr/>
        </p:nvSpPr>
        <p:spPr bwMode="auto">
          <a:xfrm>
            <a:off x="3786182" y="3486156"/>
            <a:ext cx="4449768" cy="419100"/>
          </a:xfrm>
          <a:prstGeom prst="roundRect">
            <a:avLst>
              <a:gd name="adj" fmla="val 19884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6" name="Rectangle 41"/>
          <p:cNvSpPr>
            <a:spLocks/>
          </p:cNvSpPr>
          <p:nvPr/>
        </p:nvSpPr>
        <p:spPr bwMode="auto">
          <a:xfrm>
            <a:off x="4357686" y="3552831"/>
            <a:ext cx="1803400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Arial" charset="0"/>
                <a:cs typeface="Arial" charset="0"/>
                <a:sym typeface="Arial" charset="0"/>
              </a:rPr>
              <a:t>Injection Proxy Appliance</a:t>
            </a:r>
          </a:p>
        </p:txBody>
      </p:sp>
      <p:pic>
        <p:nvPicPr>
          <p:cNvPr id="77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7148" y="3548066"/>
            <a:ext cx="419100" cy="279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8" name="AutoShape 9"/>
          <p:cNvSpPr>
            <a:spLocks/>
          </p:cNvSpPr>
          <p:nvPr/>
        </p:nvSpPr>
        <p:spPr bwMode="auto">
          <a:xfrm>
            <a:off x="3786183" y="3028953"/>
            <a:ext cx="4452942" cy="406400"/>
          </a:xfrm>
          <a:prstGeom prst="roundRect">
            <a:avLst>
              <a:gd name="adj" fmla="val 20505"/>
            </a:avLst>
          </a:prstGeom>
          <a:gradFill rotWithShape="0">
            <a:gsLst>
              <a:gs pos="0">
                <a:srgbClr val="FFCCCC"/>
              </a:gs>
              <a:gs pos="100000">
                <a:srgbClr val="F1FAFA"/>
              </a:gs>
            </a:gsLst>
            <a:lin ang="0" scaled="1"/>
          </a:gradFill>
          <a:ln w="25400" cap="flat">
            <a:solidFill>
              <a:srgbClr val="6F9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9" name="Rectangle 38"/>
          <p:cNvSpPr>
            <a:spLocks/>
          </p:cNvSpPr>
          <p:nvPr/>
        </p:nvSpPr>
        <p:spPr bwMode="auto">
          <a:xfrm>
            <a:off x="4238620" y="3181353"/>
            <a:ext cx="762000" cy="2952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2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Symbian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l"/>
            <a:endParaRPr lang="en-US" sz="18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0" name="Picture 3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3028953"/>
            <a:ext cx="368300" cy="342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87356-BF33-4D6B-86D5-3157CC3ADFFA}" type="slidenum">
              <a:rPr lang="it-IT" smtClean="0"/>
              <a:pPr>
                <a:defRPr/>
              </a:pPr>
              <a:t>19</a:t>
            </a:fld>
            <a:endParaRPr lang="it-IT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2016125"/>
            <a:ext cx="6477000" cy="17526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90C071-1384-42CE-9473-0444721443C2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the press says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75" y="1714500"/>
            <a:ext cx="7643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sz="2400" b="1" dirty="0" smtClean="0">
                <a:solidFill>
                  <a:schemeClr val="tx2"/>
                </a:solidFill>
              </a:rPr>
              <a:t>“governments must have offensive capabilities”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sz="2400" b="1" dirty="0" smtClean="0">
                <a:solidFill>
                  <a:schemeClr val="tx2"/>
                </a:solidFill>
              </a:rPr>
              <a:t>“the new frontier of intelligence is cyberspace”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sz="2400" b="1" dirty="0" smtClean="0">
                <a:solidFill>
                  <a:schemeClr val="tx2"/>
                </a:solidFill>
              </a:rPr>
              <a:t>“spy on suspected terrorists by inserting a remote forensic agent on their computers”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11267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74E121-288A-443E-94F6-77744EE34450}" type="slidenum">
              <a:rPr lang="it-IT" smtClean="0"/>
              <a:pPr>
                <a:defRPr/>
              </a:pPr>
              <a:t>20</a:t>
            </a:fld>
            <a:endParaRPr lang="it-IT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05688" cy="1527175"/>
          </a:xfrm>
        </p:spPr>
        <p:txBody>
          <a:bodyPr/>
          <a:lstStyle/>
          <a:p>
            <a:pPr eaLnBrk="1" hangingPunct="1"/>
            <a:r>
              <a:rPr lang="en-GB" dirty="0" smtClean="0"/>
              <a:t>Key features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14500"/>
            <a:ext cx="7786688" cy="430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Invisibility</a:t>
            </a:r>
            <a:r>
              <a:rPr lang="en-GB" sz="2400" dirty="0" smtClean="0"/>
              <a:t>: </a:t>
            </a:r>
            <a:r>
              <a:rPr lang="en-GB" sz="2200" dirty="0" smtClean="0"/>
              <a:t>Anti-viruses, anti-spywares, anti-</a:t>
            </a:r>
            <a:r>
              <a:rPr lang="en-GB" sz="2200" dirty="0" err="1" smtClean="0"/>
              <a:t>rootkits</a:t>
            </a:r>
            <a:r>
              <a:rPr lang="en-GB" sz="2200" dirty="0" smtClean="0"/>
              <a:t>, anti-</a:t>
            </a:r>
            <a:r>
              <a:rPr lang="en-GB" sz="2200" dirty="0" err="1" smtClean="0"/>
              <a:t>keyloggers</a:t>
            </a:r>
            <a:r>
              <a:rPr lang="en-GB" sz="2200" dirty="0" smtClean="0"/>
              <a:t> cannot detect our product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GB" sz="1800" b="1" dirty="0" smtClean="0"/>
              <a:t>It is resistant to all products in 2009 Gartner Endpoint Security Magic Quadrant </a:t>
            </a:r>
            <a:r>
              <a:rPr lang="en-GB" sz="1800" dirty="0" smtClean="0"/>
              <a:t>(Gartner is likely the most respected name in IT research worldwide)</a:t>
            </a:r>
            <a:endParaRPr lang="it-IT" sz="2000" dirty="0" smtClean="0"/>
          </a:p>
          <a:p>
            <a:pPr lvl="2" eaLnBrk="1" hangingPunct="1">
              <a:lnSpc>
                <a:spcPct val="90000"/>
              </a:lnSpc>
            </a:pPr>
            <a:endParaRPr lang="it-IT" sz="10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Flexibility: </a:t>
            </a:r>
            <a:r>
              <a:rPr lang="en-GB" sz="2200" dirty="0" smtClean="0"/>
              <a:t>advanced logic based on event/action paradigm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/>
              <a:t>Send data only when the target is away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/>
              <a:t>Activate microphone only when inside a given 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800" dirty="0" smtClean="0"/>
              <a:t>and many more...</a:t>
            </a:r>
          </a:p>
          <a:p>
            <a:pPr lvl="2" eaLnBrk="1" hangingPunct="1">
              <a:lnSpc>
                <a:spcPct val="90000"/>
              </a:lnSpc>
            </a:pPr>
            <a:endParaRPr lang="en-GB" sz="10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Advanced installation: </a:t>
            </a:r>
            <a:r>
              <a:rPr lang="en-GB" sz="2200" dirty="0" smtClean="0"/>
              <a:t>can be installed locally or remotely by means of various attack vectors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11267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74E121-288A-443E-94F6-77744EE34450}" type="slidenum">
              <a:rPr lang="it-IT" smtClean="0"/>
              <a:pPr>
                <a:defRPr/>
              </a:pPr>
              <a:t>21</a:t>
            </a:fld>
            <a:endParaRPr lang="it-IT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05688" cy="1527175"/>
          </a:xfrm>
        </p:spPr>
        <p:txBody>
          <a:bodyPr/>
          <a:lstStyle/>
          <a:p>
            <a:pPr eaLnBrk="1" hangingPunct="1"/>
            <a:r>
              <a:rPr lang="en-GB" dirty="0" smtClean="0"/>
              <a:t>Key features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14500"/>
            <a:ext cx="7786688" cy="430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Robustness &amp; Scalability</a:t>
            </a:r>
            <a:r>
              <a:rPr lang="en-GB" sz="2400" dirty="0" smtClean="0"/>
              <a:t>: </a:t>
            </a:r>
            <a:r>
              <a:rPr lang="en-GB" sz="2200" dirty="0" smtClean="0"/>
              <a:t>the solution can scale up to unlimited numbers of targets and each investigation can be assigned to different teams</a:t>
            </a:r>
          </a:p>
          <a:p>
            <a:pPr eaLnBrk="1" hangingPunct="1">
              <a:lnSpc>
                <a:spcPct val="90000"/>
              </a:lnSpc>
            </a:pPr>
            <a:endParaRPr lang="it-IT" sz="10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Integration with LI platforms</a:t>
            </a:r>
            <a:r>
              <a:rPr lang="en-GB" sz="2200" b="1" dirty="0" smtClean="0"/>
              <a:t>: </a:t>
            </a:r>
            <a:r>
              <a:rPr lang="en-GB" sz="2200" dirty="0" smtClean="0"/>
              <a:t>it can be integrated with existing investigation platforms. Data can be automatically forwarded to them once they arrive to our Collection Node</a:t>
            </a:r>
          </a:p>
          <a:p>
            <a:pPr eaLnBrk="1" hangingPunct="1">
              <a:lnSpc>
                <a:spcPct val="90000"/>
              </a:lnSpc>
            </a:pPr>
            <a:endParaRPr lang="en-GB" sz="10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Uniformed management: </a:t>
            </a:r>
            <a:r>
              <a:rPr lang="en-GB" sz="2200" dirty="0" smtClean="0"/>
              <a:t>a single console to configure the agents, perform data analysis, configure the attack vectors, manage the users and monitor the system</a:t>
            </a:r>
          </a:p>
          <a:p>
            <a:pPr eaLnBrk="1" hangingPunct="1">
              <a:lnSpc>
                <a:spcPct val="90000"/>
              </a:lnSpc>
            </a:pPr>
            <a:endParaRPr lang="en-GB" sz="1000" dirty="0" smtClean="0"/>
          </a:p>
          <a:p>
            <a:pPr eaLnBrk="1" hangingPunct="1">
              <a:lnSpc>
                <a:spcPct val="90000"/>
              </a:lnSpc>
            </a:pPr>
            <a:r>
              <a:rPr lang="en-GB" sz="2200" b="1" dirty="0" smtClean="0"/>
              <a:t>Privilege separation</a:t>
            </a:r>
            <a:r>
              <a:rPr lang="en-GB" sz="2200" dirty="0" smtClean="0"/>
              <a:t>: each user/group can be granted with different privileges and assigned to different activities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11267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74E121-288A-443E-94F6-77744EE34450}" type="slidenum">
              <a:rPr lang="it-IT" smtClean="0"/>
              <a:pPr>
                <a:defRPr/>
              </a:pPr>
              <a:t>22</a:t>
            </a:fld>
            <a:endParaRPr lang="it-IT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05688" cy="1527175"/>
          </a:xfrm>
        </p:spPr>
        <p:txBody>
          <a:bodyPr/>
          <a:lstStyle/>
          <a:p>
            <a:pPr eaLnBrk="1" hangingPunct="1"/>
            <a:r>
              <a:rPr lang="en-GB" dirty="0" smtClean="0"/>
              <a:t>Key features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14500"/>
            <a:ext cx="7786688" cy="4305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Stealthiness</a:t>
            </a:r>
            <a:r>
              <a:rPr lang="en-GB" sz="2400" dirty="0" smtClean="0"/>
              <a:t>: </a:t>
            </a:r>
            <a:r>
              <a:rPr lang="en-GB" sz="2200" dirty="0" smtClean="0"/>
              <a:t>the Collection Node can be hidden behind a chain of anonymizers which can be easily changed on the fly</a:t>
            </a:r>
          </a:p>
          <a:p>
            <a:pPr eaLnBrk="1" hangingPunct="1">
              <a:lnSpc>
                <a:spcPct val="90000"/>
              </a:lnSpc>
            </a:pPr>
            <a:endParaRPr lang="it-IT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Data mining</a:t>
            </a:r>
            <a:r>
              <a:rPr lang="en-GB" sz="2200" b="1" dirty="0" smtClean="0"/>
              <a:t>: </a:t>
            </a:r>
            <a:r>
              <a:rPr lang="en-GB" sz="2200" dirty="0" smtClean="0"/>
              <a:t>evidences can be easily retrieved and visualized performing advanced filtering on collected data </a:t>
            </a:r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Alerting: </a:t>
            </a:r>
            <a:r>
              <a:rPr lang="en-GB" sz="2200" dirty="0" smtClean="0"/>
              <a:t>you can be alerted when sensitive data arrives in the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600" dirty="0" smtClean="0"/>
              <a:t>E.g. you were waiting for a particular password to be recorded or a particular file to be opened on an encrypted volume</a:t>
            </a:r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87356-BF33-4D6B-86D5-3157CC3ADFFA}" type="slidenum">
              <a:rPr lang="it-IT" smtClean="0"/>
              <a:pPr>
                <a:defRPr/>
              </a:pPr>
              <a:t>23</a:t>
            </a:fld>
            <a:endParaRPr lang="it-IT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2016125"/>
            <a:ext cx="6477000" cy="17526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>Use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Issue</a:t>
            </a:r>
            <a:r>
              <a:rPr lang="en-US" dirty="0" smtClean="0"/>
              <a:t>: </a:t>
            </a:r>
            <a:r>
              <a:rPr lang="en-US" sz="2400" dirty="0" smtClean="0"/>
              <a:t>the targets are using encrypted VoIP to communicate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voip</a:t>
            </a:r>
            <a:r>
              <a:rPr lang="en-US" sz="2400" b="1" dirty="0" smtClean="0"/>
              <a:t> agent </a:t>
            </a:r>
            <a:r>
              <a:rPr lang="en-US" sz="2400" dirty="0" smtClean="0"/>
              <a:t>is able to record audio before the encryption and after the decryption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microphone agent </a:t>
            </a:r>
            <a:r>
              <a:rPr lang="en-US" sz="2400" dirty="0" smtClean="0"/>
              <a:t>can be used to record the surroundings even if the target is not using the computer to communicate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Issue</a:t>
            </a:r>
            <a:r>
              <a:rPr lang="en-US" dirty="0" smtClean="0"/>
              <a:t>: </a:t>
            </a:r>
            <a:r>
              <a:rPr lang="en-US" sz="2400" dirty="0" smtClean="0"/>
              <a:t>the target is using a third party encryption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(such as OTR) over common chat protocols (MSN, Yahoo!, </a:t>
            </a:r>
            <a:r>
              <a:rPr lang="en-US" sz="2400" dirty="0" err="1" smtClean="0"/>
              <a:t>Gtalk</a:t>
            </a:r>
            <a:r>
              <a:rPr lang="en-US" sz="2400" dirty="0" smtClean="0"/>
              <a:t>, Skype)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chat agent </a:t>
            </a:r>
            <a:r>
              <a:rPr lang="en-US" sz="2400" dirty="0" smtClean="0"/>
              <a:t>is able to capture data before the encryption and after the decryption </a:t>
            </a:r>
          </a:p>
          <a:p>
            <a:endParaRPr lang="en-US" sz="2400" dirty="0" smtClean="0"/>
          </a:p>
          <a:p>
            <a:r>
              <a:rPr lang="en-US" sz="2400" dirty="0" smtClean="0"/>
              <a:t>You don’t have to worry about encryption anymore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 Encrypted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010400" cy="4343400"/>
          </a:xfrm>
        </p:spPr>
        <p:txBody>
          <a:bodyPr/>
          <a:lstStyle/>
          <a:p>
            <a:r>
              <a:rPr lang="en-US" sz="2800" b="1" dirty="0" smtClean="0"/>
              <a:t>Issue</a:t>
            </a:r>
            <a:r>
              <a:rPr lang="en-US" dirty="0" smtClean="0"/>
              <a:t>: </a:t>
            </a:r>
            <a:r>
              <a:rPr lang="en-US" sz="2400" dirty="0" smtClean="0"/>
              <a:t>passive interception can record data, but can not decrypt it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file capture agent </a:t>
            </a:r>
            <a:r>
              <a:rPr lang="en-US" sz="2400" dirty="0" smtClean="0"/>
              <a:t>can be used to retrieve the private </a:t>
            </a:r>
            <a:r>
              <a:rPr lang="en-US" sz="2400" dirty="0" err="1" smtClean="0"/>
              <a:t>keyring</a:t>
            </a:r>
            <a:r>
              <a:rPr lang="en-US" sz="2400" dirty="0" smtClean="0"/>
              <a:t> of the target</a:t>
            </a:r>
          </a:p>
          <a:p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keylog</a:t>
            </a:r>
            <a:r>
              <a:rPr lang="en-US" sz="2400" b="1" dirty="0" smtClean="0"/>
              <a:t> agent </a:t>
            </a:r>
            <a:r>
              <a:rPr lang="en-US" sz="2400" dirty="0" smtClean="0"/>
              <a:t>can be used to view the passphrase for the private </a:t>
            </a:r>
            <a:r>
              <a:rPr lang="en-US" sz="2400" dirty="0" err="1" smtClean="0"/>
              <a:t>keyring</a:t>
            </a:r>
            <a:endParaRPr lang="en-US" sz="2400" dirty="0" smtClean="0"/>
          </a:p>
          <a:p>
            <a:endParaRPr lang="en-US" sz="2000" dirty="0" smtClean="0"/>
          </a:p>
          <a:p>
            <a:r>
              <a:rPr lang="en-US" sz="2400" dirty="0" smtClean="0"/>
              <a:t>Recorded data can now be decrypted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Webmail interception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Issue</a:t>
            </a:r>
            <a:r>
              <a:rPr lang="en-US" dirty="0" smtClean="0"/>
              <a:t>: </a:t>
            </a:r>
            <a:r>
              <a:rPr lang="en-US" sz="2400" dirty="0" smtClean="0"/>
              <a:t>modern </a:t>
            </a:r>
            <a:r>
              <a:rPr lang="en-US" sz="2400" dirty="0" err="1" smtClean="0"/>
              <a:t>webmails</a:t>
            </a:r>
            <a:r>
              <a:rPr lang="en-US" sz="2400" dirty="0" smtClean="0"/>
              <a:t> are really a mess to be decoded on LI platform (</a:t>
            </a:r>
            <a:r>
              <a:rPr lang="en-US" sz="2400" dirty="0" err="1" smtClean="0"/>
              <a:t>ajax</a:t>
            </a:r>
            <a:r>
              <a:rPr lang="en-US" sz="2400" dirty="0" smtClean="0"/>
              <a:t> &amp; co.)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URL agent </a:t>
            </a:r>
            <a:r>
              <a:rPr lang="en-US" sz="2400" dirty="0" smtClean="0"/>
              <a:t>can make a screenshot of the visited page (incoming emails)</a:t>
            </a:r>
          </a:p>
          <a:p>
            <a:r>
              <a:rPr lang="en-US" sz="2400" dirty="0" smtClean="0"/>
              <a:t>The </a:t>
            </a:r>
            <a:r>
              <a:rPr lang="en-US" sz="2400" b="1" dirty="0" err="1" smtClean="0"/>
              <a:t>keylog</a:t>
            </a:r>
            <a:r>
              <a:rPr lang="en-US" sz="2400" b="1" dirty="0" smtClean="0"/>
              <a:t> agent </a:t>
            </a:r>
            <a:r>
              <a:rPr lang="en-US" sz="2400" dirty="0" smtClean="0"/>
              <a:t>can be used to capture outgoing emails while the user is writing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clipboard agent </a:t>
            </a:r>
            <a:r>
              <a:rPr lang="en-US" sz="2400" dirty="0" smtClean="0"/>
              <a:t>can capture the body if it is copy-and-pasted (PGP tray)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Deepfreezed</a:t>
            </a:r>
            <a:r>
              <a:rPr lang="en-US" dirty="0" smtClean="0"/>
              <a:t> Internet Cafe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Issue</a:t>
            </a:r>
            <a:r>
              <a:rPr lang="en-US" dirty="0" smtClean="0"/>
              <a:t>: </a:t>
            </a:r>
            <a:r>
              <a:rPr lang="en-US" sz="2400" dirty="0" err="1" smtClean="0"/>
              <a:t>Rootkits</a:t>
            </a:r>
            <a:r>
              <a:rPr lang="en-US" sz="2400" dirty="0" smtClean="0"/>
              <a:t> don’t survive reboot of </a:t>
            </a:r>
            <a:r>
              <a:rPr lang="en-US" sz="2400" dirty="0" err="1" smtClean="0"/>
              <a:t>DeepFreezed</a:t>
            </a:r>
            <a:r>
              <a:rPr lang="en-US" sz="2400" dirty="0" smtClean="0"/>
              <a:t> computers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Our solution is </a:t>
            </a:r>
            <a:r>
              <a:rPr lang="en-US" sz="2800" b="1" dirty="0" err="1" smtClean="0"/>
              <a:t>DeepFreeze</a:t>
            </a:r>
            <a:r>
              <a:rPr lang="en-US" sz="2800" b="1" dirty="0" smtClean="0"/>
              <a:t> resistant</a:t>
            </a:r>
          </a:p>
          <a:p>
            <a:endParaRPr lang="en-US" sz="2800" dirty="0" smtClean="0"/>
          </a:p>
          <a:p>
            <a:r>
              <a:rPr lang="en-US" sz="2800" dirty="0" smtClean="0"/>
              <a:t>Just install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A87356-BF33-4D6B-86D5-3157CC3ADFFA}" type="slidenum">
              <a:rPr lang="it-IT" smtClean="0"/>
              <a:pPr>
                <a:defRPr/>
              </a:pPr>
              <a:t>29</a:t>
            </a:fld>
            <a:endParaRPr lang="it-IT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2016125"/>
            <a:ext cx="6477000" cy="17526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>Final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71D8A-B991-48CA-A45E-D313AEF13D6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870200"/>
            <a:ext cx="4838700" cy="322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419600" cy="3308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Financial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trusting HT?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495800"/>
          </a:xfrm>
        </p:spPr>
        <p:txBody>
          <a:bodyPr/>
          <a:lstStyle/>
          <a:p>
            <a:r>
              <a:rPr lang="en-US" sz="2800" dirty="0" smtClean="0"/>
              <a:t>Reputation</a:t>
            </a:r>
          </a:p>
          <a:p>
            <a:pPr lvl="1"/>
            <a:r>
              <a:rPr lang="en-US" sz="2400" dirty="0" smtClean="0"/>
              <a:t>Our software has been widely deployed and is used for national security issues worldwide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No remote access to data from HT</a:t>
            </a:r>
            <a:endParaRPr lang="it-IT" sz="2800" dirty="0" smtClean="0"/>
          </a:p>
          <a:p>
            <a:pPr lvl="1"/>
            <a:r>
              <a:rPr lang="it-IT" sz="2600" dirty="0" smtClean="0"/>
              <a:t> </a:t>
            </a:r>
            <a:r>
              <a:rPr lang="en-GB" sz="2600" dirty="0" smtClean="0"/>
              <a:t>The infrastructure is totally at customer’s site</a:t>
            </a:r>
          </a:p>
          <a:p>
            <a:endParaRPr lang="en-US" sz="2800" dirty="0" smtClean="0"/>
          </a:p>
          <a:p>
            <a:r>
              <a:rPr lang="en-US" sz="2800" dirty="0" smtClean="0"/>
              <a:t>No “hidden features” inside</a:t>
            </a:r>
          </a:p>
          <a:p>
            <a:pPr lvl="1"/>
            <a:r>
              <a:rPr lang="en-US" sz="2400" dirty="0" smtClean="0"/>
              <a:t>You can have a full source code walk–through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Sales </a:t>
            </a:r>
            <a:r>
              <a:rPr lang="en-US" dirty="0" smtClean="0"/>
              <a:t>cycle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</a:p>
          <a:p>
            <a:r>
              <a:rPr lang="en-US" dirty="0" smtClean="0"/>
              <a:t>SAT</a:t>
            </a:r>
          </a:p>
          <a:p>
            <a:r>
              <a:rPr lang="en-US" dirty="0" smtClean="0"/>
              <a:t>Advanced training</a:t>
            </a:r>
          </a:p>
          <a:p>
            <a:r>
              <a:rPr lang="en-US" dirty="0" smtClean="0"/>
              <a:t>Continuous on-site presence</a:t>
            </a:r>
          </a:p>
          <a:p>
            <a:r>
              <a:rPr lang="en-US" dirty="0" smtClean="0"/>
              <a:t>Support portal</a:t>
            </a:r>
            <a:endParaRPr lang="it-IT" dirty="0" smtClean="0"/>
          </a:p>
          <a:p>
            <a:r>
              <a:rPr lang="en-US" dirty="0" smtClean="0"/>
              <a:t>Exploit portal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type="subTitle" idx="1"/>
          </p:nvPr>
        </p:nvSpPr>
        <p:spPr>
          <a:xfrm>
            <a:off x="714375" y="2071678"/>
            <a:ext cx="7786688" cy="307183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mailto:</a:t>
            </a:r>
          </a:p>
          <a:p>
            <a:r>
              <a:rPr lang="en-US" sz="48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info@hackingteam.it</a:t>
            </a:r>
            <a:endParaRPr lang="it-IT" sz="48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AC250-CDA1-4C80-AA3D-01D5A1921E71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71D8A-B991-48CA-A45E-D313AEF13D6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Economist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876800" cy="4295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71D8A-B991-48CA-A45E-D313AEF13D6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Economist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47500" b="46667"/>
          <a:stretch>
            <a:fillRect/>
          </a:stretch>
        </p:blipFill>
        <p:spPr bwMode="auto">
          <a:xfrm>
            <a:off x="1676400" y="1600200"/>
            <a:ext cx="5715000" cy="435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ACA331-D540-49D6-B848-747F93F189A9}" type="slidenum">
              <a:rPr lang="it-IT" smtClean="0"/>
              <a:pPr>
                <a:defRPr/>
              </a:pPr>
              <a:t>6</a:t>
            </a:fld>
            <a:endParaRPr lang="it-IT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2016125"/>
            <a:ext cx="6477000" cy="1752600"/>
          </a:xfrm>
        </p:spPr>
        <p:txBody>
          <a:bodyPr/>
          <a:lstStyle/>
          <a:p>
            <a:pPr eaLnBrk="1" hangingPunct="1"/>
            <a:r>
              <a:rPr lang="en-GB" sz="4800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717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371AF6-9AC6-4544-896F-C1B6E91C6C37}" type="slidenum">
              <a:rPr lang="it-IT" smtClean="0"/>
              <a:pPr>
                <a:defRPr/>
              </a:pPr>
              <a:t>7</a:t>
            </a:fld>
            <a:endParaRPr lang="it-IT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Hacking Team Ltd</a:t>
            </a:r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714375" y="1714500"/>
            <a:ext cx="7643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 dirty="0">
                <a:solidFill>
                  <a:schemeClr val="tx2"/>
                </a:solidFill>
              </a:rPr>
              <a:t>HT </a:t>
            </a:r>
            <a:r>
              <a:rPr lang="en-GB" sz="2400" dirty="0" smtClean="0">
                <a:solidFill>
                  <a:schemeClr val="tx2"/>
                </a:solidFill>
              </a:rPr>
              <a:t>is </a:t>
            </a:r>
            <a:r>
              <a:rPr lang="en-GB" sz="2400" dirty="0">
                <a:solidFill>
                  <a:schemeClr val="tx2"/>
                </a:solidFill>
              </a:rPr>
              <a:t>a 100% Italian company </a:t>
            </a:r>
            <a:r>
              <a:rPr lang="en-US" sz="2400" dirty="0">
                <a:solidFill>
                  <a:schemeClr val="tx2"/>
                </a:solidFill>
              </a:rPr>
              <a:t>founded in 2003 by Valeriano Bedeschi</a:t>
            </a:r>
            <a:r>
              <a:rPr lang="en-US" sz="2400" b="1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and David </a:t>
            </a:r>
            <a:r>
              <a:rPr lang="en-US" sz="2400" dirty="0" err="1" smtClean="0">
                <a:solidFill>
                  <a:schemeClr val="tx2"/>
                </a:solidFill>
              </a:rPr>
              <a:t>Vincenzetti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2"/>
                </a:solidFill>
              </a:rPr>
              <a:t>Venture-backed </a:t>
            </a:r>
            <a:r>
              <a:rPr lang="en-US" sz="2400" dirty="0">
                <a:solidFill>
                  <a:schemeClr val="tx2"/>
                </a:solidFill>
              </a:rPr>
              <a:t>in 2007 by </a:t>
            </a:r>
            <a:r>
              <a:rPr lang="en-US" sz="2400" b="1" dirty="0">
                <a:solidFill>
                  <a:schemeClr val="tx2"/>
                </a:solidFill>
              </a:rPr>
              <a:t>two Italian VC </a:t>
            </a:r>
            <a:r>
              <a:rPr lang="en-US" sz="2400" b="1" dirty="0" smtClean="0">
                <a:solidFill>
                  <a:schemeClr val="tx2"/>
                </a:solidFill>
              </a:rPr>
              <a:t>funds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2"/>
                </a:solidFill>
              </a:rPr>
              <a:t>Market leader for penetration testing (Ethical Hacking) services in Italy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 dirty="0" smtClean="0">
                <a:solidFill>
                  <a:schemeClr val="tx2"/>
                </a:solidFill>
              </a:rPr>
              <a:t>In 2004 HT has developed a pretty </a:t>
            </a:r>
            <a:r>
              <a:rPr lang="en-GB" sz="2400" i="1" dirty="0" smtClean="0">
                <a:solidFill>
                  <a:schemeClr val="tx2"/>
                </a:solidFill>
              </a:rPr>
              <a:t>unique technology </a:t>
            </a:r>
            <a:r>
              <a:rPr lang="en-GB" sz="2400" dirty="0" smtClean="0">
                <a:solidFill>
                  <a:schemeClr val="tx2"/>
                </a:solidFill>
              </a:rPr>
              <a:t>for </a:t>
            </a:r>
            <a:r>
              <a:rPr lang="en-GB" sz="2400" b="1" dirty="0" smtClean="0">
                <a:solidFill>
                  <a:schemeClr val="tx2"/>
                </a:solidFill>
              </a:rPr>
              <a:t>attacking</a:t>
            </a:r>
            <a:r>
              <a:rPr lang="en-GB" sz="2400" dirty="0" smtClean="0">
                <a:solidFill>
                  <a:schemeClr val="tx2"/>
                </a:solidFill>
              </a:rPr>
              <a:t>, </a:t>
            </a:r>
            <a:r>
              <a:rPr lang="en-GB" sz="2400" b="1" dirty="0" smtClean="0">
                <a:solidFill>
                  <a:schemeClr val="tx2"/>
                </a:solidFill>
              </a:rPr>
              <a:t>infecting </a:t>
            </a:r>
            <a:r>
              <a:rPr lang="en-GB" sz="2400" dirty="0" smtClean="0">
                <a:solidFill>
                  <a:schemeClr val="tx2"/>
                </a:solidFill>
              </a:rPr>
              <a:t>and </a:t>
            </a:r>
            <a:r>
              <a:rPr lang="en-GB" sz="2400" b="1" dirty="0" smtClean="0">
                <a:solidFill>
                  <a:schemeClr val="tx2"/>
                </a:solidFill>
              </a:rPr>
              <a:t>remotely controlling </a:t>
            </a:r>
            <a:r>
              <a:rPr lang="en-GB" sz="2400" dirty="0" smtClean="0">
                <a:solidFill>
                  <a:schemeClr val="tx2"/>
                </a:solidFill>
              </a:rPr>
              <a:t>targets (PCs, MACs, </a:t>
            </a:r>
            <a:r>
              <a:rPr lang="en-GB" sz="2400" dirty="0" err="1" smtClean="0">
                <a:solidFill>
                  <a:schemeClr val="tx2"/>
                </a:solidFill>
              </a:rPr>
              <a:t>smartphones</a:t>
            </a:r>
            <a:r>
              <a:rPr lang="en-GB" sz="2400" dirty="0" smtClean="0">
                <a:solidFill>
                  <a:schemeClr val="tx2"/>
                </a:solidFill>
              </a:rPr>
              <a:t> of different types</a:t>
            </a:r>
            <a:r>
              <a:rPr lang="en-GB" sz="2400" i="1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Team, financials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285860"/>
            <a:ext cx="7010400" cy="4114800"/>
          </a:xfrm>
        </p:spPr>
        <p:txBody>
          <a:bodyPr/>
          <a:lstStyle/>
          <a:p>
            <a:r>
              <a:rPr lang="en-US" b="1" dirty="0" smtClean="0"/>
              <a:t>Huge </a:t>
            </a:r>
            <a:r>
              <a:rPr lang="en-US" dirty="0" smtClean="0"/>
              <a:t>market traction</a:t>
            </a:r>
          </a:p>
          <a:p>
            <a:pPr lvl="1"/>
            <a:r>
              <a:rPr lang="en-US" dirty="0" smtClean="0"/>
              <a:t>First mover advantage</a:t>
            </a:r>
          </a:p>
          <a:p>
            <a:pPr lvl="1"/>
            <a:r>
              <a:rPr lang="en-US" dirty="0" smtClean="0"/>
              <a:t>Rapid growth to market dominance</a:t>
            </a:r>
          </a:p>
          <a:p>
            <a:pPr lvl="1"/>
            <a:r>
              <a:rPr lang="en-US" dirty="0" smtClean="0"/>
              <a:t>Financially very strong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2009 results </a:t>
            </a:r>
            <a:r>
              <a:rPr lang="en-US" sz="1800" dirty="0" smtClean="0"/>
              <a:t>(</a:t>
            </a:r>
            <a:r>
              <a:rPr lang="en-US" sz="1800" dirty="0" err="1" smtClean="0"/>
              <a:t>YoY</a:t>
            </a:r>
            <a:r>
              <a:rPr lang="en-US" sz="1800" dirty="0" smtClean="0"/>
              <a:t>, Estimated)</a:t>
            </a:r>
          </a:p>
          <a:p>
            <a:pPr lvl="1"/>
            <a:r>
              <a:rPr lang="en-US" dirty="0" smtClean="0"/>
              <a:t>Revenues: </a:t>
            </a:r>
            <a:r>
              <a:rPr lang="en-US" b="1" dirty="0" smtClean="0"/>
              <a:t>+33%</a:t>
            </a:r>
          </a:p>
          <a:p>
            <a:pPr lvl="1"/>
            <a:r>
              <a:rPr lang="en-US" dirty="0" smtClean="0"/>
              <a:t>EBITDA:  </a:t>
            </a:r>
            <a:r>
              <a:rPr lang="en-US" b="1" dirty="0" smtClean="0"/>
              <a:t>+51%</a:t>
            </a:r>
          </a:p>
          <a:p>
            <a:pPr lvl="1"/>
            <a:r>
              <a:rPr lang="en-US" dirty="0" smtClean="0"/>
              <a:t>EBIT: </a:t>
            </a:r>
            <a:r>
              <a:rPr lang="en-US" b="1" dirty="0" smtClean="0"/>
              <a:t>+150%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© Hacking Team</a:t>
            </a:r>
          </a:p>
          <a:p>
            <a:pPr>
              <a:defRPr/>
            </a:pPr>
            <a:r>
              <a:rPr lang="en-US" smtClean="0"/>
              <a:t>All Rights Reserved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0B339C-F75B-4A07-A484-4854192369D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©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717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DC2EDC-5289-41EB-8178-B1CCDA72C6DB}" type="slidenum">
              <a:rPr lang="it-IT" smtClean="0"/>
              <a:pPr>
                <a:defRPr/>
              </a:pPr>
              <a:t>9</a:t>
            </a:fld>
            <a:endParaRPr lang="it-IT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4"/>
                </a:solidFill>
              </a:rPr>
              <a:t>What actually happens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714375" y="1714500"/>
            <a:ext cx="7643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 dirty="0">
                <a:solidFill>
                  <a:schemeClr val="tx2"/>
                </a:solidFill>
              </a:rPr>
              <a:t>IT offensive security represents a new and highly innovative technology</a:t>
            </a:r>
            <a:endParaRPr lang="en-GB" sz="1000" dirty="0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 dirty="0">
                <a:solidFill>
                  <a:schemeClr val="tx2"/>
                </a:solidFill>
              </a:rPr>
              <a:t>It’s growing very fast because of phenomena such as terrorism, industrial espionage and insider trading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 dirty="0">
                <a:solidFill>
                  <a:schemeClr val="tx2"/>
                </a:solidFill>
              </a:rPr>
              <a:t>Advanced use of the Internet by terrorists makes LEAs increasingly nervous</a:t>
            </a:r>
            <a:endParaRPr lang="en-GB" sz="10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GB" sz="2400" dirty="0">
                <a:solidFill>
                  <a:schemeClr val="tx2"/>
                </a:solidFill>
              </a:rPr>
              <a:t>Example: the exponential growth of encrypted VoIP communications (</a:t>
            </a:r>
            <a:r>
              <a:rPr lang="en-GB" sz="2400" b="1" i="1" dirty="0">
                <a:solidFill>
                  <a:schemeClr val="tx2"/>
                </a:solidFill>
              </a:rPr>
              <a:t>Skype</a:t>
            </a:r>
            <a:r>
              <a:rPr lang="en-GB" sz="2400" dirty="0">
                <a:solidFill>
                  <a:schemeClr val="tx2"/>
                </a:solidFill>
              </a:rPr>
              <a:t> claims </a:t>
            </a:r>
            <a:r>
              <a:rPr lang="en-GB" sz="2400" dirty="0" smtClean="0">
                <a:solidFill>
                  <a:schemeClr val="tx2"/>
                </a:solidFill>
              </a:rPr>
              <a:t>millions </a:t>
            </a:r>
            <a:r>
              <a:rPr lang="en-GB" sz="2400" dirty="0">
                <a:solidFill>
                  <a:schemeClr val="tx2"/>
                </a:solidFill>
              </a:rPr>
              <a:t>of users) by residential and business users, </a:t>
            </a:r>
            <a:r>
              <a:rPr lang="en-GB" sz="2400" b="1" i="1" dirty="0">
                <a:solidFill>
                  <a:schemeClr val="tx2"/>
                </a:solidFill>
              </a:rPr>
              <a:t>is</a:t>
            </a:r>
            <a:r>
              <a:rPr lang="en-GB" sz="2400" b="1" i="1" dirty="0" smtClean="0">
                <a:solidFill>
                  <a:schemeClr val="tx2"/>
                </a:solidFill>
              </a:rPr>
              <a:t> often a problem for </a:t>
            </a:r>
            <a:r>
              <a:rPr lang="en-GB" sz="2400" b="1" i="1" dirty="0">
                <a:solidFill>
                  <a:schemeClr val="tx2"/>
                </a:solidFill>
              </a:rPr>
              <a:t>LEAs</a:t>
            </a:r>
            <a:endParaRPr lang="en-GB" sz="2400" b="1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it-IT" sz="32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GB" sz="30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GB" sz="30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  <a:scene3d>
          <a:camera prst="orthographicFront">
            <a:rot lat="0" lon="300000" rev="0"/>
          </a:camera>
          <a:lightRig rig="threePt" dir="t"/>
        </a:scene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lide master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</Template>
  <TotalTime>5158</TotalTime>
  <Words>1298</Words>
  <Application>Microsoft Office PowerPoint</Application>
  <PresentationFormat>Presentazione su schermo (4:3)</PresentationFormat>
  <Paragraphs>303</Paragraphs>
  <Slides>32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slide master</vt:lpstr>
      <vt:lpstr>REMOTE CONTROL SYSTEM  6.1  A Stealth, Spyware-Based System for Attacking, Infecting and Monitoring Computers and Smartphones. Full intelligence on target users even for encrypted communications (Skype, PGP, secure web mail, etc.)  </vt:lpstr>
      <vt:lpstr>Diapositiva 2</vt:lpstr>
      <vt:lpstr>Diapositiva 3</vt:lpstr>
      <vt:lpstr>Diapositiva 4</vt:lpstr>
      <vt:lpstr>Diapositiva 5</vt:lpstr>
      <vt:lpstr>Introduction</vt:lpstr>
      <vt:lpstr>Hacking Team Ltd</vt:lpstr>
      <vt:lpstr>Hacking Team, financials</vt:lpstr>
      <vt:lpstr>What actually happens</vt:lpstr>
      <vt:lpstr>Why IT offensive security</vt:lpstr>
      <vt:lpstr>IT offensive security</vt:lpstr>
      <vt:lpstr>Remote Control System</vt:lpstr>
      <vt:lpstr>Functionalities</vt:lpstr>
      <vt:lpstr>Monitoring and Logging </vt:lpstr>
      <vt:lpstr>PC architectures</vt:lpstr>
      <vt:lpstr>Monitoring and Logging </vt:lpstr>
      <vt:lpstr>Smartphones architectures</vt:lpstr>
      <vt:lpstr>Clear technology &amp; product roadmap to market dominance</vt:lpstr>
      <vt:lpstr>Key Features</vt:lpstr>
      <vt:lpstr>Key features</vt:lpstr>
      <vt:lpstr>Key features</vt:lpstr>
      <vt:lpstr>Key features</vt:lpstr>
      <vt:lpstr>Use cases</vt:lpstr>
      <vt:lpstr>Voice Communications</vt:lpstr>
      <vt:lpstr>Encrypted chat</vt:lpstr>
      <vt:lpstr>PGP Encrypted data</vt:lpstr>
      <vt:lpstr>Webmail interception</vt:lpstr>
      <vt:lpstr>Deepfreezed Internet Cafe</vt:lpstr>
      <vt:lpstr>Final words</vt:lpstr>
      <vt:lpstr>Why trusting HT?</vt:lpstr>
      <vt:lpstr>Sales cycle</vt:lpstr>
      <vt:lpstr>Diapositiva 32</vt:lpstr>
    </vt:vector>
  </TitlesOfParts>
  <Company>Hacking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HACKING TEAM</dc:creator>
  <cp:lastModifiedBy>Marco</cp:lastModifiedBy>
  <cp:revision>479</cp:revision>
  <dcterms:created xsi:type="dcterms:W3CDTF">2009-10-06T12:55:07Z</dcterms:created>
  <dcterms:modified xsi:type="dcterms:W3CDTF">2010-02-12T11:37:34Z</dcterms:modified>
</cp:coreProperties>
</file>