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handoutMasterIdLst>
    <p:handoutMasterId r:id="rId20"/>
  </p:handoutMasterIdLst>
  <p:sldIdLst>
    <p:sldId id="324" r:id="rId2"/>
    <p:sldId id="373" r:id="rId3"/>
    <p:sldId id="374" r:id="rId4"/>
    <p:sldId id="375" r:id="rId5"/>
    <p:sldId id="376" r:id="rId6"/>
    <p:sldId id="280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6" r:id="rId15"/>
    <p:sldId id="384" r:id="rId16"/>
    <p:sldId id="385" r:id="rId17"/>
    <p:sldId id="367" r:id="rId18"/>
  </p:sldIdLst>
  <p:sldSz cx="9144000" cy="6858000" type="screen4x3"/>
  <p:notesSz cx="10982325" cy="15481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615" autoAdjust="0"/>
    <p:restoredTop sz="86477" autoAdjust="0"/>
  </p:normalViewPr>
  <p:slideViewPr>
    <p:cSldViewPr>
      <p:cViewPr>
        <p:scale>
          <a:sx n="100" d="100"/>
          <a:sy n="100" d="100"/>
        </p:scale>
        <p:origin x="-756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75932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>
            <a:lvl1pPr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223000" y="0"/>
            <a:ext cx="47561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>
            <a:lvl1pPr algn="r"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705013"/>
            <a:ext cx="47593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b" anchorCtr="0" compatLnSpc="1">
            <a:prstTxWarp prst="textNoShape">
              <a:avLst/>
            </a:prstTxWarp>
          </a:bodyPr>
          <a:lstStyle>
            <a:lvl1pPr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23000" y="14705013"/>
            <a:ext cx="47561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b" anchorCtr="0" compatLnSpc="1">
            <a:prstTxWarp prst="textNoShape">
              <a:avLst/>
            </a:prstTxWarp>
          </a:bodyPr>
          <a:lstStyle>
            <a:lvl1pPr algn="r"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C75D774-8BE7-4FDF-9F9F-1C63423C84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75932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>
            <a:lvl1pPr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23000" y="0"/>
            <a:ext cx="47561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>
            <a:lvl1pPr algn="r"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24013" y="1165225"/>
            <a:ext cx="7734300" cy="5800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96963" y="7353300"/>
            <a:ext cx="8788400" cy="696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705013"/>
            <a:ext cx="47593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b" anchorCtr="0" compatLnSpc="1">
            <a:prstTxWarp prst="textNoShape">
              <a:avLst/>
            </a:prstTxWarp>
          </a:bodyPr>
          <a:lstStyle>
            <a:lvl1pPr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23000" y="14705013"/>
            <a:ext cx="47561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1193" tIns="75597" rIns="151193" bIns="75597" numCol="1" anchor="b" anchorCtr="0" compatLnSpc="1">
            <a:prstTxWarp prst="textNoShape">
              <a:avLst/>
            </a:prstTxWarp>
          </a:bodyPr>
          <a:lstStyle>
            <a:lvl1pPr algn="r" defTabSz="1510911">
              <a:defRPr sz="20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3F403D5-0417-415E-91B7-6492FD991C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DCF7E-8533-4E2E-9F5C-F25E92FD1E41}" type="slidenum">
              <a:rPr lang="it-IT" smtClean="0">
                <a:latin typeface="Times New Roman" pitchFamily="18" charset="0"/>
              </a:rPr>
              <a:pPr>
                <a:defRPr/>
              </a:pPr>
              <a:t>1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12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13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14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15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7D39CCD9-E0F2-4906-B069-071A88CC6721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16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68C28CD2-6631-40A5-A1B3-3033974C6AEB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17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7D39CCD9-E0F2-4906-B069-071A88CC6721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2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5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541A4EA1-AA89-48D8-8865-133AD452DB98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6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7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8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9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10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1509827">
              <a:defRPr/>
            </a:pPr>
            <a:fld id="{06BAFBAF-C86A-481E-A0AE-0DBFE2354224}" type="slidenum">
              <a:rPr lang="it-IT" smtClean="0">
                <a:latin typeface="Times New Roman" pitchFamily="18" charset="0"/>
              </a:rPr>
              <a:pPr defTabSz="1509827">
                <a:defRPr/>
              </a:pPr>
              <a:t>11</a:t>
            </a:fld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1908175" y="1841500"/>
            <a:ext cx="0" cy="20875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63513" y="2747963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739775" y="2749550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1317625" y="2749550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684213" y="6165850"/>
            <a:ext cx="777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016128"/>
            <a:ext cx="6477000" cy="1752600"/>
          </a:xfrm>
        </p:spPr>
        <p:txBody>
          <a:bodyPr/>
          <a:lstStyle>
            <a:lvl1pPr>
              <a:defRPr sz="5400" b="1"/>
            </a:lvl1pPr>
          </a:lstStyle>
          <a:p>
            <a:r>
              <a:rPr lang="it-IT" dirty="0"/>
              <a:t>Click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237288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CACE-1A93-4F59-A7BA-5CFD7FEEB7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</a:t>
            </a:r>
            <a:r>
              <a:rPr lang="it-IT" err="1"/>
              <a:t>Hacking</a:t>
            </a:r>
            <a:r>
              <a:rPr lang="it-IT"/>
              <a:t>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B0AA2-1C74-427D-B060-C9C4EEAC4B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896B8-9160-4705-9297-CF33CC22C3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684213" y="6165850"/>
            <a:ext cx="777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14" y="1371600"/>
            <a:ext cx="6477000" cy="1752600"/>
          </a:xfrm>
        </p:spPr>
        <p:txBody>
          <a:bodyPr/>
          <a:lstStyle>
            <a:lvl1pPr>
              <a:defRPr sz="5400" b="1"/>
            </a:lvl1pPr>
          </a:lstStyle>
          <a:p>
            <a:r>
              <a:rPr lang="it-IT" dirty="0"/>
              <a:t>Click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14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 i="1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subtitle</a:t>
            </a:r>
            <a:r>
              <a:rPr lang="it-IT" dirty="0"/>
              <a:t>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237288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71E30-8FA2-45CD-B7E3-85DC32D750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</a:t>
            </a:r>
            <a:r>
              <a:rPr lang="it-IT" err="1"/>
              <a:t>Hacking</a:t>
            </a:r>
            <a:r>
              <a:rPr lang="it-IT"/>
              <a:t>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9AFFB-7D8B-4733-8AFA-6911C0B7C6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B4BE-81AC-4346-ABAD-BA8B2CCF3F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506C-6150-4AC1-99CC-E182F2895F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EDCF-3C69-4CCF-99DD-174CE1DA3F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EB006-6716-439E-A5DB-675C6135C0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E07D-961E-4976-B592-8794E58E45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8D937-2453-4543-B976-005C2F1E68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E5B88-1E49-4DCA-99D0-59A060C352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92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237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E60EBFE-03FC-4E5D-808B-B7D1D32646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V="1">
            <a:off x="1331913" y="404813"/>
            <a:ext cx="0" cy="11525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cs typeface="+mn-cs"/>
            </a:endParaRPr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684213" y="6165850"/>
            <a:ext cx="777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charset="0"/>
        <a:buChar char="►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037322-8959-4165-B534-BFFA1E7BC9B4}" type="slidenum">
              <a:rPr lang="it-IT" smtClean="0"/>
              <a:pPr>
                <a:defRPr/>
              </a:pPr>
              <a:t>1</a:t>
            </a:fld>
            <a:endParaRPr lang="it-IT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48" y="1643050"/>
            <a:ext cx="8001000" cy="33575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chemeClr val="accent4"/>
                </a:solidFill>
              </a:rPr>
              <a:t/>
            </a:r>
            <a:br>
              <a:rPr lang="en-GB" sz="3600" dirty="0" smtClean="0">
                <a:solidFill>
                  <a:schemeClr val="accent4"/>
                </a:solidFill>
              </a:rPr>
            </a:br>
            <a:r>
              <a:rPr lang="en-GB" sz="3600" dirty="0" smtClean="0">
                <a:solidFill>
                  <a:schemeClr val="accent4"/>
                </a:solidFill>
              </a:rPr>
              <a:t/>
            </a:r>
            <a:br>
              <a:rPr lang="en-GB" sz="3600" dirty="0" smtClean="0">
                <a:solidFill>
                  <a:schemeClr val="accent4"/>
                </a:solidFill>
              </a:rPr>
            </a:br>
            <a:r>
              <a:rPr lang="en-GB" sz="4000" dirty="0" smtClean="0"/>
              <a:t>RCS v7</a:t>
            </a:r>
            <a:r>
              <a:rPr lang="en-GB" sz="3700" dirty="0" smtClean="0"/>
              <a:t/>
            </a:r>
            <a:br>
              <a:rPr lang="en-GB" sz="3700" dirty="0" smtClean="0"/>
            </a:br>
            <a:r>
              <a:rPr lang="en-GB" sz="5000" dirty="0" smtClean="0"/>
              <a:t>Infection Vectors</a:t>
            </a:r>
            <a:br>
              <a:rPr lang="en-GB" sz="5000" dirty="0" smtClean="0"/>
            </a:br>
            <a:r>
              <a:rPr lang="en-GB" sz="3200" b="0" dirty="0" smtClean="0">
                <a:solidFill>
                  <a:schemeClr val="tx2"/>
                </a:solidFill>
              </a:rPr>
              <a:t/>
            </a:r>
            <a:br>
              <a:rPr lang="en-GB" sz="3200" b="0" dirty="0" smtClean="0">
                <a:solidFill>
                  <a:schemeClr val="tx2"/>
                </a:solidFill>
              </a:rPr>
            </a:br>
            <a:r>
              <a:rPr lang="en-GB" sz="2400" b="0" dirty="0" smtClean="0">
                <a:solidFill>
                  <a:schemeClr val="tx2"/>
                </a:solidFill>
              </a:rPr>
              <a:t/>
            </a:r>
            <a:br>
              <a:rPr lang="en-GB" sz="2400" b="0" dirty="0" smtClean="0">
                <a:solidFill>
                  <a:schemeClr val="tx2"/>
                </a:solidFill>
              </a:rPr>
            </a:br>
            <a:endParaRPr lang="en-GB" sz="2400" b="0" dirty="0" smtClean="0">
              <a:solidFill>
                <a:schemeClr val="tx2"/>
              </a:solidFill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72066" y="5786438"/>
            <a:ext cx="4786313" cy="928687"/>
          </a:xfrm>
        </p:spPr>
        <p:txBody>
          <a:bodyPr/>
          <a:lstStyle/>
          <a:p>
            <a:pPr eaLnBrk="1" hangingPunct="1"/>
            <a:r>
              <a:rPr lang="en-GB" sz="2000" i="0" dirty="0" smtClean="0">
                <a:solidFill>
                  <a:schemeClr val="tx2"/>
                </a:solidFill>
              </a:rPr>
              <a:t>www.hackingteam.it</a:t>
            </a:r>
          </a:p>
        </p:txBody>
      </p:sp>
      <p:pic>
        <p:nvPicPr>
          <p:cNvPr id="4101" name="Picture 1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8644" y="500042"/>
            <a:ext cx="54467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10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Exploit Portal </a:t>
            </a:r>
            <a:r>
              <a:rPr lang="en-GB" sz="1600" dirty="0" smtClean="0"/>
              <a:t>(1)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Remote vectors / Desktop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6215106" cy="32861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Contains public, private and 0-day exploits</a:t>
            </a:r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Allows embedding RCS core into common file formats </a:t>
            </a:r>
            <a:r>
              <a:rPr lang="en-GB" sz="2600" dirty="0" smtClean="0"/>
              <a:t>(.</a:t>
            </a:r>
            <a:r>
              <a:rPr lang="en-GB" sz="2600" dirty="0" err="1" smtClean="0"/>
              <a:t>pdf</a:t>
            </a:r>
            <a:r>
              <a:rPr lang="en-GB" sz="2600" dirty="0" smtClean="0"/>
              <a:t>, .</a:t>
            </a:r>
            <a:r>
              <a:rPr lang="en-GB" sz="2600" dirty="0" err="1" smtClean="0"/>
              <a:t>ppt</a:t>
            </a:r>
            <a:r>
              <a:rPr lang="en-GB" sz="2600" dirty="0" smtClean="0"/>
              <a:t>, etc.)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Send through a spoofed e-mail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Use the Injection Proxy</a:t>
            </a:r>
          </a:p>
          <a:p>
            <a:pPr lvl="1" algn="just" eaLnBrk="1" hangingPunct="1">
              <a:lnSpc>
                <a:spcPct val="90000"/>
              </a:lnSpc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11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Exploit Portal </a:t>
            </a:r>
            <a:r>
              <a:rPr lang="en-GB" sz="1600" dirty="0" smtClean="0"/>
              <a:t>(2)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Remote vectors / Desktop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6215106" cy="32861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Allows creation of “infected” web pages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Send the URL via e-mail, IM, etc.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Use in conjunction with Injection Proxy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Pages could be hosted by RCS nodes</a:t>
            </a:r>
          </a:p>
          <a:p>
            <a:pPr lvl="1"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Fully integrated with RCS Console</a:t>
            </a:r>
          </a:p>
          <a:p>
            <a:pPr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Database always up to date</a:t>
            </a:r>
          </a:p>
          <a:p>
            <a:pPr algn="just" eaLnBrk="1" hangingPunct="1">
              <a:lnSpc>
                <a:spcPct val="90000"/>
              </a:lnSpc>
            </a:pPr>
            <a:endParaRPr lang="en-GB" dirty="0" smtClean="0"/>
          </a:p>
          <a:p>
            <a:pPr lvl="1" algn="just" eaLnBrk="1" hangingPunct="1">
              <a:lnSpc>
                <a:spcPct val="90000"/>
              </a:lnSpc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12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Bootable CD/USB key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Local vectors / Desktop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6215106" cy="32861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Automatically installs RCS on a turned-off PC </a:t>
            </a:r>
          </a:p>
          <a:p>
            <a:pPr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It requires only few seconds</a:t>
            </a:r>
          </a:p>
          <a:p>
            <a:pPr lvl="1"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The same media can be used for all the supported architectures</a:t>
            </a:r>
          </a:p>
          <a:p>
            <a:pPr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endParaRPr lang="en-GB" dirty="0" smtClean="0"/>
          </a:p>
          <a:p>
            <a:pPr lvl="1" algn="just" eaLnBrk="1" hangingPunct="1">
              <a:lnSpc>
                <a:spcPct val="90000"/>
              </a:lnSpc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13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Memory card Infection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Local vectors / Mobile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6215106" cy="32861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Automatically installs RCS on a smart phone, no matter if turned on or not</a:t>
            </a:r>
          </a:p>
          <a:p>
            <a:pPr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It requires only few seconds</a:t>
            </a:r>
          </a:p>
          <a:p>
            <a:pPr lvl="1"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It doesn’t require PIN/PUK codes</a:t>
            </a:r>
          </a:p>
          <a:p>
            <a:pPr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endParaRPr lang="en-GB" dirty="0" smtClean="0"/>
          </a:p>
          <a:p>
            <a:pPr lvl="1" algn="just" eaLnBrk="1" hangingPunct="1">
              <a:lnSpc>
                <a:spcPct val="90000"/>
              </a:lnSpc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14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SMS </a:t>
            </a:r>
            <a:r>
              <a:rPr lang="en-GB" dirty="0" smtClean="0"/>
              <a:t>Infection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Remote vectors </a:t>
            </a:r>
            <a:r>
              <a:rPr lang="en-GB" sz="2000" dirty="0" smtClean="0"/>
              <a:t>/ Mobile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6215106" cy="32861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You send a special crafted SMS to the target</a:t>
            </a:r>
          </a:p>
          <a:p>
            <a:pPr eaLnBrk="1" hangingPunct="1">
              <a:lnSpc>
                <a:spcPct val="90000"/>
              </a:lnSpc>
            </a:pPr>
            <a:endParaRPr lang="en-GB" sz="300" dirty="0" smtClean="0"/>
          </a:p>
          <a:p>
            <a:pPr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600" dirty="0" smtClean="0"/>
              <a:t>It </a:t>
            </a:r>
            <a:r>
              <a:rPr lang="en-GB" sz="2600" dirty="0" smtClean="0"/>
              <a:t>pretends to be some kind of upgrade from the operator</a:t>
            </a:r>
          </a:p>
          <a:p>
            <a:pPr algn="just" eaLnBrk="1" hangingPunct="1">
              <a:lnSpc>
                <a:spcPct val="90000"/>
              </a:lnSpc>
            </a:pPr>
            <a:endParaRPr lang="en-GB" sz="3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600" dirty="0" smtClean="0"/>
              <a:t>Once accepted, the </a:t>
            </a:r>
            <a:r>
              <a:rPr lang="en-GB" sz="2600" dirty="0" err="1" smtClean="0"/>
              <a:t>smartphone</a:t>
            </a:r>
            <a:r>
              <a:rPr lang="en-GB" sz="2600" dirty="0" smtClean="0"/>
              <a:t> is infected</a:t>
            </a:r>
          </a:p>
          <a:p>
            <a:pPr algn="just" eaLnBrk="1" hangingPunct="1">
              <a:lnSpc>
                <a:spcPct val="90000"/>
              </a:lnSpc>
            </a:pPr>
            <a:endParaRPr lang="en-GB" sz="300" dirty="0" smtClean="0"/>
          </a:p>
          <a:p>
            <a:pPr lvl="1"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600" dirty="0" smtClean="0"/>
              <a:t>Depending on </a:t>
            </a:r>
            <a:r>
              <a:rPr lang="en-GB" sz="2600" dirty="0" err="1" smtClean="0"/>
              <a:t>smartphone</a:t>
            </a:r>
            <a:r>
              <a:rPr lang="en-GB" sz="2600" dirty="0" smtClean="0"/>
              <a:t> settings, it requires no-to-minimal interaction by the target</a:t>
            </a:r>
            <a:endParaRPr lang="en-GB" sz="2600" dirty="0" smtClean="0"/>
          </a:p>
          <a:p>
            <a:pPr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endParaRPr lang="en-GB" dirty="0" smtClean="0"/>
          </a:p>
          <a:p>
            <a:pPr lvl="1" algn="just" eaLnBrk="1" hangingPunct="1">
              <a:lnSpc>
                <a:spcPct val="90000"/>
              </a:lnSpc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15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 Two-stage infection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Other vectors / Mobile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6215106" cy="32861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You need to infect a Desktop PC first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5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When attached to the </a:t>
            </a:r>
            <a:r>
              <a:rPr lang="en-GB" sz="2800" dirty="0" smtClean="0"/>
              <a:t>PC (for synchronization or charging), </a:t>
            </a:r>
            <a:r>
              <a:rPr lang="en-GB" sz="2800" dirty="0" smtClean="0"/>
              <a:t>the </a:t>
            </a:r>
            <a:r>
              <a:rPr lang="en-GB" sz="2800" dirty="0" err="1" smtClean="0"/>
              <a:t>smartphone</a:t>
            </a:r>
            <a:r>
              <a:rPr lang="en-GB" sz="2800" dirty="0" smtClean="0"/>
              <a:t> gets automatically infected.</a:t>
            </a:r>
          </a:p>
          <a:p>
            <a:pPr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endParaRPr lang="en-GB" dirty="0" smtClean="0"/>
          </a:p>
          <a:p>
            <a:pPr lvl="1" algn="just" eaLnBrk="1" hangingPunct="1">
              <a:lnSpc>
                <a:spcPct val="90000"/>
              </a:lnSpc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331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F2A258-2129-48E1-A29C-E2230B476F45}" type="slidenum">
              <a:rPr lang="it-IT" smtClean="0"/>
              <a:pPr>
                <a:defRPr/>
              </a:pPr>
              <a:t>16</a:t>
            </a:fld>
            <a:endParaRPr lang="it-IT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77125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Final words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714500"/>
            <a:ext cx="7643812" cy="4114800"/>
          </a:xfrm>
        </p:spPr>
        <p:txBody>
          <a:bodyPr/>
          <a:lstStyle/>
          <a:p>
            <a:pPr eaLnBrk="1" hangingPunct="1">
              <a:defRPr/>
            </a:pPr>
            <a:endParaRPr lang="en-GB" sz="2600" dirty="0" smtClean="0"/>
          </a:p>
          <a:p>
            <a:pPr eaLnBrk="1" hangingPunct="1">
              <a:defRPr/>
            </a:pPr>
            <a:r>
              <a:rPr lang="en-GB" sz="2600" dirty="0" smtClean="0"/>
              <a:t>Those were only few examples among all the possible ways for target infection</a:t>
            </a:r>
          </a:p>
          <a:p>
            <a:pPr eaLnBrk="1" hangingPunct="1">
              <a:buNone/>
              <a:defRPr/>
            </a:pPr>
            <a:endParaRPr lang="en-GB" sz="2600" dirty="0" smtClean="0"/>
          </a:p>
          <a:p>
            <a:pPr eaLnBrk="1" hangingPunct="1">
              <a:defRPr/>
            </a:pPr>
            <a:r>
              <a:rPr lang="en-GB" sz="2600" dirty="0" smtClean="0"/>
              <a:t>You </a:t>
            </a:r>
            <a:r>
              <a:rPr lang="en-GB" sz="2600" smtClean="0"/>
              <a:t>can rely </a:t>
            </a:r>
            <a:r>
              <a:rPr lang="en-GB" sz="2600" dirty="0" smtClean="0"/>
              <a:t>on our consultancy service to identify which is the most suitable way for any scenario</a:t>
            </a:r>
          </a:p>
          <a:p>
            <a:pPr lvl="2" eaLnBrk="1" hangingPunct="1">
              <a:defRPr/>
            </a:pPr>
            <a:endParaRPr lang="en-GB" sz="22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4C1754-F67F-41F5-8764-F3A112EE9D08}" type="slidenum">
              <a:rPr lang="it-IT" smtClean="0"/>
              <a:pPr>
                <a:defRPr/>
              </a:pPr>
              <a:t>17</a:t>
            </a:fld>
            <a:endParaRPr lang="it-IT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016125"/>
            <a:ext cx="6477000" cy="175260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331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F2A258-2129-48E1-A29C-E2230B476F45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77125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Introduction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714500"/>
            <a:ext cx="764381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600" dirty="0" smtClean="0"/>
              <a:t>Remote Control System is software, not a physical device</a:t>
            </a:r>
          </a:p>
          <a:p>
            <a:pPr eaLnBrk="1" hangingPunct="1">
              <a:defRPr/>
            </a:pPr>
            <a:r>
              <a:rPr lang="en-GB" sz="2600" dirty="0" smtClean="0"/>
              <a:t>Installation on target device is required</a:t>
            </a:r>
          </a:p>
          <a:p>
            <a:pPr eaLnBrk="1" hangingPunct="1">
              <a:defRPr/>
            </a:pPr>
            <a:r>
              <a:rPr lang="en-GB" sz="2600" dirty="0" smtClean="0"/>
              <a:t>It can be installed</a:t>
            </a:r>
          </a:p>
          <a:p>
            <a:pPr eaLnBrk="1" hangingPunct="1">
              <a:defRPr/>
            </a:pPr>
            <a:endParaRPr lang="en-GB" sz="500" dirty="0" smtClean="0"/>
          </a:p>
          <a:p>
            <a:pPr lvl="1" eaLnBrk="1" hangingPunct="1">
              <a:defRPr/>
            </a:pPr>
            <a:r>
              <a:rPr lang="en-GB" sz="2600" b="1" i="1" dirty="0" smtClean="0">
                <a:ea typeface="+mn-ea"/>
                <a:cs typeface="+mn-cs"/>
              </a:rPr>
              <a:t>Remotely: </a:t>
            </a:r>
          </a:p>
          <a:p>
            <a:pPr lvl="2" eaLnBrk="1" hangingPunct="1">
              <a:defRPr/>
            </a:pPr>
            <a:r>
              <a:rPr lang="en-GB" sz="1600" dirty="0" smtClean="0"/>
              <a:t>Intelligence information about remote target mandatory. </a:t>
            </a:r>
          </a:p>
          <a:p>
            <a:pPr lvl="2" eaLnBrk="1" hangingPunct="1">
              <a:defRPr/>
            </a:pPr>
            <a:r>
              <a:rPr lang="en-GB" sz="1600" dirty="0" smtClean="0"/>
              <a:t>Some vectors require minimal user’s interaction</a:t>
            </a:r>
          </a:p>
          <a:p>
            <a:pPr lvl="2" eaLnBrk="1" hangingPunct="1">
              <a:defRPr/>
            </a:pPr>
            <a:endParaRPr lang="en-GB" sz="500" dirty="0" smtClean="0"/>
          </a:p>
          <a:p>
            <a:pPr lvl="1" eaLnBrk="1" hangingPunct="1">
              <a:defRPr/>
            </a:pPr>
            <a:r>
              <a:rPr lang="en-GB" sz="2600" b="1" i="1" dirty="0" smtClean="0">
                <a:ea typeface="+mn-ea"/>
                <a:cs typeface="+mn-cs"/>
              </a:rPr>
              <a:t>Locally:</a:t>
            </a:r>
          </a:p>
          <a:p>
            <a:pPr lvl="2" eaLnBrk="1" hangingPunct="1">
              <a:defRPr/>
            </a:pPr>
            <a:r>
              <a:rPr lang="en-GB" sz="1600" dirty="0" smtClean="0">
                <a:ea typeface="+mn-ea"/>
                <a:cs typeface="+mn-cs"/>
              </a:rPr>
              <a:t>It requires physical access to target devices</a:t>
            </a:r>
          </a:p>
          <a:p>
            <a:pPr lvl="2" eaLnBrk="1" hangingPunct="1">
              <a:defRPr/>
            </a:pPr>
            <a:r>
              <a:rPr lang="en-GB" sz="1600" dirty="0" smtClean="0">
                <a:ea typeface="+mn-ea"/>
                <a:cs typeface="+mn-cs"/>
              </a:rPr>
              <a:t>Usually very effective</a:t>
            </a:r>
          </a:p>
          <a:p>
            <a:pPr lvl="2" eaLnBrk="1" hangingPunct="1">
              <a:defRPr/>
            </a:pPr>
            <a:endParaRPr lang="en-GB" sz="22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Installation </a:t>
            </a:r>
            <a:r>
              <a:rPr lang="en-US" sz="2000" dirty="0" smtClean="0"/>
              <a:t>(1)</a:t>
            </a:r>
          </a:p>
        </p:txBody>
      </p:sp>
      <p:sp>
        <p:nvSpPr>
          <p:cNvPr id="28675" name="Segnaposto contenuto 2"/>
          <p:cNvSpPr>
            <a:spLocks noGrp="1"/>
          </p:cNvSpPr>
          <p:nvPr>
            <p:ph idx="1"/>
          </p:nvPr>
        </p:nvSpPr>
        <p:spPr>
          <a:xfrm>
            <a:off x="1500166" y="2028844"/>
            <a:ext cx="7010400" cy="4114800"/>
          </a:xfrm>
        </p:spPr>
        <p:txBody>
          <a:bodyPr/>
          <a:lstStyle/>
          <a:p>
            <a:r>
              <a:rPr lang="en-US" dirty="0" smtClean="0"/>
              <a:t>Remote infection vectors</a:t>
            </a:r>
          </a:p>
          <a:p>
            <a:pPr lvl="1"/>
            <a:r>
              <a:rPr lang="en-US" dirty="0" smtClean="0"/>
              <a:t>Executable melting tool</a:t>
            </a:r>
          </a:p>
          <a:p>
            <a:pPr lvl="1"/>
            <a:r>
              <a:rPr lang="en-US" dirty="0" smtClean="0"/>
              <a:t>Injection Proxy</a:t>
            </a:r>
          </a:p>
          <a:p>
            <a:pPr lvl="1"/>
            <a:r>
              <a:rPr lang="en-US" dirty="0" smtClean="0"/>
              <a:t>HT Zero-day Exploits portal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DB9FC5-D619-4946-9D49-E5A0E4F73778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Installation </a:t>
            </a:r>
            <a:r>
              <a:rPr lang="en-US" sz="2000" dirty="0" smtClean="0"/>
              <a:t>(2)</a:t>
            </a:r>
          </a:p>
        </p:txBody>
      </p:sp>
      <p:sp>
        <p:nvSpPr>
          <p:cNvPr id="29699" name="Segnaposto contenuto 2"/>
          <p:cNvSpPr>
            <a:spLocks noGrp="1"/>
          </p:cNvSpPr>
          <p:nvPr>
            <p:ph idx="1"/>
          </p:nvPr>
        </p:nvSpPr>
        <p:spPr>
          <a:xfrm>
            <a:off x="1524000" y="1571612"/>
            <a:ext cx="7010400" cy="4114800"/>
          </a:xfrm>
        </p:spPr>
        <p:txBody>
          <a:bodyPr/>
          <a:lstStyle/>
          <a:p>
            <a:pPr eaLnBrk="1" hangingPunct="1"/>
            <a:r>
              <a:rPr lang="en-GB" dirty="0" smtClean="0"/>
              <a:t>Local infection vectors</a:t>
            </a:r>
          </a:p>
          <a:p>
            <a:pPr lvl="1" eaLnBrk="1" hangingPunct="1"/>
            <a:r>
              <a:rPr lang="en-GB" sz="2600" dirty="0" smtClean="0"/>
              <a:t>Bootable CDROM or USB pen drive</a:t>
            </a:r>
          </a:p>
          <a:p>
            <a:pPr lvl="1" eaLnBrk="1" hangingPunct="1"/>
            <a:r>
              <a:rPr lang="en-GB" sz="2600" dirty="0" smtClean="0"/>
              <a:t>Direct hard disk infection by means of tampering with computer case</a:t>
            </a:r>
          </a:p>
          <a:p>
            <a:pPr lvl="1" eaLnBrk="1" hangingPunct="1"/>
            <a:r>
              <a:rPr lang="en-GB" sz="2600" dirty="0" err="1" smtClean="0"/>
              <a:t>Firewire</a:t>
            </a:r>
            <a:r>
              <a:rPr lang="en-GB" sz="2600" dirty="0" smtClean="0"/>
              <a:t> Port/PCMCIA attacks</a:t>
            </a:r>
          </a:p>
          <a:p>
            <a:pPr lvl="1" eaLnBrk="1" hangingPunct="1"/>
            <a:endParaRPr lang="en-GB" sz="1500" dirty="0" smtClean="0"/>
          </a:p>
          <a:p>
            <a:r>
              <a:rPr lang="en-US" dirty="0" smtClean="0"/>
              <a:t>HT consultancy</a:t>
            </a:r>
          </a:p>
          <a:p>
            <a:pPr lvl="1"/>
            <a:r>
              <a:rPr lang="en-US" dirty="0" smtClean="0"/>
              <a:t> </a:t>
            </a:r>
            <a:r>
              <a:rPr lang="en-US" sz="2600" dirty="0" smtClean="0"/>
              <a:t>Anonymous attack scenario analysis</a:t>
            </a:r>
          </a:p>
          <a:p>
            <a:pPr lvl="2"/>
            <a:r>
              <a:rPr lang="en-US" dirty="0" smtClean="0"/>
              <a:t>E.g., Internet Café using </a:t>
            </a:r>
            <a:r>
              <a:rPr lang="en-US" dirty="0" err="1" smtClean="0"/>
              <a:t>DeepFreeze</a:t>
            </a:r>
            <a:endParaRPr lang="en-US" dirty="0" smtClean="0"/>
          </a:p>
          <a:p>
            <a:pPr lvl="1" eaLnBrk="1" hangingPunct="1"/>
            <a:endParaRPr lang="en-GB" dirty="0" smtClean="0"/>
          </a:p>
          <a:p>
            <a:pPr lvl="1" eaLnBrk="1" hangingPunct="1"/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endParaRPr lang="en-US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C0E562-D653-49BE-BADE-99CA05BCFA99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5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Mobile Installation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5929300" cy="32861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Local Infection: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Memory Card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dirty="0" smtClean="0"/>
              <a:t>Through an infected PC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dirty="0" smtClean="0"/>
              <a:t>when connected for synchronization/recharging</a:t>
            </a:r>
            <a:br>
              <a:rPr lang="en-GB" sz="2000" dirty="0" smtClean="0"/>
            </a:br>
            <a:endParaRPr lang="en-GB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Remote Infection: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CAB/SIS/COD Melting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Special crafted SMS </a:t>
            </a:r>
            <a:r>
              <a:rPr lang="en-GB" sz="2000" dirty="0" smtClean="0"/>
              <a:t>(WAP Push)</a:t>
            </a:r>
          </a:p>
          <a:p>
            <a:pPr lvl="1" algn="just" eaLnBrk="1" hangingPunct="1">
              <a:lnSpc>
                <a:spcPct val="90000"/>
              </a:lnSpc>
            </a:pP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8469E6-8EED-4705-BCCD-AF99091B57C4}" type="slidenum">
              <a:rPr lang="it-IT" smtClean="0"/>
              <a:pPr>
                <a:defRPr/>
              </a:pPr>
              <a:t>6</a:t>
            </a:fld>
            <a:endParaRPr lang="it-IT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016125"/>
            <a:ext cx="6477000" cy="175260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Vectors &amp; Scenarios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7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Melting tool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Remote vectors / Desktop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6215106" cy="32861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You can melt RCS core with any executable file and:</a:t>
            </a:r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Send it through a spoofed e-mail</a:t>
            </a:r>
            <a:endParaRPr lang="en-GB" sz="8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Put it on a fake promotional CD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Put it on a U3 USB key</a:t>
            </a:r>
            <a:endParaRPr lang="en-GB" sz="800" b="1" dirty="0" smtClean="0">
              <a:solidFill>
                <a:srgbClr val="FF0000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GB" sz="2600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8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Injection Proxy</a:t>
            </a:r>
            <a:r>
              <a:rPr lang="en-GB" sz="1600" dirty="0" smtClean="0"/>
              <a:t>(1)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Remote vectors / Desktop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6384772" cy="32861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800" i="1" dirty="0" smtClean="0"/>
              <a:t>“If you can monitor user’s traffic </a:t>
            </a:r>
            <a:r>
              <a:rPr lang="en-GB" sz="2800" b="1" i="1" dirty="0" smtClean="0"/>
              <a:t>maybe</a:t>
            </a:r>
            <a:r>
              <a:rPr lang="en-GB" sz="2800" i="1" dirty="0" smtClean="0"/>
              <a:t> you can be interested in infecting him” </a:t>
            </a:r>
            <a:r>
              <a:rPr lang="en-GB" sz="2800" dirty="0" smtClean="0"/>
              <a:t>;-)</a:t>
            </a:r>
          </a:p>
          <a:p>
            <a:pPr algn="just" eaLnBrk="1" hangingPunct="1">
              <a:lnSpc>
                <a:spcPct val="90000"/>
              </a:lnSpc>
            </a:pPr>
            <a:endParaRPr lang="en-GB" sz="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Embeds </a:t>
            </a:r>
            <a:r>
              <a:rPr lang="en-GB" sz="2800" i="1" dirty="0" smtClean="0"/>
              <a:t>on-the-fly</a:t>
            </a:r>
            <a:r>
              <a:rPr lang="en-GB" sz="2800" dirty="0" smtClean="0"/>
              <a:t> RCS core into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any executable file downloaded by the user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any automatic upgrade by common </a:t>
            </a:r>
            <a:r>
              <a:rPr lang="en-GB" sz="2000" dirty="0" smtClean="0"/>
              <a:t>programs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a</a:t>
            </a:r>
            <a:r>
              <a:rPr lang="en-GB" sz="2000" dirty="0" smtClean="0"/>
              <a:t>ny visited web page</a:t>
            </a:r>
            <a:endParaRPr lang="en-GB" sz="2000" dirty="0" smtClean="0"/>
          </a:p>
          <a:p>
            <a:pPr lvl="1" algn="just" eaLnBrk="1" hangingPunct="1">
              <a:lnSpc>
                <a:spcPct val="90000"/>
              </a:lnSpc>
            </a:pPr>
            <a:endParaRPr lang="en-GB" sz="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800" dirty="0" smtClean="0"/>
              <a:t>Embeds </a:t>
            </a:r>
            <a:r>
              <a:rPr lang="en-GB" sz="2800" i="1" dirty="0" smtClean="0"/>
              <a:t>on-the-fly </a:t>
            </a:r>
            <a:r>
              <a:rPr lang="en-GB" sz="2800" dirty="0" smtClean="0"/>
              <a:t>exploit code </a:t>
            </a:r>
            <a:r>
              <a:rPr lang="en-GB" sz="2800" dirty="0" smtClean="0"/>
              <a:t>into </a:t>
            </a:r>
            <a:endParaRPr lang="en-GB" sz="28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web pages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/>
              <a:t>downloaded documents (.</a:t>
            </a:r>
            <a:r>
              <a:rPr lang="en-GB" sz="2000" dirty="0" err="1" smtClean="0"/>
              <a:t>pdf</a:t>
            </a:r>
            <a:r>
              <a:rPr lang="en-GB" sz="2000" dirty="0" smtClean="0"/>
              <a:t>, .</a:t>
            </a:r>
            <a:r>
              <a:rPr lang="en-GB" sz="2000" dirty="0" err="1" smtClean="0"/>
              <a:t>ppt</a:t>
            </a:r>
            <a:r>
              <a:rPr lang="en-GB" sz="2000" dirty="0" smtClean="0"/>
              <a:t>, etc</a:t>
            </a:r>
            <a:r>
              <a:rPr lang="en-GB" sz="2000" dirty="0" smtClean="0"/>
              <a:t>.)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© Hacking Team</a:t>
            </a:r>
          </a:p>
          <a:p>
            <a:pPr>
              <a:defRPr/>
            </a:pPr>
            <a:r>
              <a:rPr lang="en-US"/>
              <a:t>All Rights Reserved</a:t>
            </a:r>
            <a:endParaRPr lang="it-IT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EC1AF-0287-440F-90B7-E3A5991696A3}" type="slidenum">
              <a:rPr lang="it-IT" smtClean="0"/>
              <a:pPr>
                <a:defRPr/>
              </a:pPr>
              <a:t>9</a:t>
            </a:fld>
            <a:endParaRPr lang="it-IT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05688" cy="1527175"/>
          </a:xfrm>
        </p:spPr>
        <p:txBody>
          <a:bodyPr/>
          <a:lstStyle/>
          <a:p>
            <a:pPr eaLnBrk="1" hangingPunct="1"/>
            <a:r>
              <a:rPr lang="en-GB" dirty="0" smtClean="0"/>
              <a:t>Injection Proxy</a:t>
            </a:r>
            <a:r>
              <a:rPr lang="en-GB" sz="1600" dirty="0" smtClean="0"/>
              <a:t>(2)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Remote vectors / Desktop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85926"/>
            <a:ext cx="6215106" cy="32861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700" dirty="0" smtClean="0"/>
              <a:t>Can be used like a passive probe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1900" dirty="0" smtClean="0"/>
              <a:t>It doesn’t require to be in-line</a:t>
            </a:r>
          </a:p>
          <a:p>
            <a:pPr lvl="1"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700" dirty="0" smtClean="0"/>
              <a:t>Can be placed into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1900" dirty="0" smtClean="0"/>
              <a:t>target’s ISP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1900" dirty="0" smtClean="0"/>
              <a:t>target’s enterprise network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1900" dirty="0" smtClean="0"/>
              <a:t>target’s </a:t>
            </a:r>
            <a:r>
              <a:rPr lang="en-GB" sz="1900" dirty="0" err="1" smtClean="0"/>
              <a:t>WiFi</a:t>
            </a:r>
            <a:r>
              <a:rPr lang="en-GB" sz="1900" dirty="0" smtClean="0"/>
              <a:t> network</a:t>
            </a:r>
          </a:p>
          <a:p>
            <a:pPr lvl="1"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700" dirty="0" smtClean="0"/>
              <a:t>Fully integrated with RCS Console</a:t>
            </a:r>
          </a:p>
          <a:p>
            <a:pPr algn="just" eaLnBrk="1" hangingPunct="1">
              <a:lnSpc>
                <a:spcPct val="90000"/>
              </a:lnSpc>
            </a:pPr>
            <a:endParaRPr lang="en-GB" sz="5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700" dirty="0" smtClean="0"/>
              <a:t>Comes in two versions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1900" dirty="0" smtClean="0"/>
              <a:t>Software: smaller networks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1900" dirty="0" smtClean="0"/>
              <a:t>Hardware: up to </a:t>
            </a:r>
            <a:r>
              <a:rPr lang="en-GB" sz="1900" dirty="0" err="1" smtClean="0"/>
              <a:t>Gbs</a:t>
            </a:r>
            <a:r>
              <a:rPr lang="en-GB" sz="1900" dirty="0" smtClean="0"/>
              <a:t> traffic </a:t>
            </a:r>
          </a:p>
          <a:p>
            <a:pPr lvl="1" algn="just" eaLnBrk="1" hangingPunct="1">
              <a:lnSpc>
                <a:spcPct val="90000"/>
              </a:lnSpc>
            </a:pPr>
            <a:endParaRPr lang="en-GB" sz="2600" dirty="0" smtClean="0"/>
          </a:p>
          <a:p>
            <a:pPr lvl="1" algn="just" eaLnBrk="1" hangingPunct="1">
              <a:lnSpc>
                <a:spcPct val="90000"/>
              </a:lnSpc>
              <a:buNone/>
            </a:pPr>
            <a:endParaRPr lang="en-GB" sz="2600" dirty="0" smtClean="0"/>
          </a:p>
          <a:p>
            <a:pPr lvl="1" algn="just" eaLnBrk="1" hangingPunct="1">
              <a:lnSpc>
                <a:spcPct val="90000"/>
              </a:lnSpc>
            </a:pPr>
            <a:endParaRPr lang="en-GB" sz="2600" dirty="0" smtClean="0"/>
          </a:p>
          <a:p>
            <a:pPr lvl="1" algn="just" eaLnBrk="1" hangingPunct="1">
              <a:lnSpc>
                <a:spcPct val="90000"/>
              </a:lnSpc>
            </a:pPr>
            <a:endParaRPr lang="en-GB" sz="2400" dirty="0" smtClean="0"/>
          </a:p>
          <a:p>
            <a:pPr algn="just" eaLnBrk="1" hangingPunct="1">
              <a:lnSpc>
                <a:spcPct val="90000"/>
              </a:lnSpc>
            </a:pPr>
            <a:endParaRPr lang="en-GB" sz="800" dirty="0" smtClean="0"/>
          </a:p>
          <a:p>
            <a:pPr lvl="1" algn="just" eaLnBrk="1" hangingPunct="1">
              <a:lnSpc>
                <a:spcPct val="90000"/>
              </a:lnSpc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slide master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  <a:scene3d>
          <a:camera prst="orthographicFront">
            <a:rot lat="0" lon="300000" rev="0"/>
          </a:camera>
          <a:lightRig rig="threePt" dir="t"/>
        </a:scene3d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lide master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</Template>
  <TotalTime>5320</TotalTime>
  <Words>621</Words>
  <Application>Microsoft Office PowerPoint</Application>
  <PresentationFormat>Presentazione su schermo (4:3)</PresentationFormat>
  <Paragraphs>193</Paragraphs>
  <Slides>17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slide master</vt:lpstr>
      <vt:lpstr>  RCS v7 Infection Vectors   </vt:lpstr>
      <vt:lpstr>Introduction</vt:lpstr>
      <vt:lpstr>PC Installation (1)</vt:lpstr>
      <vt:lpstr>PC Installation (2)</vt:lpstr>
      <vt:lpstr>Mobile Installation</vt:lpstr>
      <vt:lpstr>Vectors &amp; Scenarios</vt:lpstr>
      <vt:lpstr>Melting tool  Remote vectors / Desktop</vt:lpstr>
      <vt:lpstr>Injection Proxy(1) Remote vectors / Desktop</vt:lpstr>
      <vt:lpstr>Injection Proxy(2) Remote vectors / Desktop</vt:lpstr>
      <vt:lpstr>Exploit Portal (1) Remote vectors / Desktop</vt:lpstr>
      <vt:lpstr>Exploit Portal (2) Remote vectors / Desktop</vt:lpstr>
      <vt:lpstr>Bootable CD/USB key Local vectors / Desktop</vt:lpstr>
      <vt:lpstr>Memory card Infection Local vectors / Mobile</vt:lpstr>
      <vt:lpstr>SMS Infection Remote vectors / Mobile</vt:lpstr>
      <vt:lpstr> Two-stage infection Other vectors / Mobile</vt:lpstr>
      <vt:lpstr>Final words</vt:lpstr>
      <vt:lpstr>Q&amp;A</vt:lpstr>
    </vt:vector>
  </TitlesOfParts>
  <Company>Hacking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Primario</dc:title>
  <dc:creator>Gianluca Vadruccio</dc:creator>
  <cp:lastModifiedBy>Marco</cp:lastModifiedBy>
  <cp:revision>583</cp:revision>
  <dcterms:created xsi:type="dcterms:W3CDTF">2009-10-06T12:53:55Z</dcterms:created>
  <dcterms:modified xsi:type="dcterms:W3CDTF">2010-10-05T12:38:41Z</dcterms:modified>
</cp:coreProperties>
</file>