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16" r:id="rId1"/>
  </p:sldMasterIdLst>
  <p:notesMasterIdLst>
    <p:notesMasterId r:id="rId25"/>
  </p:notesMasterIdLst>
  <p:handoutMasterIdLst>
    <p:handoutMasterId r:id="rId26"/>
  </p:handoutMasterIdLst>
  <p:sldIdLst>
    <p:sldId id="457" r:id="rId2"/>
    <p:sldId id="427" r:id="rId3"/>
    <p:sldId id="471" r:id="rId4"/>
    <p:sldId id="461" r:id="rId5"/>
    <p:sldId id="469" r:id="rId6"/>
    <p:sldId id="276" r:id="rId7"/>
    <p:sldId id="420" r:id="rId8"/>
    <p:sldId id="462" r:id="rId9"/>
    <p:sldId id="468" r:id="rId10"/>
    <p:sldId id="442" r:id="rId11"/>
    <p:sldId id="448" r:id="rId12"/>
    <p:sldId id="443" r:id="rId13"/>
    <p:sldId id="449" r:id="rId14"/>
    <p:sldId id="444" r:id="rId15"/>
    <p:sldId id="446" r:id="rId16"/>
    <p:sldId id="470" r:id="rId17"/>
    <p:sldId id="467" r:id="rId18"/>
    <p:sldId id="473" r:id="rId19"/>
    <p:sldId id="474" r:id="rId20"/>
    <p:sldId id="465" r:id="rId21"/>
    <p:sldId id="466" r:id="rId22"/>
    <p:sldId id="451" r:id="rId23"/>
    <p:sldId id="475" r:id="rId24"/>
  </p:sldIdLst>
  <p:sldSz cx="9144000" cy="6858000" type="screen4x3"/>
  <p:notesSz cx="10982325" cy="15481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0638" autoAdjust="0"/>
  </p:normalViewPr>
  <p:slideViewPr>
    <p:cSldViewPr>
      <p:cViewPr>
        <p:scale>
          <a:sx n="100" d="100"/>
          <a:sy n="100" d="100"/>
        </p:scale>
        <p:origin x="-258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7593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23000" y="0"/>
            <a:ext cx="47561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705013"/>
            <a:ext cx="47593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23000" y="14705013"/>
            <a:ext cx="47561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C75D774-8BE7-4FDF-9F9F-1C63423C84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49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7593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223000" y="0"/>
            <a:ext cx="47561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24013" y="1165225"/>
            <a:ext cx="7734300" cy="580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7353300"/>
            <a:ext cx="87884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705013"/>
            <a:ext cx="47593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23000" y="14705013"/>
            <a:ext cx="47561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3F403D5-0417-415E-91B7-6492FD991C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23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Not</a:t>
            </a:r>
            <a:r>
              <a:rPr lang="it-IT" baseline="0" dirty="0" smtClean="0"/>
              <a:t> only...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403D5-0417-415E-91B7-6492FD991CD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662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42929F35-A1F2-4C4F-9721-057E7BDCC215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6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Enough of features. Let’s see on what devices you can operate the RCS. On Windows for sure, so 90% of the desktop market is covered.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7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68C28CD2-6631-40A5-A1B3-3033974C6AEB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15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68C28CD2-6631-40A5-A1B3-3033974C6AEB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16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68C28CD2-6631-40A5-A1B3-3033974C6AEB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22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68C28CD2-6631-40A5-A1B3-3033974C6AEB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23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132856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3568" y="5157192"/>
            <a:ext cx="7776864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1124744"/>
            <a:ext cx="5161038" cy="91154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47864" y="4509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691680" y="3212976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quilineTwo"/>
                <a:cs typeface="AquilineTwo"/>
              </a:rPr>
              <a:t>Da Vinci</a:t>
            </a:r>
            <a:endParaRPr lang="en-US" sz="1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quilineTwo"/>
              <a:cs typeface="AquilineTw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1908175" y="1841500"/>
            <a:ext cx="0" cy="208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163513" y="2747963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739775" y="2749550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317625" y="2749550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84213" y="6165850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016128"/>
            <a:ext cx="6477000" cy="1752600"/>
          </a:xfrm>
        </p:spPr>
        <p:txBody>
          <a:bodyPr/>
          <a:lstStyle>
            <a:lvl1pPr>
              <a:defRPr sz="5400" b="1"/>
            </a:lvl1pPr>
          </a:lstStyle>
          <a:p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2372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2CACE-1A93-4F59-A7BA-5CFD7FEEB7C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89288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</a:t>
            </a:r>
            <a:r>
              <a:rPr lang="it-IT" err="1"/>
              <a:t>Hacking</a:t>
            </a:r>
            <a:r>
              <a:rPr lang="it-IT"/>
              <a:t>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204864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776864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933275"/>
            <a:ext cx="5161038" cy="91154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47864" y="45811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18" y="2492896"/>
            <a:ext cx="711928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3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458"/>
            <a:ext cx="8229600" cy="4345084"/>
          </a:xfrm>
        </p:spPr>
        <p:txBody>
          <a:bodyPr/>
          <a:lstStyle>
            <a:lvl1pPr>
              <a:lnSpc>
                <a:spcPct val="120000"/>
              </a:lnSpc>
              <a:buNone/>
              <a:defRPr/>
            </a:lvl1pPr>
            <a:lvl2pPr>
              <a:lnSpc>
                <a:spcPct val="120000"/>
              </a:lnSpc>
              <a:buNone/>
              <a:defRPr/>
            </a:lvl2pPr>
            <a:lvl3pPr>
              <a:lnSpc>
                <a:spcPct val="120000"/>
              </a:lnSpc>
              <a:buNone/>
              <a:defRPr/>
            </a:lvl3pPr>
            <a:lvl4pPr>
              <a:lnSpc>
                <a:spcPct val="120000"/>
              </a:lnSpc>
              <a:buNone/>
              <a:defRPr/>
            </a:lvl4pPr>
            <a:lvl5pPr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90660"/>
            <a:ext cx="77724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19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19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9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 (Headings)"/>
          <a:ea typeface="+mj-ea"/>
          <a:cs typeface="Calibri (Headings)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jpe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g"/><Relationship Id="rId9" Type="http://schemas.openxmlformats.org/officeDocument/2006/relationships/image" Target="../media/image9.jpg"/><Relationship Id="rId10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gif"/><Relationship Id="rId6" Type="http://schemas.openxmlformats.org/officeDocument/2006/relationships/image" Target="../media/image26.pn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9" Type="http://schemas.openxmlformats.org/officeDocument/2006/relationships/image" Target="../media/image29.jpg"/><Relationship Id="rId10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76864" cy="7920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Bariol Regular" pitchFamily="50" charset="0"/>
              </a:rPr>
              <a:t>The Hacking </a:t>
            </a:r>
            <a:r>
              <a:rPr lang="en-US" dirty="0">
                <a:latin typeface="Bariol Regular" pitchFamily="50" charset="0"/>
              </a:rPr>
              <a:t>S</a:t>
            </a:r>
            <a:r>
              <a:rPr lang="en-US" dirty="0" smtClean="0">
                <a:latin typeface="Bariol Regular" pitchFamily="50" charset="0"/>
              </a:rPr>
              <a:t>uite </a:t>
            </a:r>
            <a:r>
              <a:rPr lang="en-US" dirty="0">
                <a:latin typeface="Bariol Regular" pitchFamily="50" charset="0"/>
              </a:rPr>
              <a:t>F</a:t>
            </a:r>
            <a:r>
              <a:rPr lang="en-US" dirty="0" smtClean="0">
                <a:latin typeface="Bariol Regular" pitchFamily="50" charset="0"/>
              </a:rPr>
              <a:t>or </a:t>
            </a:r>
            <a:r>
              <a:rPr lang="en-US" dirty="0">
                <a:latin typeface="Bariol Regular" pitchFamily="50" charset="0"/>
              </a:rPr>
              <a:t>G</a:t>
            </a:r>
            <a:r>
              <a:rPr lang="en-US" dirty="0" smtClean="0">
                <a:latin typeface="Bariol Regular" pitchFamily="50" charset="0"/>
              </a:rPr>
              <a:t>overnmental </a:t>
            </a:r>
            <a:r>
              <a:rPr lang="en-US" dirty="0">
                <a:latin typeface="Bariol Regular" pitchFamily="50" charset="0"/>
              </a:rPr>
              <a:t>I</a:t>
            </a:r>
            <a:r>
              <a:rPr lang="en-US" dirty="0" smtClean="0">
                <a:latin typeface="Bariol Regular" pitchFamily="50" charset="0"/>
              </a:rPr>
              <a:t>nterception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7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85600"/>
            <a:ext cx="8229600" cy="434508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Bariol Regular" pitchFamily="50" charset="0"/>
              </a:rPr>
              <a:t>When the target opens a document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85600"/>
            <a:ext cx="8229600" cy="4345084"/>
          </a:xfrm>
        </p:spPr>
        <p:txBody>
          <a:bodyPr/>
          <a:lstStyle/>
          <a:p>
            <a:endParaRPr lang="en-US" dirty="0" smtClean="0"/>
          </a:p>
          <a:p>
            <a:r>
              <a:rPr lang="en-US" sz="3000" dirty="0" smtClean="0">
                <a:solidFill>
                  <a:schemeClr val="accent5"/>
                </a:solidFill>
                <a:latin typeface="Bariol Regular" pitchFamily="50" charset="0"/>
              </a:rPr>
              <a:t>Integrated</a:t>
            </a:r>
            <a:r>
              <a:rPr lang="en-US" sz="3000" b="1" dirty="0" smtClean="0">
                <a:solidFill>
                  <a:schemeClr val="accent5"/>
                </a:solidFill>
                <a:latin typeface="Bariol Regular" pitchFamily="50" charset="0"/>
              </a:rPr>
              <a:t> </a:t>
            </a:r>
            <a:r>
              <a:rPr lang="en-US" sz="3000" b="1" dirty="0" smtClean="0">
                <a:solidFill>
                  <a:schemeClr val="accent5"/>
                </a:solidFill>
                <a:latin typeface="Bariol Bold" pitchFamily="50" charset="0"/>
              </a:rPr>
              <a:t>0-day exploits</a:t>
            </a:r>
            <a:r>
              <a:rPr lang="en-US" sz="3000" b="1" dirty="0" smtClean="0">
                <a:solidFill>
                  <a:schemeClr val="accent5"/>
                </a:solidFill>
                <a:latin typeface="Bariol Regular" pitchFamily="50" charset="0"/>
              </a:rPr>
              <a:t> </a:t>
            </a:r>
            <a:r>
              <a:rPr lang="en-US" sz="3000" dirty="0" smtClean="0">
                <a:latin typeface="Bariol Regular" pitchFamily="50" charset="0"/>
              </a:rPr>
              <a:t>pack</a:t>
            </a:r>
          </a:p>
          <a:p>
            <a:r>
              <a:rPr lang="en-US" sz="3000" dirty="0">
                <a:solidFill>
                  <a:schemeClr val="accent5"/>
                </a:solidFill>
                <a:latin typeface="Bariol Regular" pitchFamily="50" charset="0"/>
              </a:rPr>
              <a:t>Always up to 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egnaposto contenuto 2"/>
          <p:cNvSpPr>
            <a:spLocks noGrp="1"/>
          </p:cNvSpPr>
          <p:nvPr>
            <p:ph idx="1"/>
          </p:nvPr>
        </p:nvSpPr>
        <p:spPr>
          <a:xfrm>
            <a:off x="457200" y="885600"/>
            <a:ext cx="8229600" cy="434508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riol Regular" pitchFamily="50" charset="0"/>
              </a:rPr>
              <a:t>While the target browses the web</a:t>
            </a:r>
          </a:p>
        </p:txBody>
      </p:sp>
    </p:spTree>
    <p:extLst>
      <p:ext uri="{BB962C8B-B14F-4D97-AF65-F5344CB8AC3E}">
        <p14:creationId xmlns:p14="http://schemas.microsoft.com/office/powerpoint/2010/main" val="33241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egnaposto contenuto 2"/>
          <p:cNvSpPr>
            <a:spLocks noGrp="1"/>
          </p:cNvSpPr>
          <p:nvPr>
            <p:ph idx="1"/>
          </p:nvPr>
        </p:nvSpPr>
        <p:spPr>
          <a:xfrm>
            <a:off x="457200" y="885600"/>
            <a:ext cx="8229600" cy="434508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riol Regular" pitchFamily="50" charset="0"/>
              </a:rPr>
              <a:t>Inject into </a:t>
            </a:r>
            <a:r>
              <a:rPr lang="en-US" b="1" dirty="0" smtClean="0">
                <a:latin typeface="Bariol Bold" pitchFamily="50" charset="0"/>
              </a:rPr>
              <a:t>applications</a:t>
            </a:r>
            <a:r>
              <a:rPr lang="en-US" dirty="0" smtClean="0">
                <a:latin typeface="Bariol Regular" pitchFamily="50" charset="0"/>
              </a:rPr>
              <a:t> </a:t>
            </a:r>
            <a:r>
              <a:rPr lang="en-US" dirty="0" smtClean="0">
                <a:latin typeface="Bariol Regular" pitchFamily="50" charset="0"/>
              </a:rPr>
              <a:t>or updates</a:t>
            </a:r>
          </a:p>
          <a:p>
            <a:r>
              <a:rPr lang="en-US" dirty="0" smtClean="0">
                <a:latin typeface="Bariol Regular" pitchFamily="50" charset="0"/>
              </a:rPr>
              <a:t>Inject into </a:t>
            </a:r>
            <a:r>
              <a:rPr lang="en-US" b="1" dirty="0" smtClean="0">
                <a:latin typeface="Bariol Bold" pitchFamily="50" charset="0"/>
              </a:rPr>
              <a:t>Web pages</a:t>
            </a:r>
            <a:endParaRPr lang="en-US" dirty="0" smtClean="0">
              <a:latin typeface="Bariol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4365104"/>
            <a:ext cx="2016224" cy="124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619250" y="2492375"/>
            <a:ext cx="3529013" cy="3603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148263" y="2492375"/>
            <a:ext cx="2663825" cy="3603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93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927225"/>
            <a:ext cx="14954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625" y="1916113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838" y="2204864"/>
            <a:ext cx="1625600" cy="128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850" y="2327932"/>
            <a:ext cx="1130300" cy="74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291110544_private_mai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4972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earch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48125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TextBox 1"/>
          <p:cNvSpPr txBox="1">
            <a:spLocks noChangeArrowheads="1"/>
          </p:cNvSpPr>
          <p:nvPr/>
        </p:nvSpPr>
        <p:spPr bwMode="auto">
          <a:xfrm>
            <a:off x="1039724" y="3492500"/>
            <a:ext cx="11549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Bob’s laptop</a:t>
            </a:r>
          </a:p>
        </p:txBody>
      </p:sp>
      <p:sp>
        <p:nvSpPr>
          <p:cNvPr id="59403" name="TextBox 8"/>
          <p:cNvSpPr txBox="1">
            <a:spLocks noChangeArrowheads="1"/>
          </p:cNvSpPr>
          <p:nvPr/>
        </p:nvSpPr>
        <p:spPr bwMode="auto">
          <a:xfrm>
            <a:off x="7452320" y="3522494"/>
            <a:ext cx="873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Web site</a:t>
            </a:r>
          </a:p>
        </p:txBody>
      </p:sp>
      <p:sp>
        <p:nvSpPr>
          <p:cNvPr id="59404" name="TextBox 9"/>
          <p:cNvSpPr txBox="1">
            <a:spLocks noChangeArrowheads="1"/>
          </p:cNvSpPr>
          <p:nvPr/>
        </p:nvSpPr>
        <p:spPr bwMode="auto">
          <a:xfrm>
            <a:off x="5148263" y="3544888"/>
            <a:ext cx="8082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Internet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Bariol Regular" pitchFamily="50" charset="0"/>
            </a:endParaRPr>
          </a:p>
        </p:txBody>
      </p:sp>
      <p:sp>
        <p:nvSpPr>
          <p:cNvPr id="59405" name="TextBox 13"/>
          <p:cNvSpPr txBox="1">
            <a:spLocks noChangeArrowheads="1"/>
          </p:cNvSpPr>
          <p:nvPr/>
        </p:nvSpPr>
        <p:spPr bwMode="auto">
          <a:xfrm>
            <a:off x="2987824" y="5240338"/>
            <a:ext cx="14976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Network Injector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3722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00139 -0.23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416 L -0.44878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00243 -0.26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78 2.96296E-6 L -0.67604 0.004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0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26921 L -0.22483 -0.2650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83 -0.26505 L -0.1698 -0.349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85600"/>
            <a:ext cx="8229600" cy="434508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riol Regular" pitchFamily="50" charset="0"/>
              </a:rPr>
              <a:t>       Send your target a SMS</a:t>
            </a:r>
          </a:p>
        </p:txBody>
      </p:sp>
      <p:pic>
        <p:nvPicPr>
          <p:cNvPr id="3" name="Picture 2" descr="s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85600"/>
            <a:ext cx="8229600" cy="4345084"/>
          </a:xfrm>
        </p:spPr>
        <p:txBody>
          <a:bodyPr>
            <a:normAutofit/>
          </a:bodyPr>
          <a:lstStyle/>
          <a:p>
            <a:r>
              <a:rPr lang="en-US" dirty="0">
                <a:latin typeface="Bariol Regular" pitchFamily="50" charset="0"/>
              </a:rPr>
              <a:t>a</a:t>
            </a:r>
            <a:r>
              <a:rPr lang="en-US" dirty="0" smtClean="0">
                <a:latin typeface="Bariol Regular" pitchFamily="50" charset="0"/>
              </a:rPr>
              <a:t>nd many more…</a:t>
            </a:r>
          </a:p>
        </p:txBody>
      </p:sp>
    </p:spTree>
    <p:extLst>
      <p:ext uri="{BB962C8B-B14F-4D97-AF65-F5344CB8AC3E}">
        <p14:creationId xmlns:p14="http://schemas.microsoft.com/office/powerpoint/2010/main" val="7132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345084"/>
          </a:xfrm>
        </p:spPr>
        <p:txBody>
          <a:bodyPr/>
          <a:lstStyle/>
          <a:p>
            <a:r>
              <a:rPr lang="en-US" dirty="0">
                <a:latin typeface="Bariol Regular" pitchFamily="50" charset="0"/>
              </a:rPr>
              <a:t>See them in action </a:t>
            </a:r>
          </a:p>
          <a:p>
            <a:r>
              <a:rPr lang="en-US" dirty="0">
                <a:latin typeface="Bariol Regular" pitchFamily="50" charset="0"/>
              </a:rPr>
              <a:t>Tomorrow </a:t>
            </a:r>
            <a:r>
              <a:rPr lang="en-US" dirty="0">
                <a:solidFill>
                  <a:srgbClr val="FF0000"/>
                </a:solidFill>
                <a:latin typeface="Bariol Regular" pitchFamily="50" charset="0"/>
              </a:rPr>
              <a:t>10.30</a:t>
            </a:r>
            <a:r>
              <a:rPr lang="en-US" b="1" dirty="0">
                <a:latin typeface="Bariol Regular" pitchFamily="50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Bariol Regular" pitchFamily="50" charset="0"/>
              </a:rPr>
              <a:t>Track</a:t>
            </a:r>
            <a:r>
              <a:rPr lang="en-US" dirty="0">
                <a:latin typeface="Bariol Regular" pitchFamily="50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Bariol Regular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944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45084"/>
          </a:xfrm>
        </p:spPr>
        <p:txBody>
          <a:bodyPr/>
          <a:lstStyle/>
          <a:p>
            <a:r>
              <a:rPr lang="en-US" dirty="0">
                <a:latin typeface="Bariol Regular" pitchFamily="50" charset="0"/>
              </a:rPr>
              <a:t>b</a:t>
            </a:r>
            <a:r>
              <a:rPr lang="en-US" dirty="0" smtClean="0">
                <a:latin typeface="Bariol Regular" pitchFamily="50" charset="0"/>
              </a:rPr>
              <a:t>ut for sure you don’t know this…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45084"/>
          </a:xfrm>
        </p:spPr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Introducing </a:t>
            </a:r>
            <a:r>
              <a:rPr lang="en-US" dirty="0" smtClean="0">
                <a:latin typeface="Bariol Bold" pitchFamily="50" charset="0"/>
              </a:rPr>
              <a:t>Intelligence</a:t>
            </a:r>
            <a:endParaRPr lang="en-US" dirty="0">
              <a:latin typeface="Bariol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45084"/>
          </a:xfrm>
        </p:spPr>
        <p:txBody>
          <a:bodyPr/>
          <a:lstStyle/>
          <a:p>
            <a:r>
              <a:rPr lang="en-US" dirty="0">
                <a:latin typeface="Bariol Regular" pitchFamily="50" charset="0"/>
              </a:rPr>
              <a:t>m</a:t>
            </a:r>
            <a:r>
              <a:rPr lang="en-US" dirty="0" smtClean="0">
                <a:latin typeface="Bariol Regular" pitchFamily="50" charset="0"/>
              </a:rPr>
              <a:t>aybe you already know this…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Identify targets’ network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sna-graphic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45084"/>
          </a:xfrm>
        </p:spPr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Digital identities</a:t>
            </a:r>
          </a:p>
          <a:p>
            <a:r>
              <a:rPr lang="en-US" dirty="0" smtClean="0">
                <a:latin typeface="Bariol Regular" pitchFamily="50" charset="0"/>
              </a:rPr>
              <a:t>Target to target communications</a:t>
            </a:r>
          </a:p>
          <a:p>
            <a:r>
              <a:rPr lang="en-US" dirty="0" smtClean="0">
                <a:latin typeface="Bariol Regular" pitchFamily="50" charset="0"/>
              </a:rPr>
              <a:t>Anomalies</a:t>
            </a:r>
          </a:p>
          <a:p>
            <a:r>
              <a:rPr lang="en-US" dirty="0" smtClean="0">
                <a:latin typeface="Bariol Regular" pitchFamily="50" charset="0"/>
              </a:rPr>
              <a:t>Highlighted patterns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9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85600"/>
            <a:ext cx="8229600" cy="434508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riol Regular" pitchFamily="50" charset="0"/>
              </a:rPr>
              <a:t>Add actively intercepted data to your correlations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85600"/>
            <a:ext cx="8229600" cy="434508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riol Regular" pitchFamily="50" charset="0"/>
              </a:rPr>
              <a:t>…now let’s see the real thing!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3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45084"/>
          </a:xfrm>
        </p:spPr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What can the Agent collect?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6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mai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2376264" cy="1070389"/>
          </a:xfrm>
          <a:prstGeom prst="rect">
            <a:avLst/>
          </a:prstGeom>
        </p:spPr>
      </p:pic>
      <p:pic>
        <p:nvPicPr>
          <p:cNvPr id="9" name="Picture 8" descr="skype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2448272" cy="10804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3645024"/>
            <a:ext cx="2952328" cy="54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2088232" cy="48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3096344" cy="1164816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2411760" y="4797152"/>
            <a:ext cx="4392488" cy="921143"/>
            <a:chOff x="1259632" y="4077072"/>
            <a:chExt cx="6028699" cy="1264272"/>
          </a:xfrm>
        </p:grpSpPr>
        <p:pic>
          <p:nvPicPr>
            <p:cNvPr id="13" name="Immagin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723" y="4134404"/>
              <a:ext cx="1149608" cy="1149608"/>
            </a:xfrm>
            <a:prstGeom prst="rect">
              <a:avLst/>
            </a:prstGeom>
          </p:spPr>
        </p:pic>
        <p:pic>
          <p:nvPicPr>
            <p:cNvPr id="14" name="Immagin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4252041"/>
              <a:ext cx="1625486" cy="914336"/>
            </a:xfrm>
            <a:prstGeom prst="rect">
              <a:avLst/>
            </a:prstGeom>
          </p:spPr>
        </p:pic>
        <p:pic>
          <p:nvPicPr>
            <p:cNvPr id="15" name="Immagine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220" y="4077072"/>
              <a:ext cx="1264272" cy="1264272"/>
            </a:xfrm>
            <a:prstGeom prst="rect">
              <a:avLst/>
            </a:prstGeom>
          </p:spPr>
        </p:pic>
        <p:pic>
          <p:nvPicPr>
            <p:cNvPr id="16" name="Immagine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4205652"/>
              <a:ext cx="1070053" cy="1007109"/>
            </a:xfrm>
            <a:prstGeom prst="rect">
              <a:avLst/>
            </a:prstGeom>
          </p:spPr>
        </p:pic>
        <p:pic>
          <p:nvPicPr>
            <p:cNvPr id="17" name="Immagine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977" y="4268760"/>
              <a:ext cx="880897" cy="88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61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45084"/>
          </a:xfrm>
        </p:spPr>
        <p:txBody>
          <a:bodyPr/>
          <a:lstStyle/>
          <a:p>
            <a:r>
              <a:rPr lang="en-US" dirty="0">
                <a:latin typeface="Bariol Regular" pitchFamily="50" charset="0"/>
              </a:rPr>
              <a:t>a</a:t>
            </a:r>
            <a:r>
              <a:rPr lang="en-US" dirty="0" smtClean="0">
                <a:latin typeface="Bariol Regular" pitchFamily="50" charset="0"/>
              </a:rPr>
              <a:t>nd many more…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4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ga\Downloads\conta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19" y="1916832"/>
            <a:ext cx="1103789" cy="110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ga\Downloads\docu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71" y="4152131"/>
            <a:ext cx="1293093" cy="12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ga\Downloads\intern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4"/>
            <a:ext cx="1247377" cy="124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ga\Downloads\keyboa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1606458" cy="12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aga\Downloads\locat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911300"/>
            <a:ext cx="1368152" cy="124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ga\Downloads\mess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59" y="4312331"/>
            <a:ext cx="1305309" cy="12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aga\Downloads\mi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1221630" cy="122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naga\Downloads\passwor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432" y="1196752"/>
            <a:ext cx="1524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ga\Downloads\phot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18669"/>
            <a:ext cx="1406475" cy="14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naga\Downloads\webca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54" y="2191246"/>
            <a:ext cx="1023022" cy="10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84116"/>
            <a:ext cx="8229600" cy="4345084"/>
          </a:xfrm>
        </p:spPr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Where can I deploy the Agent?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droid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49080"/>
            <a:ext cx="1067299" cy="1178941"/>
          </a:xfrm>
          <a:prstGeom prst="rect">
            <a:avLst/>
          </a:prstGeom>
        </p:spPr>
      </p:pic>
      <p:pic>
        <p:nvPicPr>
          <p:cNvPr id="6" name="Picture 5" descr="blackberry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3140968"/>
            <a:ext cx="2520280" cy="556562"/>
          </a:xfrm>
          <a:prstGeom prst="rect">
            <a:avLst/>
          </a:prstGeom>
        </p:spPr>
      </p:pic>
      <p:pic>
        <p:nvPicPr>
          <p:cNvPr id="7" name="Picture 6" descr="symbian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12976"/>
            <a:ext cx="1800200" cy="49805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7"/>
            <a:ext cx="94288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ux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86" y="1484784"/>
            <a:ext cx="890070" cy="1056958"/>
          </a:xfrm>
          <a:prstGeom prst="rect">
            <a:avLst/>
          </a:prstGeom>
        </p:spPr>
      </p:pic>
      <p:pic>
        <p:nvPicPr>
          <p:cNvPr id="11" name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9712" y="1484784"/>
            <a:ext cx="1269615" cy="1008112"/>
          </a:xfrm>
          <a:prstGeom prst="rect">
            <a:avLst/>
          </a:prstGeom>
        </p:spPr>
      </p:pic>
      <p:pic>
        <p:nvPicPr>
          <p:cNvPr id="12" name="Immagin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36" y="1268760"/>
            <a:ext cx="1093836" cy="1440160"/>
          </a:xfrm>
          <a:prstGeom prst="rect">
            <a:avLst/>
          </a:prstGeom>
        </p:spPr>
      </p:pic>
      <p:pic>
        <p:nvPicPr>
          <p:cNvPr id="13" name="Immagin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49080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84116"/>
            <a:ext cx="8229600" cy="4345084"/>
          </a:xfrm>
        </p:spPr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How can I deploy the Agent?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ckingTeam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CBCBC"/>
      </a:accent1>
      <a:accent2>
        <a:srgbClr val="8C8C8C"/>
      </a:accent2>
      <a:accent3>
        <a:srgbClr val="818181"/>
      </a:accent3>
      <a:accent4>
        <a:srgbClr val="6B6B6B"/>
      </a:accent4>
      <a:accent5>
        <a:srgbClr val="4C4C4C"/>
      </a:accent5>
      <a:accent6>
        <a:srgbClr val="3D3D3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HackingTeam.potx</Template>
  <TotalTime>7101</TotalTime>
  <Words>173</Words>
  <Application>Microsoft Macintosh PowerPoint</Application>
  <PresentationFormat>On-screen Show (4:3)</PresentationFormat>
  <Paragraphs>47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Bariol Bold</vt:lpstr>
      <vt:lpstr>ＭＳ Ｐゴシック</vt:lpstr>
      <vt:lpstr>Bariol Regular</vt:lpstr>
      <vt:lpstr>HackingTeam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Hacking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Primario</dc:title>
  <dc:creator>Gianluca Vadruccio</dc:creator>
  <cp:lastModifiedBy>Alberto Pelliccione</cp:lastModifiedBy>
  <cp:revision>1072</cp:revision>
  <dcterms:created xsi:type="dcterms:W3CDTF">2009-10-06T12:53:55Z</dcterms:created>
  <dcterms:modified xsi:type="dcterms:W3CDTF">2013-09-23T08:46:15Z</dcterms:modified>
</cp:coreProperties>
</file>