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03" r:id="rId2"/>
    <p:sldId id="337" r:id="rId3"/>
    <p:sldId id="343" r:id="rId4"/>
    <p:sldId id="345" r:id="rId5"/>
    <p:sldId id="344" r:id="rId6"/>
    <p:sldId id="341" r:id="rId7"/>
    <p:sldId id="346" r:id="rId8"/>
    <p:sldId id="404" r:id="rId9"/>
    <p:sldId id="361" r:id="rId10"/>
    <p:sldId id="363" r:id="rId11"/>
    <p:sldId id="375" r:id="rId12"/>
    <p:sldId id="372" r:id="rId13"/>
    <p:sldId id="373" r:id="rId14"/>
    <p:sldId id="374" r:id="rId15"/>
    <p:sldId id="364" r:id="rId16"/>
    <p:sldId id="376" r:id="rId17"/>
    <p:sldId id="381" r:id="rId18"/>
    <p:sldId id="377" r:id="rId19"/>
    <p:sldId id="399" r:id="rId20"/>
    <p:sldId id="400" r:id="rId21"/>
    <p:sldId id="379" r:id="rId22"/>
    <p:sldId id="406" r:id="rId23"/>
    <p:sldId id="382" r:id="rId24"/>
    <p:sldId id="383" r:id="rId25"/>
    <p:sldId id="396" r:id="rId26"/>
    <p:sldId id="398" r:id="rId27"/>
    <p:sldId id="401" r:id="rId28"/>
    <p:sldId id="393" r:id="rId29"/>
    <p:sldId id="405" r:id="rId30"/>
    <p:sldId id="389" r:id="rId31"/>
    <p:sldId id="402" r:id="rId32"/>
    <p:sldId id="31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0337" autoAdjust="0"/>
  </p:normalViewPr>
  <p:slideViewPr>
    <p:cSldViewPr snapToObjects="1">
      <p:cViewPr>
        <p:scale>
          <a:sx n="100" d="100"/>
          <a:sy n="100" d="100"/>
        </p:scale>
        <p:origin x="-2696" y="-536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10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-2592" y="-96"/>
      </p:cViewPr>
      <p:guideLst>
        <p:guide orient="horz" pos="287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CA45C-4CDB-BD47-8C95-1ED4467D944A}" type="datetimeFigureOut">
              <a:rPr lang="en-US" smtClean="0"/>
              <a:pPr/>
              <a:t>9/23/13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4C2BA-7C62-CB40-89CC-410583D39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2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53CA6-7075-D346-BF92-BC0B677CED0B}" type="datetimeFigureOut">
              <a:rPr lang="en-US" smtClean="0"/>
              <a:t>9/23/13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71C13-82BC-C342-A7AA-2CED3B2B3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9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2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</a:t>
            </a:r>
            <a:r>
              <a:rPr lang="en-US" baseline="0" dirty="0" smtClean="0"/>
              <a:t> REMOTE MOBILE INSTALLER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15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provide consultancy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0)</a:t>
            </a:r>
            <a:r>
              <a:rPr lang="en-US" baseline="0" dirty="0" smtClean="0"/>
              <a:t> Factory to forge </a:t>
            </a:r>
          </a:p>
          <a:p>
            <a:r>
              <a:rPr lang="en-US" baseline="0" dirty="0" smtClean="0"/>
              <a:t>1) FLAW, EXPLOIT</a:t>
            </a:r>
          </a:p>
          <a:p>
            <a:r>
              <a:rPr lang="en-US" baseline="0" dirty="0" smtClean="0"/>
              <a:t>2) Word doc, Excel, PDF</a:t>
            </a:r>
          </a:p>
          <a:p>
            <a:r>
              <a:rPr lang="en-US" baseline="0" dirty="0" smtClean="0"/>
              <a:t>3) Explorer or </a:t>
            </a:r>
            <a:r>
              <a:rPr lang="en-US" baseline="0" dirty="0" err="1" smtClean="0"/>
              <a:t>firefox</a:t>
            </a:r>
            <a:endParaRPr lang="en-US" baseline="0" dirty="0" smtClean="0"/>
          </a:p>
          <a:p>
            <a:r>
              <a:rPr lang="en-US" baseline="0" dirty="0" smtClean="0"/>
              <a:t>L)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 DEMO in </a:t>
            </a:r>
            <a:r>
              <a:rPr lang="en-US" dirty="0" err="1" smtClean="0"/>
              <a:t>Vmware</a:t>
            </a:r>
            <a:r>
              <a:rPr lang="en-US" dirty="0" smtClean="0"/>
              <a:t> ***</a:t>
            </a:r>
          </a:p>
          <a:p>
            <a:endParaRPr lang="en-US" dirty="0" smtClean="0"/>
          </a:p>
          <a:p>
            <a:r>
              <a:rPr lang="en-US" dirty="0" err="1" smtClean="0"/>
              <a:t>Connessione</a:t>
            </a:r>
            <a:r>
              <a:rPr lang="en-US" dirty="0" smtClean="0"/>
              <a:t> e0</a:t>
            </a:r>
          </a:p>
          <a:p>
            <a:r>
              <a:rPr lang="en-US" dirty="0" smtClean="0"/>
              <a:t>Menu</a:t>
            </a:r>
          </a:p>
          <a:p>
            <a:r>
              <a:rPr lang="en-US" dirty="0" smtClean="0"/>
              <a:t>Forge doc</a:t>
            </a:r>
          </a:p>
          <a:p>
            <a:r>
              <a:rPr lang="en-US" dirty="0" err="1" smtClean="0"/>
              <a:t>Copia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vmware</a:t>
            </a:r>
            <a:endParaRPr lang="en-US" dirty="0" smtClean="0"/>
          </a:p>
          <a:p>
            <a:r>
              <a:rPr lang="en-US" dirty="0" smtClean="0"/>
              <a:t>Run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ISP:</a:t>
            </a:r>
            <a:r>
              <a:rPr lang="en-US" baseline="0" dirty="0" smtClean="0"/>
              <a:t> hardware version (gigabit)</a:t>
            </a:r>
          </a:p>
          <a:p>
            <a:r>
              <a:rPr lang="en-US" baseline="0" dirty="0" smtClean="0"/>
              <a:t>Small:  software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*** DEMO 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ISP:</a:t>
            </a:r>
            <a:r>
              <a:rPr lang="en-US" baseline="0" dirty="0" smtClean="0"/>
              <a:t> hardware version (gigabit)</a:t>
            </a:r>
          </a:p>
          <a:p>
            <a:r>
              <a:rPr lang="en-US" baseline="0" dirty="0" smtClean="0"/>
              <a:t>Small:  software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*** DEMO 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</a:t>
            </a:r>
            <a:r>
              <a:rPr lang="en-US" dirty="0"/>
              <a:t>what are we talking about today?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86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ISP:</a:t>
            </a:r>
            <a:r>
              <a:rPr lang="en-US" baseline="0" dirty="0" smtClean="0"/>
              <a:t> hardware version (gigabit)</a:t>
            </a:r>
          </a:p>
          <a:p>
            <a:r>
              <a:rPr lang="en-US" baseline="0" dirty="0" smtClean="0"/>
              <a:t>Small:  software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*** DEMO 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 DEMO ***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Depending o</a:t>
            </a:r>
            <a:r>
              <a:rPr lang="en-US" baseline="0" dirty="0" smtClean="0"/>
              <a:t>n the phone configuration the security settings are different.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 DEMO ***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Depending o</a:t>
            </a:r>
            <a:r>
              <a:rPr lang="en-US" baseline="0" dirty="0" smtClean="0"/>
              <a:t>n the phone configuration the security settings are different.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 DEMO ***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2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key</a:t>
            </a:r>
            <a:r>
              <a:rPr lang="en-US" baseline="0" dirty="0" smtClean="0"/>
              <a:t> point of the whole solution. If you cannot install it, you cannot retrieve the data you need.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0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Desktops, Laptops, Smartphones, Tablets…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8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face different scenarios…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8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Desktop</a:t>
            </a:r>
          </a:p>
          <a:p>
            <a:pPr marL="228600" indent="-228600">
              <a:buAutoNum type="arabicParenR"/>
            </a:pPr>
            <a:r>
              <a:rPr lang="en-US" dirty="0" smtClean="0"/>
              <a:t>Mobile</a:t>
            </a:r>
          </a:p>
          <a:p>
            <a:pPr marL="228600" indent="-228600">
              <a:buAutoNum type="arabicParenR"/>
            </a:pP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Hard drive tampering for desktop, </a:t>
            </a:r>
            <a:r>
              <a:rPr lang="en-US" dirty="0" err="1" smtClean="0"/>
              <a:t>usb</a:t>
            </a:r>
            <a:r>
              <a:rPr lang="en-US" baseline="0" dirty="0" smtClean="0"/>
              <a:t> connection for mobile (need to know the pin)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77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the INFECTION AGENT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from desktop (win) to mobile (</a:t>
            </a:r>
            <a:r>
              <a:rPr lang="en-US" dirty="0" err="1" smtClean="0"/>
              <a:t>winmo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73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the INJECTION PROXY</a:t>
            </a:r>
          </a:p>
          <a:p>
            <a:endParaRPr lang="en-US" dirty="0" smtClean="0"/>
          </a:p>
          <a:p>
            <a:r>
              <a:rPr lang="en-US" dirty="0" smtClean="0"/>
              <a:t>Wired or wireless</a:t>
            </a:r>
          </a:p>
          <a:p>
            <a:endParaRPr lang="en-US" dirty="0" smtClean="0"/>
          </a:p>
          <a:p>
            <a:r>
              <a:rPr lang="en-US" dirty="0" smtClean="0"/>
              <a:t>No matter if Desktop or smartphone. Just modify its traffic.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70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the HT Zero Day Exploit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12" y="2852936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799" y="4581128"/>
            <a:ext cx="6400800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1124744"/>
            <a:ext cx="5161038" cy="911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204864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776864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933275"/>
            <a:ext cx="5161038" cy="91154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47864" y="45811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18" y="2492896"/>
            <a:ext cx="711928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15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70" y="1052736"/>
            <a:ext cx="8229600" cy="4345084"/>
          </a:xfrm>
        </p:spPr>
        <p:txBody>
          <a:bodyPr/>
          <a:lstStyle>
            <a:lvl1pPr>
              <a:lnSpc>
                <a:spcPct val="120000"/>
              </a:lnSpc>
              <a:buNone/>
              <a:defRPr/>
            </a:lvl1pPr>
            <a:lvl2pPr>
              <a:lnSpc>
                <a:spcPct val="120000"/>
              </a:lnSpc>
              <a:buNone/>
              <a:defRPr/>
            </a:lvl2pPr>
            <a:lvl3pPr>
              <a:lnSpc>
                <a:spcPct val="120000"/>
              </a:lnSpc>
              <a:buNone/>
              <a:defRPr/>
            </a:lvl3pPr>
            <a:lvl4pPr>
              <a:lnSpc>
                <a:spcPct val="120000"/>
              </a:lnSpc>
              <a:buNone/>
              <a:defRPr/>
            </a:lvl4pPr>
            <a:lvl5pPr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90660"/>
            <a:ext cx="77724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 (Headings)"/>
          <a:ea typeface="+mj-ea"/>
          <a:cs typeface="Calibri (Headings)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76864" cy="79208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Bariol Regular" pitchFamily="50" charset="0"/>
              </a:rPr>
              <a:t>The Hacking </a:t>
            </a:r>
            <a:r>
              <a:rPr lang="en-US" dirty="0">
                <a:latin typeface="Bariol Regular" pitchFamily="50" charset="0"/>
              </a:rPr>
              <a:t>S</a:t>
            </a:r>
            <a:r>
              <a:rPr lang="en-US" dirty="0" smtClean="0">
                <a:latin typeface="Bariol Regular" pitchFamily="50" charset="0"/>
              </a:rPr>
              <a:t>uite </a:t>
            </a:r>
            <a:r>
              <a:rPr lang="en-US" dirty="0">
                <a:latin typeface="Bariol Regular" pitchFamily="50" charset="0"/>
              </a:rPr>
              <a:t>F</a:t>
            </a:r>
            <a:r>
              <a:rPr lang="en-US" dirty="0" smtClean="0">
                <a:latin typeface="Bariol Regular" pitchFamily="50" charset="0"/>
              </a:rPr>
              <a:t>or </a:t>
            </a:r>
            <a:r>
              <a:rPr lang="en-US" dirty="0">
                <a:latin typeface="Bariol Regular" pitchFamily="50" charset="0"/>
              </a:rPr>
              <a:t>G</a:t>
            </a:r>
            <a:r>
              <a:rPr lang="en-US" dirty="0" smtClean="0">
                <a:latin typeface="Bariol Regular" pitchFamily="50" charset="0"/>
              </a:rPr>
              <a:t>overnmental </a:t>
            </a:r>
            <a:r>
              <a:rPr lang="en-US" dirty="0">
                <a:latin typeface="Bariol Regular" pitchFamily="50" charset="0"/>
              </a:rPr>
              <a:t>I</a:t>
            </a:r>
            <a:r>
              <a:rPr lang="en-US" dirty="0" smtClean="0">
                <a:latin typeface="Bariol Regular" pitchFamily="50" charset="0"/>
              </a:rPr>
              <a:t>nterception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7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Let’s talk about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remote</a:t>
            </a:r>
            <a:r>
              <a:rPr lang="en-US" dirty="0" smtClean="0">
                <a:latin typeface="Bariol Regular" pitchFamily="50" charset="0"/>
              </a:rPr>
              <a:t>.</a:t>
            </a:r>
          </a:p>
          <a:p>
            <a:r>
              <a:rPr lang="en-US" dirty="0" smtClean="0">
                <a:latin typeface="Bariol Regular" pitchFamily="50" charset="0"/>
              </a:rPr>
              <a:t>No physical access this time.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riol Regular" pitchFamily="50" charset="0"/>
              </a:rPr>
              <a:t>Deploy RCS while the target is…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2676" y="37700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5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Browsing </a:t>
            </a:r>
            <a:r>
              <a:rPr lang="en-US" dirty="0">
                <a:latin typeface="Bariol Regular" pitchFamily="50" charset="0"/>
              </a:rPr>
              <a:t>the internet.</a:t>
            </a:r>
          </a:p>
        </p:txBody>
      </p:sp>
    </p:spTree>
    <p:extLst>
      <p:ext uri="{BB962C8B-B14F-4D97-AF65-F5344CB8AC3E}">
        <p14:creationId xmlns:p14="http://schemas.microsoft.com/office/powerpoint/2010/main" val="19506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riol Regular" pitchFamily="50" charset="0"/>
              </a:rPr>
              <a:t>Opening a </a:t>
            </a:r>
            <a:r>
              <a:rPr lang="en-US" dirty="0">
                <a:solidFill>
                  <a:srgbClr val="FF0000"/>
                </a:solidFill>
                <a:latin typeface="Bariol Regular" pitchFamily="50" charset="0"/>
              </a:rPr>
              <a:t>document</a:t>
            </a:r>
            <a:r>
              <a:rPr lang="en-US" dirty="0">
                <a:latin typeface="Bariol Regular" pitchFamily="50" charset="0"/>
              </a:rPr>
              <a:t> file.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2676" y="37700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riol Regular" pitchFamily="50" charset="0"/>
              </a:rPr>
              <a:t>Receiving a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SMS</a:t>
            </a:r>
            <a:r>
              <a:rPr lang="en-US" dirty="0" smtClean="0">
                <a:latin typeface="Bariol Regular" pitchFamily="50" charset="0"/>
              </a:rPr>
              <a:t>.</a:t>
            </a:r>
            <a:endParaRPr lang="en-US" dirty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2676" y="37700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Complicated scenario?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Rely on our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consultancy </a:t>
            </a:r>
            <a:r>
              <a:rPr lang="en-US" dirty="0" smtClean="0">
                <a:latin typeface="Bariol Regular" pitchFamily="50" charset="0"/>
              </a:rPr>
              <a:t>services.</a:t>
            </a:r>
          </a:p>
          <a:p>
            <a:endParaRPr lang="en-US" dirty="0" smtClean="0">
              <a:latin typeface="Bariol Regular" pitchFamily="50" charset="0"/>
            </a:endParaRPr>
          </a:p>
          <a:p>
            <a:r>
              <a:rPr lang="en-US" dirty="0">
                <a:latin typeface="Bariol Regular" pitchFamily="50" charset="0"/>
              </a:rPr>
              <a:t>i.e.</a:t>
            </a:r>
            <a:endParaRPr lang="en-US" dirty="0" smtClean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BlackBerry controlled via BES.</a:t>
            </a:r>
          </a:p>
          <a:p>
            <a:r>
              <a:rPr lang="en-US" dirty="0" smtClean="0">
                <a:latin typeface="Bariol Regular" pitchFamily="50" charset="0"/>
              </a:rPr>
              <a:t>Windows PC in an enterprise domain.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RCS has a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simple</a:t>
            </a:r>
            <a:r>
              <a:rPr lang="en-US" dirty="0" smtClean="0">
                <a:latin typeface="Bariol Regular" pitchFamily="50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unified</a:t>
            </a:r>
            <a:r>
              <a:rPr lang="en-US" dirty="0" smtClean="0">
                <a:latin typeface="Bariol Regular" pitchFamily="50" charset="0"/>
              </a:rPr>
              <a:t> console.</a:t>
            </a:r>
          </a:p>
          <a:p>
            <a:endParaRPr lang="en-US" dirty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Your attacks are just one-click away.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riol Regular" pitchFamily="50" charset="0"/>
              </a:rPr>
              <a:t>Demo Time!</a:t>
            </a:r>
            <a:endParaRPr lang="en-US" sz="4800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riol Regular" pitchFamily="50" charset="0"/>
              </a:rPr>
              <a:t>Integrated 0-day exploits pack.</a:t>
            </a:r>
            <a:endParaRPr lang="en-US" dirty="0">
              <a:latin typeface="Bariol Regular" pitchFamily="50" charset="0"/>
            </a:endParaRPr>
          </a:p>
          <a:p>
            <a:endParaRPr lang="en-US" sz="1500" dirty="0" smtClean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Use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documents</a:t>
            </a:r>
            <a:r>
              <a:rPr lang="en-US" dirty="0" smtClean="0">
                <a:latin typeface="Bariol Regular" pitchFamily="50" charset="0"/>
              </a:rPr>
              <a:t> as attack vector.</a:t>
            </a:r>
          </a:p>
          <a:p>
            <a:r>
              <a:rPr lang="en-US" dirty="0" smtClean="0">
                <a:latin typeface="Bariol Regular" pitchFamily="50" charset="0"/>
              </a:rPr>
              <a:t>Use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websites</a:t>
            </a:r>
            <a:r>
              <a:rPr lang="en-US" dirty="0" smtClean="0">
                <a:latin typeface="Bariol Regular" pitchFamily="50" charset="0"/>
              </a:rPr>
              <a:t> as attack vector.</a:t>
            </a:r>
            <a:endParaRPr lang="en-US" dirty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2334" y="760348"/>
            <a:ext cx="2043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Exploitation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Today’s topic:</a:t>
            </a:r>
          </a:p>
          <a:p>
            <a:r>
              <a:rPr lang="en-US" dirty="0" smtClean="0">
                <a:latin typeface="Bariol Regular" pitchFamily="50" charset="0"/>
              </a:rPr>
              <a:t>RCS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installation</a:t>
            </a:r>
            <a:r>
              <a:rPr lang="en-US" dirty="0" smtClean="0">
                <a:latin typeface="Bariol Regular" pitchFamily="50" charset="0"/>
              </a:rPr>
              <a:t> vectors.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Easy</a:t>
            </a:r>
            <a:r>
              <a:rPr lang="en-US" dirty="0" smtClean="0">
                <a:latin typeface="Bariol Regular" pitchFamily="50" charset="0"/>
              </a:rPr>
              <a:t> to use exploit creation.</a:t>
            </a:r>
          </a:p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No skills </a:t>
            </a:r>
            <a:r>
              <a:rPr lang="en-US" dirty="0" smtClean="0">
                <a:latin typeface="Bariol Regular" pitchFamily="50" charset="0"/>
              </a:rPr>
              <a:t>required.</a:t>
            </a:r>
            <a:endParaRPr lang="en-US" dirty="0">
              <a:latin typeface="Bariol Regular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334" y="760348"/>
            <a:ext cx="2043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Exploitation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670" y="1484784"/>
            <a:ext cx="8229600" cy="43450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Monitors </a:t>
            </a:r>
            <a:r>
              <a:rPr lang="en-US" dirty="0" smtClean="0">
                <a:latin typeface="Bariol Regular" pitchFamily="50" charset="0"/>
              </a:rPr>
              <a:t>the target and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modifies</a:t>
            </a:r>
            <a:r>
              <a:rPr lang="en-US" dirty="0" smtClean="0">
                <a:latin typeface="Bariol Regular" pitchFamily="50" charset="0"/>
              </a:rPr>
              <a:t> its traffic.</a:t>
            </a:r>
          </a:p>
          <a:p>
            <a:endParaRPr lang="en-US" sz="2800" dirty="0" smtClean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Inserts code into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downloads</a:t>
            </a:r>
            <a:r>
              <a:rPr lang="en-US" dirty="0" smtClean="0">
                <a:latin typeface="Bariol Regular" pitchFamily="50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updates</a:t>
            </a:r>
            <a:r>
              <a:rPr lang="en-US" dirty="0" smtClean="0">
                <a:latin typeface="Bariol Regular" pitchFamily="50" charset="0"/>
              </a:rPr>
              <a:t>.</a:t>
            </a:r>
          </a:p>
          <a:p>
            <a:r>
              <a:rPr lang="en-US" dirty="0" smtClean="0">
                <a:latin typeface="Bariol Regular" pitchFamily="50" charset="0"/>
              </a:rPr>
              <a:t>Inserts code into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web pages</a:t>
            </a:r>
            <a:r>
              <a:rPr lang="en-US" dirty="0" smtClean="0">
                <a:latin typeface="Bariol Regular" pitchFamily="50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848" y="760348"/>
            <a:ext cx="28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Network Injector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4365104"/>
            <a:ext cx="2016224" cy="124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619250" y="2492375"/>
            <a:ext cx="3529013" cy="3603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148263" y="2492375"/>
            <a:ext cx="2663825" cy="3603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93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927225"/>
            <a:ext cx="14954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625" y="1916113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838" y="2204864"/>
            <a:ext cx="1625600" cy="128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850" y="2327932"/>
            <a:ext cx="1130300" cy="74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291110544_private_mai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4972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earch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48125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TextBox 1"/>
          <p:cNvSpPr txBox="1">
            <a:spLocks noChangeArrowheads="1"/>
          </p:cNvSpPr>
          <p:nvPr/>
        </p:nvSpPr>
        <p:spPr bwMode="auto">
          <a:xfrm>
            <a:off x="1039724" y="3492500"/>
            <a:ext cx="11549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Bob’s laptop</a:t>
            </a:r>
          </a:p>
        </p:txBody>
      </p:sp>
      <p:sp>
        <p:nvSpPr>
          <p:cNvPr id="59403" name="TextBox 8"/>
          <p:cNvSpPr txBox="1">
            <a:spLocks noChangeArrowheads="1"/>
          </p:cNvSpPr>
          <p:nvPr/>
        </p:nvSpPr>
        <p:spPr bwMode="auto">
          <a:xfrm>
            <a:off x="7452320" y="3522494"/>
            <a:ext cx="873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Web site</a:t>
            </a:r>
          </a:p>
        </p:txBody>
      </p:sp>
      <p:sp>
        <p:nvSpPr>
          <p:cNvPr id="59404" name="TextBox 9"/>
          <p:cNvSpPr txBox="1">
            <a:spLocks noChangeArrowheads="1"/>
          </p:cNvSpPr>
          <p:nvPr/>
        </p:nvSpPr>
        <p:spPr bwMode="auto">
          <a:xfrm>
            <a:off x="5148263" y="3544888"/>
            <a:ext cx="8082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Internet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Bariol Regular" pitchFamily="50" charset="0"/>
            </a:endParaRPr>
          </a:p>
        </p:txBody>
      </p:sp>
      <p:sp>
        <p:nvSpPr>
          <p:cNvPr id="59405" name="TextBox 13"/>
          <p:cNvSpPr txBox="1">
            <a:spLocks noChangeArrowheads="1"/>
          </p:cNvSpPr>
          <p:nvPr/>
        </p:nvSpPr>
        <p:spPr bwMode="auto">
          <a:xfrm>
            <a:off x="2987824" y="5240338"/>
            <a:ext cx="14976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Network Injector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4788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00139 -0.23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416 L -0.44878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00243 -0.26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78 2.96296E-6 L -0.67604 0.004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0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26921 L -0.22483 -0.2650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83 -0.26505 L -0.1698 -0.349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riol Regular" pitchFamily="50" charset="0"/>
              </a:rPr>
              <a:t>It does the magic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on-the-fly</a:t>
            </a:r>
            <a:r>
              <a:rPr lang="en-US" dirty="0" smtClean="0">
                <a:latin typeface="Bariol Regular" pitchFamily="50" charset="0"/>
              </a:rPr>
              <a:t>.</a:t>
            </a:r>
          </a:p>
          <a:p>
            <a:r>
              <a:rPr lang="en-US" dirty="0" smtClean="0">
                <a:latin typeface="Bariol Regular" pitchFamily="50" charset="0"/>
              </a:rPr>
              <a:t>No need to be inline.</a:t>
            </a:r>
          </a:p>
          <a:p>
            <a:r>
              <a:rPr lang="en-US" dirty="0">
                <a:latin typeface="Bariol Regular" pitchFamily="50" charset="0"/>
              </a:rPr>
              <a:t>T</a:t>
            </a:r>
            <a:r>
              <a:rPr lang="en-US" dirty="0" smtClean="0">
                <a:latin typeface="Bariol Regular" pitchFamily="50" charset="0"/>
              </a:rPr>
              <a:t>hink of it as a passive probe.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848" y="760348"/>
            <a:ext cx="28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Network Injector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riol Regular" pitchFamily="50" charset="0"/>
              </a:rPr>
              <a:t>Use it at </a:t>
            </a:r>
            <a:r>
              <a:rPr lang="en-US" dirty="0">
                <a:solidFill>
                  <a:srgbClr val="FF0000"/>
                </a:solidFill>
                <a:latin typeface="Bariol Regular" pitchFamily="50" charset="0"/>
              </a:rPr>
              <a:t>ISP</a:t>
            </a:r>
            <a:r>
              <a:rPr lang="en-US" dirty="0">
                <a:latin typeface="Bariol Regular" pitchFamily="50" charset="0"/>
              </a:rPr>
              <a:t> level</a:t>
            </a:r>
            <a:r>
              <a:rPr lang="en-US" dirty="0" smtClean="0">
                <a:latin typeface="Bariol Regular" pitchFamily="50" charset="0"/>
              </a:rPr>
              <a:t>.</a:t>
            </a:r>
            <a:endParaRPr lang="en-US" dirty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760348"/>
            <a:ext cx="28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ariol Regular" pitchFamily="50" charset="0"/>
              </a:rPr>
              <a:t>Network Injector</a:t>
            </a:r>
          </a:p>
        </p:txBody>
      </p:sp>
    </p:spTree>
    <p:extLst>
      <p:ext uri="{BB962C8B-B14F-4D97-AF65-F5344CB8AC3E}">
        <p14:creationId xmlns:p14="http://schemas.microsoft.com/office/powerpoint/2010/main" val="102249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Bariol Regular" pitchFamily="50" charset="0"/>
              </a:rPr>
              <a:t>Use it on </a:t>
            </a:r>
            <a:r>
              <a:rPr lang="en-US" dirty="0" err="1" smtClean="0">
                <a:solidFill>
                  <a:srgbClr val="FF0000"/>
                </a:solidFill>
                <a:latin typeface="Bariol Regular" pitchFamily="50" charset="0"/>
              </a:rPr>
              <a:t>wi-fi</a:t>
            </a:r>
            <a:r>
              <a:rPr lang="en-US" dirty="0" smtClean="0">
                <a:latin typeface="Bariol Regular" pitchFamily="50" charset="0"/>
              </a:rPr>
              <a:t> networks.</a:t>
            </a:r>
          </a:p>
          <a:p>
            <a:r>
              <a:rPr lang="en-US" dirty="0" smtClean="0">
                <a:latin typeface="Bariol Regular" pitchFamily="50" charset="0"/>
              </a:rPr>
              <a:t>Open or Protected…</a:t>
            </a:r>
          </a:p>
          <a:p>
            <a:endParaRPr lang="en-US" dirty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760348"/>
            <a:ext cx="28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ariol Regular" pitchFamily="50" charset="0"/>
              </a:rPr>
              <a:t>Network Injector</a:t>
            </a:r>
          </a:p>
        </p:txBody>
      </p:sp>
    </p:spTree>
    <p:extLst>
      <p:ext uri="{BB962C8B-B14F-4D97-AF65-F5344CB8AC3E}">
        <p14:creationId xmlns:p14="http://schemas.microsoft.com/office/powerpoint/2010/main" val="42316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Bariol Regular" pitchFamily="50" charset="0"/>
              </a:rPr>
              <a:t>“Is it </a:t>
            </a:r>
            <a:r>
              <a:rPr lang="en-US" i="1" dirty="0" smtClean="0">
                <a:latin typeface="Bariol Regular" pitchFamily="50" charset="0"/>
              </a:rPr>
              <a:t>possible to bypass</a:t>
            </a:r>
            <a:r>
              <a:rPr lang="en-US" i="1" dirty="0" smtClean="0">
                <a:latin typeface="Bariol Regular" pitchFamily="50" charset="0"/>
              </a:rPr>
              <a:t> </a:t>
            </a:r>
            <a:r>
              <a:rPr lang="en-US" i="1" dirty="0" smtClean="0">
                <a:latin typeface="Bariol Regular" pitchFamily="50" charset="0"/>
              </a:rPr>
              <a:t>HTTPS?”</a:t>
            </a:r>
          </a:p>
          <a:p>
            <a:r>
              <a:rPr lang="en-US" dirty="0" smtClean="0">
                <a:latin typeface="Bariol Regular" pitchFamily="50" charset="0"/>
              </a:rPr>
              <a:t>Let’s see…</a:t>
            </a:r>
            <a:endParaRPr lang="en-US" dirty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760348"/>
            <a:ext cx="28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ariol Regular" pitchFamily="50" charset="0"/>
              </a:rPr>
              <a:t>Network Injector</a:t>
            </a:r>
          </a:p>
        </p:txBody>
      </p:sp>
    </p:spTree>
    <p:extLst>
      <p:ext uri="{BB962C8B-B14F-4D97-AF65-F5344CB8AC3E}">
        <p14:creationId xmlns:p14="http://schemas.microsoft.com/office/powerpoint/2010/main" val="172481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Insert RCS code into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ANY</a:t>
            </a:r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 USB device.</a:t>
            </a:r>
          </a:p>
          <a:p>
            <a:r>
              <a:rPr lang="en-US" sz="2800" dirty="0" smtClean="0">
                <a:solidFill>
                  <a:schemeClr val="accent6"/>
                </a:solidFill>
                <a:latin typeface="Bariol Regular" pitchFamily="50" charset="0"/>
              </a:rPr>
              <a:t>Send, Lend, Sell them..</a:t>
            </a:r>
          </a:p>
          <a:p>
            <a:endParaRPr lang="en-US" sz="2800" dirty="0" smtClean="0">
              <a:solidFill>
                <a:schemeClr val="accent6"/>
              </a:solidFill>
              <a:latin typeface="Bariol Regular" pitchFamily="50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Automatic </a:t>
            </a:r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OS Recognition.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760348"/>
            <a:ext cx="3106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Disguised devices</a:t>
            </a:r>
          </a:p>
        </p:txBody>
      </p:sp>
    </p:spTree>
    <p:extLst>
      <p:ext uri="{BB962C8B-B14F-4D97-AF65-F5344CB8AC3E}">
        <p14:creationId xmlns:p14="http://schemas.microsoft.com/office/powerpoint/2010/main" val="31163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Jump from an infected PC</a:t>
            </a:r>
          </a:p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 to </a:t>
            </a:r>
          </a:p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USB-connected smartphones.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0143" y="758696"/>
            <a:ext cx="341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Spreading Infection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Often used by </a:t>
            </a:r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criminal groups</a:t>
            </a:r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.</a:t>
            </a:r>
          </a:p>
          <a:p>
            <a:endParaRPr lang="en-US" dirty="0" smtClean="0">
              <a:solidFill>
                <a:schemeClr val="accent6"/>
              </a:solidFill>
              <a:latin typeface="Bariol Regular" pitchFamily="50" charset="0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Defeats disk encryption.</a:t>
            </a:r>
          </a:p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Resident on the USB device.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5816" y="758696"/>
            <a:ext cx="3524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Infecting Live </a:t>
            </a:r>
            <a:r>
              <a:rPr lang="en-US" sz="3200" dirty="0" err="1" smtClean="0">
                <a:solidFill>
                  <a:srgbClr val="FF0000"/>
                </a:solidFill>
                <a:latin typeface="Bariol Regular" pitchFamily="50" charset="0"/>
              </a:rPr>
              <a:t>Distros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The RCS Agent is a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software</a:t>
            </a:r>
            <a:r>
              <a:rPr lang="en-US" dirty="0" smtClean="0">
                <a:latin typeface="Bariol Regular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7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Sends a special crafted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SMS</a:t>
            </a:r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 to the phone.</a:t>
            </a:r>
          </a:p>
          <a:p>
            <a:endParaRPr lang="en-US" sz="2400" dirty="0" smtClean="0">
              <a:solidFill>
                <a:schemeClr val="accent6"/>
              </a:solidFill>
              <a:latin typeface="Bariol Regular" pitchFamily="50" charset="0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Once accepted, the phone will automatically install the Agent.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5976" y="760348"/>
            <a:ext cx="445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Remote Mobile Installation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7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Desktop vectors applies to mobile as well!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760348"/>
            <a:ext cx="445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Remote Mobile Installation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5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riol Regular" pitchFamily="50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2181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You have to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deploy </a:t>
            </a:r>
            <a:r>
              <a:rPr lang="en-US" dirty="0" smtClean="0">
                <a:latin typeface="Bariol Regular" pitchFamily="50" charset="0"/>
              </a:rPr>
              <a:t>it.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On the target’s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device</a:t>
            </a:r>
            <a:r>
              <a:rPr lang="en-US" dirty="0" smtClean="0">
                <a:latin typeface="Bariol Regular" pitchFamily="50" charset="0"/>
              </a:rPr>
              <a:t>.</a:t>
            </a:r>
            <a:endParaRPr lang="en-US" dirty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Anything that runs a modern operating system.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Locally.</a:t>
            </a:r>
          </a:p>
          <a:p>
            <a:r>
              <a:rPr lang="en-US" dirty="0" smtClean="0">
                <a:latin typeface="Bariol Regular" pitchFamily="50" charset="0"/>
              </a:rPr>
              <a:t>Remotely.</a:t>
            </a:r>
          </a:p>
        </p:txBody>
      </p:sp>
    </p:spTree>
    <p:extLst>
      <p:ext uri="{BB962C8B-B14F-4D97-AF65-F5344CB8AC3E}">
        <p14:creationId xmlns:p14="http://schemas.microsoft.com/office/powerpoint/2010/main" val="36183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Let’s talk about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local</a:t>
            </a:r>
            <a:r>
              <a:rPr lang="en-US" dirty="0" smtClean="0">
                <a:latin typeface="Bariol Regular" pitchFamily="50" charset="0"/>
              </a:rPr>
              <a:t>.</a:t>
            </a:r>
          </a:p>
          <a:p>
            <a:r>
              <a:rPr lang="en-US" dirty="0" smtClean="0">
                <a:latin typeface="Bariol Regular" pitchFamily="50" charset="0"/>
              </a:rPr>
              <a:t>You have access to the target device.</a:t>
            </a:r>
          </a:p>
        </p:txBody>
      </p:sp>
    </p:spTree>
    <p:extLst>
      <p:ext uri="{BB962C8B-B14F-4D97-AF65-F5344CB8AC3E}">
        <p14:creationId xmlns:p14="http://schemas.microsoft.com/office/powerpoint/2010/main" val="79453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Boot from a USB thumb drive. </a:t>
            </a:r>
          </a:p>
          <a:p>
            <a:r>
              <a:rPr lang="en-US" dirty="0" smtClean="0">
                <a:latin typeface="Bariol Regular" pitchFamily="50" charset="0"/>
              </a:rPr>
              <a:t>Plug a USB cable.</a:t>
            </a:r>
          </a:p>
        </p:txBody>
      </p:sp>
    </p:spTree>
    <p:extLst>
      <p:ext uri="{BB962C8B-B14F-4D97-AF65-F5344CB8AC3E}">
        <p14:creationId xmlns:p14="http://schemas.microsoft.com/office/powerpoint/2010/main" val="39561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Easy</a:t>
            </a:r>
            <a:r>
              <a:rPr lang="en-US" dirty="0" smtClean="0">
                <a:latin typeface="Bariol Regular" pitchFamily="50" charset="0"/>
              </a:rPr>
              <a:t> installation.</a:t>
            </a:r>
          </a:p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100% </a:t>
            </a:r>
            <a:r>
              <a:rPr lang="en-US" dirty="0" smtClean="0">
                <a:latin typeface="Bariol Regular" pitchFamily="50" charset="0"/>
              </a:rPr>
              <a:t>success.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2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ckingTeam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CBCBC"/>
      </a:accent1>
      <a:accent2>
        <a:srgbClr val="8C8C8C"/>
      </a:accent2>
      <a:accent3>
        <a:srgbClr val="818181"/>
      </a:accent3>
      <a:accent4>
        <a:srgbClr val="6B6B6B"/>
      </a:accent4>
      <a:accent5>
        <a:srgbClr val="4C4C4C"/>
      </a:accent5>
      <a:accent6>
        <a:srgbClr val="3D3D3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HackingTeam.potx</Template>
  <TotalTime>1671</TotalTime>
  <Words>650</Words>
  <Application>Microsoft Macintosh PowerPoint</Application>
  <PresentationFormat>On-screen Show (4:3)</PresentationFormat>
  <Paragraphs>171</Paragraphs>
  <Slides>32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HackingTeam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RCS</dc:title>
  <dc:creator>Daniele</dc:creator>
  <cp:lastModifiedBy>Alberto Pelliccione</cp:lastModifiedBy>
  <cp:revision>464</cp:revision>
  <cp:lastPrinted>2010-12-05T18:49:08Z</cp:lastPrinted>
  <dcterms:created xsi:type="dcterms:W3CDTF">2010-11-15T13:51:58Z</dcterms:created>
  <dcterms:modified xsi:type="dcterms:W3CDTF">2013-09-23T09:14:07Z</dcterms:modified>
</cp:coreProperties>
</file>