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35"/>
  </p:notesMasterIdLst>
  <p:handoutMasterIdLst>
    <p:handoutMasterId r:id="rId36"/>
  </p:handoutMasterIdLst>
  <p:sldIdLst>
    <p:sldId id="373" r:id="rId2"/>
    <p:sldId id="371" r:id="rId3"/>
    <p:sldId id="372" r:id="rId4"/>
    <p:sldId id="380" r:id="rId5"/>
    <p:sldId id="276" r:id="rId6"/>
    <p:sldId id="381" r:id="rId7"/>
    <p:sldId id="376" r:id="rId8"/>
    <p:sldId id="358" r:id="rId9"/>
    <p:sldId id="379" r:id="rId10"/>
    <p:sldId id="382" r:id="rId11"/>
    <p:sldId id="384" r:id="rId12"/>
    <p:sldId id="355" r:id="rId13"/>
    <p:sldId id="397" r:id="rId14"/>
    <p:sldId id="399" r:id="rId15"/>
    <p:sldId id="398" r:id="rId16"/>
    <p:sldId id="401" r:id="rId17"/>
    <p:sldId id="278" r:id="rId18"/>
    <p:sldId id="389" r:id="rId19"/>
    <p:sldId id="368" r:id="rId20"/>
    <p:sldId id="402" r:id="rId21"/>
    <p:sldId id="390" r:id="rId22"/>
    <p:sldId id="362" r:id="rId23"/>
    <p:sldId id="391" r:id="rId24"/>
    <p:sldId id="336" r:id="rId25"/>
    <p:sldId id="375" r:id="rId26"/>
    <p:sldId id="393" r:id="rId27"/>
    <p:sldId id="337" r:id="rId28"/>
    <p:sldId id="394" r:id="rId29"/>
    <p:sldId id="356" r:id="rId30"/>
    <p:sldId id="400" r:id="rId31"/>
    <p:sldId id="339" r:id="rId32"/>
    <p:sldId id="348" r:id="rId33"/>
    <p:sldId id="361" r:id="rId34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2" autoAdjust="0"/>
    <p:restoredTop sz="79962" autoAdjust="0"/>
  </p:normalViewPr>
  <p:slideViewPr>
    <p:cSldViewPr>
      <p:cViewPr>
        <p:scale>
          <a:sx n="75" d="100"/>
          <a:sy n="75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Desktop</a:t>
            </a:r>
            <a:r>
              <a:rPr lang="en-US" baseline="0" dirty="0" smtClean="0"/>
              <a:t> installation</a:t>
            </a:r>
          </a:p>
          <a:p>
            <a:r>
              <a:rPr lang="en-US" baseline="0" dirty="0" smtClean="0"/>
              <a:t>Mobile Installation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Working offline…</a:t>
            </a:r>
          </a:p>
          <a:p>
            <a:r>
              <a:rPr lang="en-US" baseline="0" dirty="0" smtClean="0"/>
              <a:t>Then send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9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5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</a:t>
            </a:r>
            <a:r>
              <a:rPr lang="it-IT" dirty="0" err="1" smtClean="0">
                <a:latin typeface="Times New Roman" pitchFamily="18" charset="0"/>
              </a:rPr>
              <a:t>ocial</a:t>
            </a:r>
            <a:r>
              <a:rPr lang="it-IT" dirty="0" smtClean="0">
                <a:latin typeface="Times New Roman" pitchFamily="18" charset="0"/>
              </a:rPr>
              <a:t> -&gt; </a:t>
            </a:r>
            <a:r>
              <a:rPr lang="it-IT" dirty="0" err="1" smtClean="0">
                <a:latin typeface="Times New Roman" pitchFamily="18" charset="0"/>
              </a:rPr>
              <a:t>calendar</a:t>
            </a:r>
            <a:r>
              <a:rPr lang="it-IT" dirty="0" smtClean="0">
                <a:latin typeface="Times New Roman" pitchFamily="18" charset="0"/>
              </a:rPr>
              <a:t> + </a:t>
            </a:r>
            <a:r>
              <a:rPr lang="it-IT" dirty="0" err="1" smtClean="0">
                <a:latin typeface="Times New Roman" pitchFamily="18" charset="0"/>
              </a:rPr>
              <a:t>contacts</a:t>
            </a: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</a:t>
            </a:r>
            <a:r>
              <a:rPr lang="en-US" baseline="0" dirty="0" smtClean="0"/>
              <a:t> we have RCS in one country…</a:t>
            </a:r>
          </a:p>
          <a:p>
            <a:r>
              <a:rPr lang="en-US" baseline="0" dirty="0" smtClean="0"/>
              <a:t>And the backdoor in another…</a:t>
            </a:r>
          </a:p>
          <a:p>
            <a:r>
              <a:rPr lang="en-US" baseline="0" dirty="0" smtClean="0"/>
              <a:t>Suppose you control a number of server around the world. </a:t>
            </a:r>
          </a:p>
          <a:p>
            <a:r>
              <a:rPr lang="en-US" baseline="0" dirty="0" smtClean="0"/>
              <a:t>You may think of forwarding the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EC3495EF-9B33-46FD-A59F-60E7426A766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17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EC3495EF-9B33-46FD-A59F-60E7426A766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06BAFBAF-C86A-481E-A0AE-0DBFE2354224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06BAFBAF-C86A-481E-A0AE-0DBFE2354224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33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Control System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Cyber intelligence </a:t>
            </a:r>
            <a:r>
              <a:rPr lang="en-US" dirty="0" smtClean="0"/>
              <a:t>made easy.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mobile platforms?</a:t>
            </a:r>
          </a:p>
        </p:txBody>
      </p:sp>
    </p:spTree>
    <p:extLst>
      <p:ext uri="{BB962C8B-B14F-4D97-AF65-F5344CB8AC3E}">
        <p14:creationId xmlns:p14="http://schemas.microsoft.com/office/powerpoint/2010/main" val="23683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GPRS / UMTS / 3G+.</a:t>
            </a:r>
          </a:p>
          <a:p>
            <a:r>
              <a:rPr lang="en-US" dirty="0" smtClean="0"/>
              <a:t>You can provide a custom APN.</a:t>
            </a:r>
          </a:p>
        </p:txBody>
      </p:sp>
    </p:spTree>
    <p:extLst>
      <p:ext uri="{BB962C8B-B14F-4D97-AF65-F5344CB8AC3E}">
        <p14:creationId xmlns:p14="http://schemas.microsoft.com/office/powerpoint/2010/main" val="1813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Open </a:t>
            </a:r>
            <a:r>
              <a:rPr lang="en-US" dirty="0" err="1" smtClean="0"/>
              <a:t>WiFi</a:t>
            </a:r>
            <a:r>
              <a:rPr lang="en-US" dirty="0" smtClean="0"/>
              <a:t> networks.</a:t>
            </a:r>
          </a:p>
          <a:p>
            <a:pPr lvl="1"/>
            <a:r>
              <a:rPr lang="en-US" dirty="0" smtClean="0"/>
              <a:t>Known protected networks.</a:t>
            </a:r>
          </a:p>
          <a:p>
            <a:pPr lvl="1"/>
            <a:r>
              <a:rPr lang="en-US" dirty="0" smtClean="0"/>
              <a:t>Access Points are automatically detected.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if someone tracks the connection back?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9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Anonymizer</a:t>
            </a:r>
            <a:r>
              <a:rPr lang="en-US" dirty="0" smtClean="0"/>
              <a:t> Chain.</a:t>
            </a:r>
          </a:p>
          <a:p>
            <a:r>
              <a:rPr lang="en-US" dirty="0" smtClean="0"/>
              <a:t>Prevents disclosure of RCS server addresses.</a:t>
            </a:r>
          </a:p>
          <a:p>
            <a:r>
              <a:rPr lang="en-US" dirty="0" smtClean="0"/>
              <a:t>Configurable on-the-fly.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01" y="3140968"/>
            <a:ext cx="2591283" cy="1368152"/>
          </a:xfrm>
          <a:prstGeom prst="rect">
            <a:avLst/>
          </a:prstGeom>
        </p:spPr>
      </p:pic>
      <p:pic>
        <p:nvPicPr>
          <p:cNvPr id="5" name="Picture 4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8" y="3111501"/>
            <a:ext cx="1264366" cy="1325611"/>
          </a:xfrm>
          <a:prstGeom prst="rect">
            <a:avLst/>
          </a:prstGeom>
        </p:spPr>
      </p:pic>
      <p:pic>
        <p:nvPicPr>
          <p:cNvPr id="6" name="Picture 5" descr="1291112554_encryp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720080" cy="720080"/>
          </a:xfrm>
          <a:prstGeom prst="rect">
            <a:avLst/>
          </a:prstGeom>
        </p:spPr>
      </p:pic>
      <p:pic>
        <p:nvPicPr>
          <p:cNvPr id="7" name="Picture 6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914400" cy="914400"/>
          </a:xfrm>
          <a:prstGeom prst="rect">
            <a:avLst/>
          </a:prstGeom>
        </p:spPr>
      </p:pic>
      <p:pic>
        <p:nvPicPr>
          <p:cNvPr id="8" name="Picture 7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914400" cy="914400"/>
          </a:xfrm>
          <a:prstGeom prst="rect">
            <a:avLst/>
          </a:prstGeom>
        </p:spPr>
      </p:pic>
      <p:pic>
        <p:nvPicPr>
          <p:cNvPr id="9" name="Picture 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914400" cy="914400"/>
          </a:xfrm>
          <a:prstGeom prst="rect">
            <a:avLst/>
          </a:prstGeom>
        </p:spPr>
      </p:pic>
      <p:pic>
        <p:nvPicPr>
          <p:cNvPr id="10" name="Picture 9" descr="global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89668"/>
          </a:xfrm>
          <a:prstGeom prst="rect">
            <a:avLst/>
          </a:prstGeom>
        </p:spPr>
      </p:pic>
      <p:pic>
        <p:nvPicPr>
          <p:cNvPr id="17" name="Picture 16" descr="1291110544_private_mai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678036" cy="678036"/>
          </a:xfrm>
          <a:prstGeom prst="rect">
            <a:avLst/>
          </a:prstGeom>
        </p:spPr>
      </p:pic>
      <p:pic>
        <p:nvPicPr>
          <p:cNvPr id="18" name="Picture 17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837704" cy="837704"/>
          </a:xfrm>
          <a:prstGeom prst="rect">
            <a:avLst/>
          </a:prstGeom>
        </p:spPr>
      </p:pic>
      <p:pic>
        <p:nvPicPr>
          <p:cNvPr id="20" name="Picture 19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837704" cy="837704"/>
          </a:xfrm>
          <a:prstGeom prst="rect">
            <a:avLst/>
          </a:prstGeom>
        </p:spPr>
      </p:pic>
      <p:pic>
        <p:nvPicPr>
          <p:cNvPr id="21" name="Picture 20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837704" cy="837704"/>
          </a:xfrm>
          <a:prstGeom prst="rect">
            <a:avLst/>
          </a:prstGeom>
        </p:spPr>
      </p:pic>
      <p:pic>
        <p:nvPicPr>
          <p:cNvPr id="22" name="Picture 21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837704" cy="837704"/>
          </a:xfrm>
          <a:prstGeom prst="rect">
            <a:avLst/>
          </a:prstGeom>
        </p:spPr>
      </p:pic>
      <p:pic>
        <p:nvPicPr>
          <p:cNvPr id="25" name="Picture 24" descr="1291125910_Docum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504056" cy="504056"/>
          </a:xfrm>
          <a:prstGeom prst="rect">
            <a:avLst/>
          </a:prstGeom>
        </p:spPr>
      </p:pic>
      <p:pic>
        <p:nvPicPr>
          <p:cNvPr id="16" name="Picture 15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6" y="620688"/>
            <a:ext cx="851004" cy="936104"/>
          </a:xfrm>
          <a:prstGeom prst="rect">
            <a:avLst/>
          </a:prstGeom>
        </p:spPr>
      </p:pic>
      <p:pic>
        <p:nvPicPr>
          <p:cNvPr id="19" name="Picture 1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8" y="1484784"/>
            <a:ext cx="837704" cy="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659 -0.18981 -0.01319 -0.37963 -0.07361 -0.44444 C -0.13402 -0.50926 -0.34166 -0.4294 -0.3625 -0.38889 C -0.38333 -0.34838 -0.16805 -0.26134 -0.19878 -0.20185 C -0.22934 -0.14236 -0.46319 -0.00347 -0.54583 -0.03148 C -0.62847 -0.05949 -0.70434 -0.29282 -0.69444 -0.37037 C -0.68455 -0.44792 -0.58541 -0.47222 -0.48611 -0.49629 " pathEditMode="relative" rAng="0" ptsTypes="aaaaa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RCS is also flexible.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Real-time alerting system.</a:t>
            </a:r>
          </a:p>
          <a:p>
            <a:r>
              <a:rPr lang="en-US" sz="2800" dirty="0" smtClean="0"/>
              <a:t>Custom commands execution on remote target.</a:t>
            </a:r>
          </a:p>
          <a:p>
            <a:r>
              <a:rPr lang="en-US" sz="2800" dirty="0" smtClean="0"/>
              <a:t>Event-driven logic.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examples of event-driven 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When entering the meeting room, start the </a:t>
            </a:r>
            <a:r>
              <a:rPr lang="en-GB" sz="2400" dirty="0" err="1" smtClean="0"/>
              <a:t>mic.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On low battery, stop microphone capture.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Special SMS is received, send back a SMS with position.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Call is made or received, take a snapshot with the camera.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2609404" y="2798585"/>
            <a:ext cx="4330824" cy="2286599"/>
          </a:xfrm>
        </p:spPr>
      </p:pic>
      <p:pic>
        <p:nvPicPr>
          <p:cNvPr id="10" name="Picture 9" descr="1291110544_private_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44" y="2181097"/>
            <a:ext cx="1625600" cy="1625600"/>
          </a:xfrm>
          <a:prstGeom prst="rect">
            <a:avLst/>
          </a:prstGeom>
        </p:spPr>
      </p:pic>
      <p:pic>
        <p:nvPicPr>
          <p:cNvPr id="12" name="Picture 11" descr="1291109853_Gl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1625600" cy="1625600"/>
          </a:xfrm>
          <a:prstGeom prst="rect">
            <a:avLst/>
          </a:prstGeom>
        </p:spPr>
      </p:pic>
      <p:pic>
        <p:nvPicPr>
          <p:cNvPr id="25" name="Picture 24" descr="236029-blackberry-messenger-icon-missing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1196752" cy="1914803"/>
          </a:xfrm>
          <a:prstGeom prst="rect">
            <a:avLst/>
          </a:prstGeom>
        </p:spPr>
      </p:pic>
      <p:pic>
        <p:nvPicPr>
          <p:cNvPr id="28" name="Picture 27" descr="1291110544_private_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1625600" cy="1625600"/>
          </a:xfrm>
          <a:prstGeom prst="rect">
            <a:avLst/>
          </a:prstGeom>
        </p:spPr>
      </p:pic>
      <p:pic>
        <p:nvPicPr>
          <p:cNvPr id="23" name="Picture 22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843632" cy="843632"/>
          </a:xfrm>
          <a:prstGeom prst="rect">
            <a:avLst/>
          </a:prstGeom>
        </p:spPr>
      </p:pic>
      <p:pic>
        <p:nvPicPr>
          <p:cNvPr id="29" name="Picture 28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843632" cy="843632"/>
          </a:xfrm>
          <a:prstGeom prst="rect">
            <a:avLst/>
          </a:prstGeom>
        </p:spPr>
      </p:pic>
      <p:pic>
        <p:nvPicPr>
          <p:cNvPr id="18" name="Picture 17" descr="dedicated_server_icon_200x2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36" y="3140968"/>
            <a:ext cx="1607772" cy="1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6076 -0.0125 0.12153 -0.025 0.2 -0.02963 C 0.27847 -0.03426 0.37465 -0.03102 0.47083 -0.02778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5972 0.14652 0.11962 0.29351 0.19722 0.3625 C 0.27483 0.43194 0.37014 0.42222 0.46563 0.41319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huge amount of different events.</a:t>
            </a:r>
          </a:p>
          <a:p>
            <a:r>
              <a:rPr lang="en-US" dirty="0" smtClean="0"/>
              <a:t>Combine them to suit your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my target is very skilled?</a:t>
            </a:r>
          </a:p>
        </p:txBody>
      </p:sp>
    </p:spTree>
    <p:extLst>
      <p:ext uri="{BB962C8B-B14F-4D97-AF65-F5344CB8AC3E}">
        <p14:creationId xmlns:p14="http://schemas.microsoft.com/office/powerpoint/2010/main" val="29955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Invisible to target user.</a:t>
            </a:r>
          </a:p>
          <a:p>
            <a:r>
              <a:rPr lang="en-US" sz="2800" dirty="0" smtClean="0"/>
              <a:t>Invisible to antivirus and anti-rootkits.</a:t>
            </a:r>
          </a:p>
          <a:p>
            <a:r>
              <a:rPr lang="en-US" sz="2800" dirty="0" smtClean="0"/>
              <a:t>Anti-forensic measures.</a:t>
            </a:r>
          </a:p>
          <a:p>
            <a:r>
              <a:rPr lang="en-US" sz="2800" dirty="0" smtClean="0"/>
              <a:t>Resistant to format and restoration.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I install it on desktop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Embed RCS into common file formats (0-day exploits)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On-the-fly injection into downloaded applications or updates.</a:t>
            </a:r>
          </a:p>
          <a:p>
            <a:r>
              <a:rPr lang="en-US" sz="2800" dirty="0" smtClean="0"/>
              <a:t>Webpage code injection during browsing.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10939"/>
            <a:ext cx="1715372" cy="78144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19672" y="2492896"/>
            <a:ext cx="352839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064" y="2492896"/>
            <a:ext cx="266429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495277" cy="1500262"/>
          </a:xfrm>
          <a:prstGeom prst="rect">
            <a:avLst/>
          </a:prstGeom>
        </p:spPr>
      </p:pic>
      <p:pic>
        <p:nvPicPr>
          <p:cNvPr id="5" name="Picture 4" descr="1291109853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00" y="1916832"/>
            <a:ext cx="1625600" cy="1625600"/>
          </a:xfrm>
          <a:prstGeom prst="rect">
            <a:avLst/>
          </a:prstGeom>
        </p:spPr>
      </p:pic>
      <p:pic>
        <p:nvPicPr>
          <p:cNvPr id="6" name="Picture 5" descr="laptop_gr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1625600" cy="1625600"/>
          </a:xfrm>
          <a:prstGeom prst="rect">
            <a:avLst/>
          </a:prstGeom>
        </p:spPr>
      </p:pic>
      <p:pic>
        <p:nvPicPr>
          <p:cNvPr id="12" name="Picture 11" descr="1291131993_Install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32856"/>
            <a:ext cx="1131044" cy="1131044"/>
          </a:xfrm>
          <a:prstGeom prst="rect">
            <a:avLst/>
          </a:prstGeom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21" y="4149080"/>
            <a:ext cx="792088" cy="792088"/>
          </a:xfrm>
          <a:prstGeom prst="rect">
            <a:avLst/>
          </a:prstGeom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8142"/>
            <a:ext cx="982877" cy="9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lucky.</a:t>
            </a:r>
          </a:p>
          <a:p>
            <a:r>
              <a:rPr lang="en-US" dirty="0" smtClean="0"/>
              <a:t>Physical access is granted.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Bootable CDROM or USB thumb drive.</a:t>
            </a:r>
          </a:p>
          <a:p>
            <a:r>
              <a:rPr lang="en-GB" sz="2800" dirty="0" smtClean="0"/>
              <a:t>Direct hard disk tampering.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installation on mobiles?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Memory Card.</a:t>
            </a:r>
          </a:p>
          <a:p>
            <a:r>
              <a:rPr lang="en-GB" sz="2800" dirty="0" smtClean="0"/>
              <a:t>ActiveSync while synchronizing or charging.</a:t>
            </a:r>
          </a:p>
          <a:p>
            <a:r>
              <a:rPr lang="en-GB" sz="2800" dirty="0" smtClean="0"/>
              <a:t>Embed RCS into smartphone applications.</a:t>
            </a:r>
          </a:p>
          <a:p>
            <a:r>
              <a:rPr lang="en-GB" sz="2800" dirty="0" smtClean="0"/>
              <a:t>Over-the-Air installation.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collection is always running.</a:t>
            </a:r>
          </a:p>
          <a:p>
            <a:r>
              <a:rPr lang="en-US" dirty="0" smtClean="0"/>
              <a:t>Configurable behavior.</a:t>
            </a:r>
          </a:p>
          <a:p>
            <a:r>
              <a:rPr lang="en-US" dirty="0" smtClean="0"/>
              <a:t>Autonomous.</a:t>
            </a:r>
          </a:p>
        </p:txBody>
      </p:sp>
    </p:spTree>
    <p:extLst>
      <p:ext uri="{BB962C8B-B14F-4D97-AF65-F5344CB8AC3E}">
        <p14:creationId xmlns:p14="http://schemas.microsoft.com/office/powerpoint/2010/main" val="30595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Supported platforms?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Microsoft Windows XP </a:t>
            </a:r>
            <a:r>
              <a:rPr lang="en-US" sz="2600" dirty="0" smtClean="0"/>
              <a:t>up to</a:t>
            </a:r>
            <a:r>
              <a:rPr lang="en-US" sz="4000" dirty="0" smtClean="0"/>
              <a:t> </a:t>
            </a:r>
            <a:r>
              <a:rPr lang="en-US" dirty="0"/>
              <a:t>8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Mac OS X </a:t>
            </a:r>
            <a:r>
              <a:rPr lang="en-US" sz="2600" dirty="0" smtClean="0"/>
              <a:t>from Leopard to Lion</a:t>
            </a:r>
          </a:p>
          <a:p>
            <a:r>
              <a:rPr lang="en-US" dirty="0" smtClean="0"/>
              <a:t>Linux </a:t>
            </a:r>
            <a:r>
              <a:rPr lang="en-US" sz="2600" dirty="0" smtClean="0"/>
              <a:t>coming soon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Mobile 6.0 </a:t>
            </a:r>
            <a:r>
              <a:rPr lang="en-US" sz="2400" dirty="0" smtClean="0"/>
              <a:t>up to </a:t>
            </a:r>
            <a:r>
              <a:rPr lang="en-US" dirty="0" smtClean="0"/>
              <a:t>6.5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3.0 </a:t>
            </a:r>
            <a:r>
              <a:rPr lang="en-US" sz="2400" dirty="0" smtClean="0"/>
              <a:t>up to </a:t>
            </a:r>
            <a:r>
              <a:rPr lang="en-US" dirty="0" smtClean="0"/>
              <a:t>4.2</a:t>
            </a:r>
          </a:p>
          <a:p>
            <a:r>
              <a:rPr lang="en-US" dirty="0" smtClean="0"/>
              <a:t>Symbian S60 3</a:t>
            </a:r>
            <a:r>
              <a:rPr lang="en-US" baseline="30000" dirty="0" smtClean="0"/>
              <a:t>rd</a:t>
            </a:r>
            <a:r>
              <a:rPr lang="en-US" dirty="0" smtClean="0"/>
              <a:t> &amp;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BlackBerry OS </a:t>
            </a:r>
            <a:r>
              <a:rPr lang="en-US" sz="2400" dirty="0" smtClean="0"/>
              <a:t>from</a:t>
            </a:r>
            <a:r>
              <a:rPr lang="en-US" dirty="0" smtClean="0"/>
              <a:t> 4.5</a:t>
            </a:r>
          </a:p>
          <a:p>
            <a:r>
              <a:rPr lang="en-US" dirty="0" smtClean="0"/>
              <a:t>Android </a:t>
            </a:r>
            <a:r>
              <a:rPr lang="en-US" sz="2400" dirty="0" smtClean="0"/>
              <a:t>from</a:t>
            </a:r>
            <a:r>
              <a:rPr lang="en-US" dirty="0" smtClean="0"/>
              <a:t> 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Demo time.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evidences can be collected?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Voice conversations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Browsed URLs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Accessed documents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Keystrokes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Printed documents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Messaging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Microphone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Location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Camera </a:t>
            </a:r>
            <a:r>
              <a:rPr lang="en-GB" dirty="0" smtClean="0"/>
              <a:t>snapshots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File </a:t>
            </a:r>
            <a:r>
              <a:rPr lang="en-GB" dirty="0"/>
              <a:t>system </a:t>
            </a:r>
            <a:r>
              <a:rPr lang="en-GB" dirty="0" smtClean="0"/>
              <a:t>browsing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Passwords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 And more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RCS collected the evidences.</a:t>
            </a:r>
          </a:p>
          <a:p>
            <a:r>
              <a:rPr lang="en-US" dirty="0" smtClean="0"/>
              <a:t>They stay on remote device.</a:t>
            </a:r>
          </a:p>
          <a:p>
            <a:r>
              <a:rPr lang="en-US" dirty="0" smtClean="0"/>
              <a:t>How can we gather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talk about Desktops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Internet connection.</a:t>
            </a:r>
          </a:p>
          <a:p>
            <a:r>
              <a:rPr lang="en-US" dirty="0" smtClean="0"/>
              <a:t>Firewalls and proxies are passed through.</a:t>
            </a:r>
            <a:endParaRPr lang="en-US" dirty="0"/>
          </a:p>
          <a:p>
            <a:r>
              <a:rPr lang="en-US" dirty="0" smtClean="0"/>
              <a:t>Domain credentials are stolen.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can also be collected offline.</a:t>
            </a:r>
          </a:p>
        </p:txBody>
      </p:sp>
    </p:spTree>
    <p:extLst>
      <p:ext uri="{BB962C8B-B14F-4D97-AF65-F5344CB8AC3E}">
        <p14:creationId xmlns:p14="http://schemas.microsoft.com/office/powerpoint/2010/main" val="1517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6240</TotalTime>
  <Words>441</Words>
  <Application>Microsoft Office PowerPoint</Application>
  <PresentationFormat>On-screen Show (4:3)</PresentationFormat>
  <Paragraphs>94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HackingTeam</vt:lpstr>
      <vt:lpstr>Remote Control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naga</cp:lastModifiedBy>
  <cp:revision>796</cp:revision>
  <dcterms:created xsi:type="dcterms:W3CDTF">2009-10-06T12:53:55Z</dcterms:created>
  <dcterms:modified xsi:type="dcterms:W3CDTF">2011-11-29T11:12:24Z</dcterms:modified>
</cp:coreProperties>
</file>