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30"/>
  </p:notesMasterIdLst>
  <p:handoutMasterIdLst>
    <p:handoutMasterId r:id="rId31"/>
  </p:handoutMasterIdLst>
  <p:sldIdLst>
    <p:sldId id="373" r:id="rId2"/>
    <p:sldId id="404" r:id="rId3"/>
    <p:sldId id="371" r:id="rId4"/>
    <p:sldId id="372" r:id="rId5"/>
    <p:sldId id="411" r:id="rId6"/>
    <p:sldId id="412" r:id="rId7"/>
    <p:sldId id="406" r:id="rId8"/>
    <p:sldId id="408" r:id="rId9"/>
    <p:sldId id="415" r:id="rId10"/>
    <p:sldId id="413" r:id="rId11"/>
    <p:sldId id="414" r:id="rId12"/>
    <p:sldId id="380" r:id="rId13"/>
    <p:sldId id="276" r:id="rId14"/>
    <p:sldId id="405" r:id="rId15"/>
    <p:sldId id="381" r:id="rId16"/>
    <p:sldId id="358" r:id="rId17"/>
    <p:sldId id="403" r:id="rId18"/>
    <p:sldId id="385" r:id="rId19"/>
    <p:sldId id="370" r:id="rId20"/>
    <p:sldId id="397" r:id="rId21"/>
    <p:sldId id="399" r:id="rId22"/>
    <p:sldId id="398" r:id="rId23"/>
    <p:sldId id="401" r:id="rId24"/>
    <p:sldId id="278" r:id="rId25"/>
    <p:sldId id="368" r:id="rId26"/>
    <p:sldId id="390" r:id="rId27"/>
    <p:sldId id="362" r:id="rId28"/>
    <p:sldId id="361" r:id="rId29"/>
  </p:sldIdLst>
  <p:sldSz cx="9144000" cy="6858000" type="screen4x3"/>
  <p:notesSz cx="10982325" cy="15481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3783" autoAdjust="0"/>
  </p:normalViewPr>
  <p:slideViewPr>
    <p:cSldViewPr>
      <p:cViewPr>
        <p:scale>
          <a:sx n="75" d="100"/>
          <a:sy n="75" d="100"/>
        </p:scale>
        <p:origin x="-130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75D774-8BE7-4FDF-9F9F-1C63423C84E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449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75932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3000" y="0"/>
            <a:ext cx="47561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4013" y="1165225"/>
            <a:ext cx="7734300" cy="580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7353300"/>
            <a:ext cx="87884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705013"/>
            <a:ext cx="475932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23000" y="14705013"/>
            <a:ext cx="47561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51193" tIns="75597" rIns="151193" bIns="75597" numCol="1" anchor="b" anchorCtr="0" compatLnSpc="1">
            <a:prstTxWarp prst="textNoShape">
              <a:avLst/>
            </a:prstTxWarp>
          </a:bodyPr>
          <a:lstStyle>
            <a:lvl1pPr algn="r" defTabSz="1510911">
              <a:defRPr sz="20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3F403D5-0417-415E-91B7-6492FD991C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23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68C28CD2-6631-40A5-A1B3-3033974C6AEB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28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36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Desktop</a:t>
            </a:r>
            <a:r>
              <a:rPr lang="en-US" baseline="0" dirty="0" smtClean="0"/>
              <a:t> installation</a:t>
            </a:r>
          </a:p>
          <a:p>
            <a:r>
              <a:rPr lang="en-US" baseline="0" dirty="0" smtClean="0"/>
              <a:t>Mobile Installation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Working offline…</a:t>
            </a:r>
          </a:p>
          <a:p>
            <a:r>
              <a:rPr lang="en-US" baseline="0" dirty="0" smtClean="0"/>
              <a:t>Then send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9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06BAFBAF-C86A-481E-A0AE-0DBFE2354224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8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42929F35-A1F2-4C4F-9721-057E7BDCC21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13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S</a:t>
            </a:r>
            <a:r>
              <a:rPr lang="it-IT" dirty="0" err="1" smtClean="0">
                <a:latin typeface="Times New Roman" pitchFamily="18" charset="0"/>
              </a:rPr>
              <a:t>ocial</a:t>
            </a:r>
            <a:r>
              <a:rPr lang="it-IT" dirty="0" smtClean="0">
                <a:latin typeface="Times New Roman" pitchFamily="18" charset="0"/>
              </a:rPr>
              <a:t> -&gt; </a:t>
            </a:r>
            <a:r>
              <a:rPr lang="it-IT" dirty="0" err="1" smtClean="0">
                <a:latin typeface="Times New Roman" pitchFamily="18" charset="0"/>
              </a:rPr>
              <a:t>calendar</a:t>
            </a:r>
            <a:r>
              <a:rPr lang="it-IT" dirty="0" smtClean="0">
                <a:latin typeface="Times New Roman" pitchFamily="18" charset="0"/>
              </a:rPr>
              <a:t> + </a:t>
            </a:r>
            <a:r>
              <a:rPr lang="it-IT" dirty="0" err="1" smtClean="0">
                <a:latin typeface="Times New Roman" pitchFamily="18" charset="0"/>
              </a:rPr>
              <a:t>contacts</a:t>
            </a:r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</a:t>
            </a:r>
            <a:r>
              <a:rPr lang="en-US" baseline="0" dirty="0" smtClean="0"/>
              <a:t> we have RCS in one country…</a:t>
            </a:r>
          </a:p>
          <a:p>
            <a:r>
              <a:rPr lang="en-US" baseline="0" dirty="0" smtClean="0"/>
              <a:t>And the backdoor in another…</a:t>
            </a:r>
          </a:p>
          <a:p>
            <a:r>
              <a:rPr lang="en-US" baseline="0" dirty="0" smtClean="0"/>
              <a:t>Suppose you control a number of server around the world. </a:t>
            </a:r>
          </a:p>
          <a:p>
            <a:r>
              <a:rPr lang="en-US" baseline="0" dirty="0" smtClean="0"/>
              <a:t>You may think of forwarding the traffic…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EC3495EF-9B33-46FD-A59F-60E7426A766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24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EC3495EF-9B33-46FD-A59F-60E7426A7665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25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1509827">
              <a:defRPr/>
            </a:pPr>
            <a:fld id="{06BAFBAF-C86A-481E-A0AE-0DBFE2354224}" type="slidenum">
              <a:rPr lang="it-IT" smtClean="0">
                <a:latin typeface="Times New Roman" pitchFamily="18" charset="0"/>
              </a:rPr>
              <a:pPr defTabSz="1509827">
                <a:defRPr/>
              </a:pPr>
              <a:t>27</a:t>
            </a:fld>
            <a:endParaRPr lang="it-IT" dirty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908175" y="1841500"/>
            <a:ext cx="0" cy="2087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63513" y="2747963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739775" y="2749550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1317625" y="2749550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>
              <a:latin typeface="Times New Roman" charset="0"/>
              <a:cs typeface="+mn-cs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4213" y="6165850"/>
            <a:ext cx="7775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16128"/>
            <a:ext cx="6477000" cy="1752600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it-IT" dirty="0"/>
              <a:t>Click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edit</a:t>
            </a:r>
            <a:r>
              <a:rPr lang="it-IT" dirty="0"/>
              <a:t> Master </a:t>
            </a:r>
            <a:r>
              <a:rPr lang="it-IT" dirty="0" err="1"/>
              <a:t>title</a:t>
            </a:r>
            <a:r>
              <a:rPr lang="it-IT" dirty="0"/>
              <a:t>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237288"/>
            <a:ext cx="1219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2CACE-1A93-4F59-A7BA-5CFD7FEEB7C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8928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© </a:t>
            </a:r>
            <a:r>
              <a:rPr lang="it-IT" err="1"/>
              <a:t>Hacking</a:t>
            </a:r>
            <a:r>
              <a:rPr lang="it-IT"/>
              <a:t> Team</a:t>
            </a:r>
          </a:p>
          <a:p>
            <a:pPr>
              <a:defRPr/>
            </a:pPr>
            <a:r>
              <a:rPr lang="en-US"/>
              <a:t>All Rights Reserved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58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219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Control System </a:t>
            </a:r>
            <a:r>
              <a:rPr lang="en-US" sz="4800" dirty="0" smtClean="0">
                <a:solidFill>
                  <a:srgbClr val="FF0000"/>
                </a:solidFill>
              </a:rPr>
              <a:t>7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Cyber intelligence </a:t>
            </a:r>
            <a:r>
              <a:rPr lang="en-US" dirty="0" smtClean="0"/>
              <a:t>made easy.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egnaposto contenut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Microsoft </a:t>
            </a:r>
            <a:r>
              <a:rPr lang="en-US" dirty="0" smtClean="0">
                <a:solidFill>
                  <a:srgbClr val="FF0000"/>
                </a:solidFill>
              </a:rPr>
              <a:t>Windows</a:t>
            </a:r>
            <a:r>
              <a:rPr lang="en-US" dirty="0" smtClean="0"/>
              <a:t> XP </a:t>
            </a:r>
            <a:r>
              <a:rPr lang="en-US" sz="2600" dirty="0" smtClean="0"/>
              <a:t>up to</a:t>
            </a:r>
            <a:r>
              <a:rPr lang="en-US" sz="4000" dirty="0" smtClean="0"/>
              <a:t> </a:t>
            </a:r>
            <a:r>
              <a:rPr lang="en-US" dirty="0" smtClean="0"/>
              <a:t>7 </a:t>
            </a:r>
            <a:r>
              <a:rPr lang="en-US" sz="2600" dirty="0" smtClean="0"/>
              <a:t>(32 and 64 bits)</a:t>
            </a:r>
          </a:p>
          <a:p>
            <a:r>
              <a:rPr lang="en-US" dirty="0" smtClean="0"/>
              <a:t>Mac </a:t>
            </a:r>
            <a:r>
              <a:rPr lang="en-US" dirty="0" smtClean="0">
                <a:solidFill>
                  <a:srgbClr val="FF0000"/>
                </a:solidFill>
              </a:rPr>
              <a:t>OS X</a:t>
            </a:r>
            <a:r>
              <a:rPr lang="en-US" dirty="0" smtClean="0"/>
              <a:t> </a:t>
            </a:r>
            <a:r>
              <a:rPr lang="en-US" sz="2600" dirty="0" smtClean="0"/>
              <a:t>Leopard and Snow Leopard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Linux</a:t>
            </a:r>
            <a:r>
              <a:rPr lang="en-US" dirty="0" smtClean="0"/>
              <a:t> </a:t>
            </a:r>
            <a:r>
              <a:rPr lang="en-US" sz="2600" dirty="0" smtClean="0"/>
              <a:t>coming in</a:t>
            </a:r>
            <a:r>
              <a:rPr lang="en-US" dirty="0" smtClean="0"/>
              <a:t> Q4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Windows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Mobile</a:t>
            </a:r>
            <a:r>
              <a:rPr lang="en-US" dirty="0" smtClean="0"/>
              <a:t> 6.0 </a:t>
            </a:r>
            <a:r>
              <a:rPr lang="en-US" sz="2400" dirty="0" smtClean="0"/>
              <a:t>up to </a:t>
            </a:r>
            <a:r>
              <a:rPr lang="en-US" dirty="0" smtClean="0"/>
              <a:t>6.5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iOS</a:t>
            </a:r>
            <a:r>
              <a:rPr lang="en-US" dirty="0" smtClean="0"/>
              <a:t> 3.0 </a:t>
            </a:r>
            <a:r>
              <a:rPr lang="en-US" sz="2400" dirty="0" smtClean="0"/>
              <a:t>up to </a:t>
            </a:r>
            <a:r>
              <a:rPr lang="en-US" dirty="0" smtClean="0"/>
              <a:t>4.2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Symbian </a:t>
            </a:r>
            <a:r>
              <a:rPr lang="en-US" dirty="0" smtClean="0"/>
              <a:t>S60 3</a:t>
            </a:r>
            <a:r>
              <a:rPr lang="en-US" baseline="30000" dirty="0" smtClean="0"/>
              <a:t>rd</a:t>
            </a:r>
            <a:r>
              <a:rPr lang="en-US" dirty="0" smtClean="0"/>
              <a:t> &amp; 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BlackBerry</a:t>
            </a:r>
            <a:r>
              <a:rPr lang="en-US" dirty="0" smtClean="0"/>
              <a:t> OS </a:t>
            </a:r>
            <a:r>
              <a:rPr lang="en-US" sz="2400" dirty="0" smtClean="0"/>
              <a:t>from</a:t>
            </a:r>
            <a:r>
              <a:rPr lang="en-US" dirty="0" smtClean="0"/>
              <a:t> 4.5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Android</a:t>
            </a:r>
            <a:r>
              <a:rPr lang="en-US" dirty="0" smtClean="0"/>
              <a:t> </a:t>
            </a:r>
            <a:r>
              <a:rPr lang="en-US" sz="2400" dirty="0" smtClean="0"/>
              <a:t>from</a:t>
            </a:r>
            <a:r>
              <a:rPr lang="en-US" dirty="0" smtClean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0986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Collect</a:t>
            </a:r>
            <a:r>
              <a:rPr lang="en-US" dirty="0"/>
              <a:t> evidences</a:t>
            </a:r>
          </a:p>
        </p:txBody>
      </p:sp>
    </p:spTree>
    <p:extLst>
      <p:ext uri="{BB962C8B-B14F-4D97-AF65-F5344CB8AC3E}">
        <p14:creationId xmlns:p14="http://schemas.microsoft.com/office/powerpoint/2010/main" val="21778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Voice</a:t>
            </a:r>
            <a:r>
              <a:rPr lang="en-GB" dirty="0" smtClean="0"/>
              <a:t> conversations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Browsed </a:t>
            </a:r>
            <a:r>
              <a:rPr lang="en-GB" dirty="0" smtClean="0">
                <a:solidFill>
                  <a:srgbClr val="FF0000"/>
                </a:solidFill>
              </a:rPr>
              <a:t>URLs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Accessed </a:t>
            </a:r>
            <a:r>
              <a:rPr lang="en-GB" dirty="0" smtClean="0">
                <a:solidFill>
                  <a:srgbClr val="FF0000"/>
                </a:solidFill>
              </a:rPr>
              <a:t>documents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Keystrokes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Printed documents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Messaging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solidFill>
                  <a:srgbClr val="FF0000"/>
                </a:solidFill>
              </a:rPr>
              <a:t>Location </a:t>
            </a:r>
            <a:endParaRPr lang="en-GB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/>
              <a:t>Microphone</a:t>
            </a:r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FF0000"/>
                </a:solidFill>
              </a:rPr>
              <a:t>Camera snapshots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File </a:t>
            </a:r>
            <a:r>
              <a:rPr lang="en-GB" dirty="0"/>
              <a:t>system </a:t>
            </a:r>
            <a:r>
              <a:rPr lang="en-GB" dirty="0" smtClean="0"/>
              <a:t>browsing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Passwords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… And more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collection is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running.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Configurable</a:t>
            </a:r>
            <a:r>
              <a:rPr lang="en-US" dirty="0" smtClean="0"/>
              <a:t> behavior.</a:t>
            </a:r>
          </a:p>
          <a:p>
            <a:r>
              <a:rPr lang="en-US" dirty="0" smtClean="0"/>
              <a:t>It’s </a:t>
            </a:r>
            <a:r>
              <a:rPr lang="en-US" dirty="0" smtClean="0">
                <a:solidFill>
                  <a:srgbClr val="FF0000"/>
                </a:solidFill>
              </a:rPr>
              <a:t>autonomous</a:t>
            </a:r>
            <a:r>
              <a:rPr lang="en-US" dirty="0" smtClean="0"/>
              <a:t>.</a:t>
            </a:r>
          </a:p>
          <a:p>
            <a:r>
              <a:rPr lang="en-US" dirty="0"/>
              <a:t>It’s</a:t>
            </a:r>
            <a:r>
              <a:rPr lang="en-US" dirty="0" smtClean="0">
                <a:solidFill>
                  <a:srgbClr val="FF0000"/>
                </a:solidFill>
              </a:rPr>
              <a:t> secure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01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can </a:t>
            </a:r>
            <a:r>
              <a:rPr lang="en-US" dirty="0" smtClean="0">
                <a:solidFill>
                  <a:srgbClr val="FF0000"/>
                </a:solidFill>
              </a:rPr>
              <a:t>gather</a:t>
            </a:r>
            <a:r>
              <a:rPr lang="en-US" dirty="0" smtClean="0"/>
              <a:t> evidences?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Internet</a:t>
            </a:r>
            <a:r>
              <a:rPr lang="en-US" dirty="0" smtClean="0"/>
              <a:t> connection.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GPRS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>
                <a:solidFill>
                  <a:srgbClr val="FF0000"/>
                </a:solidFill>
              </a:rPr>
              <a:t>UMTS</a:t>
            </a:r>
            <a:r>
              <a:rPr lang="en-US" dirty="0"/>
              <a:t> / </a:t>
            </a:r>
            <a:r>
              <a:rPr lang="en-US" dirty="0">
                <a:solidFill>
                  <a:srgbClr val="FF0000"/>
                </a:solidFill>
              </a:rPr>
              <a:t>3G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also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with custom APN)</a:t>
            </a:r>
          </a:p>
          <a:p>
            <a:pPr marL="342900" lvl="1" indent="-342900"/>
            <a:r>
              <a:rPr lang="en-US" dirty="0" smtClean="0"/>
              <a:t>Known protected or public </a:t>
            </a:r>
            <a:r>
              <a:rPr lang="en-US" dirty="0" err="1" smtClean="0">
                <a:solidFill>
                  <a:srgbClr val="FF0000"/>
                </a:solidFill>
              </a:rPr>
              <a:t>WiFi</a:t>
            </a:r>
            <a:r>
              <a:rPr lang="en-US" dirty="0"/>
              <a:t> 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Offline</a:t>
            </a:r>
            <a:r>
              <a:rPr lang="en-US" dirty="0" smtClean="0"/>
              <a:t> retrieving.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What if no data connection is available?</a:t>
            </a:r>
          </a:p>
        </p:txBody>
      </p:sp>
    </p:spTree>
    <p:extLst>
      <p:ext uri="{BB962C8B-B14F-4D97-AF65-F5344CB8AC3E}">
        <p14:creationId xmlns:p14="http://schemas.microsoft.com/office/powerpoint/2010/main" val="185770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Bluetooth. </a:t>
            </a:r>
          </a:p>
          <a:p>
            <a:r>
              <a:rPr lang="en-US" dirty="0" smtClean="0"/>
              <a:t>Short Range.</a:t>
            </a:r>
          </a:p>
          <a:p>
            <a:r>
              <a:rPr lang="en-US" dirty="0" smtClean="0"/>
              <a:t>Let’s introduce RCS Mediation Node.</a:t>
            </a:r>
          </a:p>
        </p:txBody>
      </p:sp>
    </p:spTree>
    <p:extLst>
      <p:ext uri="{BB962C8B-B14F-4D97-AF65-F5344CB8AC3E}">
        <p14:creationId xmlns:p14="http://schemas.microsoft.com/office/powerpoint/2010/main" val="69770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91109853_Glo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0928"/>
            <a:ext cx="1625600" cy="1625600"/>
          </a:xfrm>
          <a:prstGeom prst="rect">
            <a:avLst/>
          </a:prstGeom>
        </p:spPr>
      </p:pic>
      <p:pic>
        <p:nvPicPr>
          <p:cNvPr id="17" name="Picture 16" descr="1291125910_Docu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12976"/>
            <a:ext cx="843632" cy="8436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95736" y="2204864"/>
            <a:ext cx="1728192" cy="2160240"/>
            <a:chOff x="611560" y="2234277"/>
            <a:chExt cx="2201664" cy="2634883"/>
          </a:xfrm>
        </p:grpSpPr>
        <p:pic>
          <p:nvPicPr>
            <p:cNvPr id="5" name="Picture 4" descr="236029-blackberry-messenger-icon-missing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2954357"/>
              <a:ext cx="1196752" cy="1914803"/>
            </a:xfrm>
            <a:prstGeom prst="rect">
              <a:avLst/>
            </a:prstGeom>
          </p:spPr>
        </p:pic>
        <p:pic>
          <p:nvPicPr>
            <p:cNvPr id="6" name="Picture 5" descr="1291110544_private_mai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234277"/>
              <a:ext cx="1625600" cy="1625600"/>
            </a:xfrm>
            <a:prstGeom prst="rect">
              <a:avLst/>
            </a:prstGeom>
          </p:spPr>
        </p:pic>
      </p:grpSp>
      <p:pic>
        <p:nvPicPr>
          <p:cNvPr id="7" name="Picture 6" descr="1291125910_Docu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843632" cy="843632"/>
          </a:xfrm>
          <a:prstGeom prst="rect">
            <a:avLst/>
          </a:prstGeom>
        </p:spPr>
      </p:pic>
      <p:pic>
        <p:nvPicPr>
          <p:cNvPr id="14" name="Picture 13" descr="dedicated_server_icon_200x2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51461"/>
            <a:ext cx="1607772" cy="1685651"/>
          </a:xfrm>
          <a:prstGeom prst="rect">
            <a:avLst/>
          </a:prstGeom>
        </p:spPr>
      </p:pic>
      <p:pic>
        <p:nvPicPr>
          <p:cNvPr id="16" name="Picture 15" descr="bluetooth_explor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1080120" cy="1080120"/>
          </a:xfrm>
          <a:prstGeom prst="rect">
            <a:avLst/>
          </a:prstGeom>
        </p:spPr>
      </p:pic>
      <p:pic>
        <p:nvPicPr>
          <p:cNvPr id="9" name="Picture 8" descr="1291129034_HTC Advantag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96952"/>
            <a:ext cx="1296144" cy="1296144"/>
          </a:xfrm>
          <a:prstGeom prst="rect">
            <a:avLst/>
          </a:prstGeom>
        </p:spPr>
      </p:pic>
      <p:pic>
        <p:nvPicPr>
          <p:cNvPr id="4" name="Picture 3" descr="bluetooth_explor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1080120" cy="108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6 -1.85185E-6 L 0.30834 0.169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49601 2.22222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7037E-7 L 0.57482 -3.7037E-7 " pathEditMode="relative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408858"/>
            <a:ext cx="8229600" cy="434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Question: </a:t>
            </a:r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Total</a:t>
            </a:r>
            <a:r>
              <a:rPr lang="en-US" dirty="0" smtClean="0"/>
              <a:t> control over people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Easy</a:t>
            </a:r>
            <a:r>
              <a:rPr lang="en-US" dirty="0" smtClean="0"/>
              <a:t> to 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Invisible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secure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if someone </a:t>
            </a:r>
            <a:r>
              <a:rPr lang="en-US" sz="2800" dirty="0" smtClean="0">
                <a:solidFill>
                  <a:srgbClr val="FF0000"/>
                </a:solidFill>
              </a:rPr>
              <a:t>tracks</a:t>
            </a:r>
            <a:r>
              <a:rPr lang="en-US" sz="2800" dirty="0" smtClean="0"/>
              <a:t> the connection back?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9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Anonymizer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Chain.</a:t>
            </a:r>
          </a:p>
          <a:p>
            <a:r>
              <a:rPr lang="en-US" dirty="0" smtClean="0"/>
              <a:t>Prevents </a:t>
            </a:r>
            <a:r>
              <a:rPr lang="en-US" dirty="0" smtClean="0">
                <a:solidFill>
                  <a:srgbClr val="FF0000"/>
                </a:solidFill>
              </a:rPr>
              <a:t>disclosure</a:t>
            </a:r>
            <a:r>
              <a:rPr lang="en-US" dirty="0" smtClean="0"/>
              <a:t> of RCS server addresses.</a:t>
            </a:r>
          </a:p>
          <a:p>
            <a:r>
              <a:rPr lang="en-US" dirty="0" smtClean="0"/>
              <a:t>Configurable on-the-fly.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36501" y="3140968"/>
            <a:ext cx="2591283" cy="1368152"/>
          </a:xfrm>
          <a:prstGeom prst="rect">
            <a:avLst/>
          </a:prstGeom>
        </p:spPr>
      </p:pic>
      <p:pic>
        <p:nvPicPr>
          <p:cNvPr id="5" name="Picture 4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8" y="3111501"/>
            <a:ext cx="1264366" cy="1325611"/>
          </a:xfrm>
          <a:prstGeom prst="rect">
            <a:avLst/>
          </a:prstGeom>
        </p:spPr>
      </p:pic>
      <p:pic>
        <p:nvPicPr>
          <p:cNvPr id="6" name="Picture 5" descr="1291112554_encryp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720080" cy="720080"/>
          </a:xfrm>
          <a:prstGeom prst="rect">
            <a:avLst/>
          </a:prstGeom>
        </p:spPr>
      </p:pic>
      <p:pic>
        <p:nvPicPr>
          <p:cNvPr id="7" name="Picture 6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914400" cy="914400"/>
          </a:xfrm>
          <a:prstGeom prst="rect">
            <a:avLst/>
          </a:prstGeom>
        </p:spPr>
      </p:pic>
      <p:pic>
        <p:nvPicPr>
          <p:cNvPr id="8" name="Picture 7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914400" cy="914400"/>
          </a:xfrm>
          <a:prstGeom prst="rect">
            <a:avLst/>
          </a:prstGeom>
        </p:spPr>
      </p:pic>
      <p:pic>
        <p:nvPicPr>
          <p:cNvPr id="9" name="Picture 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914400" cy="914400"/>
          </a:xfrm>
          <a:prstGeom prst="rect">
            <a:avLst/>
          </a:prstGeom>
        </p:spPr>
      </p:pic>
      <p:pic>
        <p:nvPicPr>
          <p:cNvPr id="10" name="Picture 9" descr="global_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89668"/>
          </a:xfrm>
          <a:prstGeom prst="rect">
            <a:avLst/>
          </a:prstGeom>
        </p:spPr>
      </p:pic>
      <p:pic>
        <p:nvPicPr>
          <p:cNvPr id="17" name="Picture 16" descr="1291110544_private_mai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37112"/>
            <a:ext cx="678036" cy="678036"/>
          </a:xfrm>
          <a:prstGeom prst="rect">
            <a:avLst/>
          </a:prstGeom>
        </p:spPr>
      </p:pic>
      <p:pic>
        <p:nvPicPr>
          <p:cNvPr id="18" name="Picture 17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24744"/>
            <a:ext cx="837704" cy="837704"/>
          </a:xfrm>
          <a:prstGeom prst="rect">
            <a:avLst/>
          </a:prstGeom>
        </p:spPr>
      </p:pic>
      <p:pic>
        <p:nvPicPr>
          <p:cNvPr id="20" name="Picture 19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837704" cy="837704"/>
          </a:xfrm>
          <a:prstGeom prst="rect">
            <a:avLst/>
          </a:prstGeom>
        </p:spPr>
      </p:pic>
      <p:pic>
        <p:nvPicPr>
          <p:cNvPr id="21" name="Picture 20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837704" cy="837704"/>
          </a:xfrm>
          <a:prstGeom prst="rect">
            <a:avLst/>
          </a:prstGeom>
        </p:spPr>
      </p:pic>
      <p:pic>
        <p:nvPicPr>
          <p:cNvPr id="22" name="Picture 21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837704" cy="837704"/>
          </a:xfrm>
          <a:prstGeom prst="rect">
            <a:avLst/>
          </a:prstGeom>
        </p:spPr>
      </p:pic>
      <p:pic>
        <p:nvPicPr>
          <p:cNvPr id="25" name="Picture 24" descr="1291125910_Docume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504056" cy="504056"/>
          </a:xfrm>
          <a:prstGeom prst="rect">
            <a:avLst/>
          </a:prstGeom>
        </p:spPr>
      </p:pic>
      <p:pic>
        <p:nvPicPr>
          <p:cNvPr id="16" name="Picture 15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6" y="620688"/>
            <a:ext cx="851004" cy="936104"/>
          </a:xfrm>
          <a:prstGeom prst="rect">
            <a:avLst/>
          </a:prstGeom>
        </p:spPr>
      </p:pic>
      <p:pic>
        <p:nvPicPr>
          <p:cNvPr id="19" name="Picture 1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8" y="1484784"/>
            <a:ext cx="837704" cy="8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659 -0.18981 -0.01319 -0.37963 -0.07361 -0.44444 C -0.13402 -0.50926 -0.34166 -0.4294 -0.3625 -0.38889 C -0.38333 -0.34838 -0.16805 -0.26134 -0.19878 -0.20185 C -0.22934 -0.14236 -0.46319 -0.00347 -0.54583 -0.03148 C -0.62847 -0.05949 -0.70434 -0.29282 -0.69444 -0.37037 C -0.68455 -0.44792 -0.58541 -0.47222 -0.48611 -0.49629 " pathEditMode="relative" rAng="0" ptsTypes="aaaaaaA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Interact</a:t>
            </a:r>
            <a:r>
              <a:rPr lang="en-US" dirty="0"/>
              <a:t> with your secret agents</a:t>
            </a:r>
          </a:p>
        </p:txBody>
      </p:sp>
    </p:spTree>
    <p:extLst>
      <p:ext uri="{BB962C8B-B14F-4D97-AF65-F5344CB8AC3E}">
        <p14:creationId xmlns:p14="http://schemas.microsoft.com/office/powerpoint/2010/main" val="41615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Real-time </a:t>
            </a:r>
            <a:r>
              <a:rPr lang="en-US" sz="2800" dirty="0" smtClean="0">
                <a:solidFill>
                  <a:srgbClr val="FF0000"/>
                </a:solidFill>
              </a:rPr>
              <a:t>alerting</a:t>
            </a:r>
            <a:r>
              <a:rPr lang="en-US" sz="2800" dirty="0" smtClean="0"/>
              <a:t> system.</a:t>
            </a:r>
          </a:p>
          <a:p>
            <a:r>
              <a:rPr lang="en-US" sz="2800" dirty="0" smtClean="0"/>
              <a:t>Custom commands </a:t>
            </a:r>
            <a:r>
              <a:rPr lang="en-US" sz="2800" dirty="0" smtClean="0">
                <a:solidFill>
                  <a:srgbClr val="FF0000"/>
                </a:solidFill>
              </a:rPr>
              <a:t>execution</a:t>
            </a:r>
            <a:r>
              <a:rPr lang="en-US" sz="2800" dirty="0" smtClean="0"/>
              <a:t> on remote target.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Event-driven</a:t>
            </a:r>
            <a:r>
              <a:rPr lang="en-US" sz="2800" dirty="0" smtClean="0"/>
              <a:t> logic.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When </a:t>
            </a:r>
            <a:r>
              <a:rPr lang="en-GB" sz="2400" dirty="0" smtClean="0"/>
              <a:t>entering the meeting room, </a:t>
            </a:r>
            <a:r>
              <a:rPr lang="en-GB" sz="2400" dirty="0" smtClean="0"/>
              <a:t>start the </a:t>
            </a:r>
            <a:r>
              <a:rPr lang="en-GB" sz="2400" dirty="0" err="1" smtClean="0">
                <a:solidFill>
                  <a:srgbClr val="FF0000"/>
                </a:solidFill>
              </a:rPr>
              <a:t>mic</a:t>
            </a:r>
            <a:r>
              <a:rPr lang="en-GB" sz="2400" dirty="0" err="1" smtClean="0"/>
              <a:t>.</a:t>
            </a:r>
            <a:endParaRPr lang="en-GB" sz="2400" dirty="0" smtClean="0"/>
          </a:p>
          <a:p>
            <a:pPr>
              <a:lnSpc>
                <a:spcPct val="150000"/>
              </a:lnSpc>
            </a:pPr>
            <a:r>
              <a:rPr lang="en-GB" sz="2400" dirty="0" smtClean="0"/>
              <a:t>On low </a:t>
            </a:r>
            <a:r>
              <a:rPr lang="en-GB" sz="2400" dirty="0" smtClean="0">
                <a:solidFill>
                  <a:srgbClr val="FF0000"/>
                </a:solidFill>
              </a:rPr>
              <a:t>battery</a:t>
            </a:r>
            <a:r>
              <a:rPr lang="en-GB" sz="2400" dirty="0" smtClean="0"/>
              <a:t>, stop microphone capture.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Special SMS is received, send back a SMS with </a:t>
            </a:r>
            <a:r>
              <a:rPr lang="en-GB" sz="2400" dirty="0" smtClean="0">
                <a:solidFill>
                  <a:srgbClr val="FF0000"/>
                </a:solidFill>
              </a:rPr>
              <a:t>position</a:t>
            </a:r>
            <a:r>
              <a:rPr lang="en-GB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Call is made or received, take a </a:t>
            </a:r>
            <a:r>
              <a:rPr lang="en-GB" sz="2400" dirty="0" smtClean="0">
                <a:solidFill>
                  <a:srgbClr val="FF0000"/>
                </a:solidFill>
              </a:rPr>
              <a:t>snapshot</a:t>
            </a:r>
            <a:r>
              <a:rPr lang="en-GB" sz="2400" dirty="0" smtClean="0"/>
              <a:t> with the camera.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Invisible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29955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Invisible to target </a:t>
            </a:r>
            <a:r>
              <a:rPr lang="en-US" sz="2800" dirty="0" smtClean="0">
                <a:solidFill>
                  <a:srgbClr val="FF0000"/>
                </a:solidFill>
              </a:rPr>
              <a:t>user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Invisible to </a:t>
            </a:r>
            <a:r>
              <a:rPr lang="en-US" sz="2800" dirty="0" smtClean="0">
                <a:solidFill>
                  <a:srgbClr val="FF0000"/>
                </a:solidFill>
              </a:rPr>
              <a:t>antivirus</a:t>
            </a:r>
            <a:r>
              <a:rPr lang="en-US" sz="2800" dirty="0" smtClean="0"/>
              <a:t> and anti-rootkits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Resistant to </a:t>
            </a:r>
            <a:r>
              <a:rPr lang="en-US" sz="2800" dirty="0" err="1">
                <a:solidFill>
                  <a:srgbClr val="FF0000"/>
                </a:solidFill>
              </a:rPr>
              <a:t>DeepFreeze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restoration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Encripted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connection to the server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Demo time.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2609404" y="2798585"/>
            <a:ext cx="4330824" cy="2286599"/>
          </a:xfrm>
        </p:spPr>
      </p:pic>
      <p:pic>
        <p:nvPicPr>
          <p:cNvPr id="10" name="Picture 9" descr="1291110544_private_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44" y="2181097"/>
            <a:ext cx="1625600" cy="1625600"/>
          </a:xfrm>
          <a:prstGeom prst="rect">
            <a:avLst/>
          </a:prstGeom>
        </p:spPr>
      </p:pic>
      <p:pic>
        <p:nvPicPr>
          <p:cNvPr id="12" name="Picture 11" descr="1291109853_Gl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1625600" cy="1625600"/>
          </a:xfrm>
          <a:prstGeom prst="rect">
            <a:avLst/>
          </a:prstGeom>
        </p:spPr>
      </p:pic>
      <p:pic>
        <p:nvPicPr>
          <p:cNvPr id="25" name="Picture 24" descr="236029-blackberry-messenger-icon-missing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1196752" cy="1914803"/>
          </a:xfrm>
          <a:prstGeom prst="rect">
            <a:avLst/>
          </a:prstGeom>
        </p:spPr>
      </p:pic>
      <p:pic>
        <p:nvPicPr>
          <p:cNvPr id="28" name="Picture 27" descr="1291110544_private_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1625600" cy="1625600"/>
          </a:xfrm>
          <a:prstGeom prst="rect">
            <a:avLst/>
          </a:prstGeom>
        </p:spPr>
      </p:pic>
      <p:pic>
        <p:nvPicPr>
          <p:cNvPr id="23" name="Picture 22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3016"/>
            <a:ext cx="843632" cy="843632"/>
          </a:xfrm>
          <a:prstGeom prst="rect">
            <a:avLst/>
          </a:prstGeom>
        </p:spPr>
      </p:pic>
      <p:pic>
        <p:nvPicPr>
          <p:cNvPr id="29" name="Picture 28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843632" cy="843632"/>
          </a:xfrm>
          <a:prstGeom prst="rect">
            <a:avLst/>
          </a:prstGeom>
        </p:spPr>
      </p:pic>
      <p:pic>
        <p:nvPicPr>
          <p:cNvPr id="18" name="Picture 17" descr="dedicated_server_icon_200x2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36" y="3140968"/>
            <a:ext cx="1607772" cy="16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6076 -0.0125 0.12153 -0.025 0.2 -0.02963 C 0.27847 -0.03426 0.37465 -0.03102 0.47083 -0.02778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5972 0.14652 0.11962 0.29351 0.19722 0.3625 C 0.27483 0.43194 0.37014 0.42222 0.46563 0.41319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Deploy</a:t>
            </a:r>
            <a:r>
              <a:rPr lang="en-US" dirty="0" smtClean="0"/>
              <a:t> a hidden backdoor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Collect</a:t>
            </a:r>
            <a:r>
              <a:rPr lang="en-US" dirty="0" smtClean="0"/>
              <a:t> evidences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Watch</a:t>
            </a:r>
            <a:r>
              <a:rPr lang="en-US" dirty="0" smtClean="0"/>
              <a:t>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Interact</a:t>
            </a:r>
            <a:r>
              <a:rPr lang="en-US" dirty="0" smtClean="0"/>
              <a:t> with your secret agents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95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609600" y="1408858"/>
            <a:ext cx="8229600" cy="4345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Boot from </a:t>
            </a:r>
            <a:r>
              <a:rPr lang="en-US" sz="2800" dirty="0">
                <a:solidFill>
                  <a:srgbClr val="FF0000"/>
                </a:solidFill>
              </a:rPr>
              <a:t>CDROM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dirty="0">
                <a:solidFill>
                  <a:srgbClr val="FF0000"/>
                </a:solidFill>
              </a:rPr>
              <a:t>USB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thumb.</a:t>
            </a:r>
          </a:p>
          <a:p>
            <a:r>
              <a:rPr lang="en-US" sz="2800" dirty="0" smtClean="0"/>
              <a:t>Melt an </a:t>
            </a:r>
            <a:r>
              <a:rPr lang="en-US" sz="2800" dirty="0" smtClean="0">
                <a:solidFill>
                  <a:srgbClr val="FF0000"/>
                </a:solidFill>
              </a:rPr>
              <a:t>executable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Embed RCS into </a:t>
            </a:r>
            <a:r>
              <a:rPr lang="en-US" sz="2800" dirty="0">
                <a:solidFill>
                  <a:srgbClr val="FF0000"/>
                </a:solidFill>
              </a:rPr>
              <a:t>common file</a:t>
            </a:r>
            <a:r>
              <a:rPr lang="en-US" sz="2800" dirty="0"/>
              <a:t> </a:t>
            </a:r>
            <a:r>
              <a:rPr lang="en-US" sz="2800" dirty="0" smtClean="0"/>
              <a:t>formats.</a:t>
            </a:r>
          </a:p>
        </p:txBody>
      </p:sp>
    </p:spTree>
    <p:extLst>
      <p:ext uri="{BB962C8B-B14F-4D97-AF65-F5344CB8AC3E}">
        <p14:creationId xmlns:p14="http://schemas.microsoft.com/office/powerpoint/2010/main" val="11315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On-the-fly injection </a:t>
            </a:r>
            <a:r>
              <a:rPr lang="en-US" sz="2800" dirty="0" smtClean="0"/>
              <a:t>into:</a:t>
            </a:r>
          </a:p>
          <a:p>
            <a:r>
              <a:rPr lang="en-US" sz="2800" dirty="0" smtClean="0"/>
              <a:t> downloaded applications</a:t>
            </a:r>
            <a:endParaRPr lang="en-US" sz="2800" dirty="0"/>
          </a:p>
          <a:p>
            <a:r>
              <a:rPr lang="en-US" sz="2800" dirty="0"/>
              <a:t>w</a:t>
            </a:r>
            <a:r>
              <a:rPr lang="en-US" sz="2800" dirty="0" smtClean="0"/>
              <a:t>ebpages during </a:t>
            </a:r>
            <a:r>
              <a:rPr lang="en-US" sz="2800" dirty="0"/>
              <a:t>browsing.</a:t>
            </a:r>
          </a:p>
        </p:txBody>
      </p:sp>
    </p:spTree>
    <p:extLst>
      <p:ext uri="{BB962C8B-B14F-4D97-AF65-F5344CB8AC3E}">
        <p14:creationId xmlns:p14="http://schemas.microsoft.com/office/powerpoint/2010/main" val="31478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10939"/>
            <a:ext cx="1715372" cy="78144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619672" y="2492896"/>
            <a:ext cx="352839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148064" y="2492896"/>
            <a:ext cx="266429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16832"/>
            <a:ext cx="1495277" cy="1500262"/>
          </a:xfrm>
          <a:prstGeom prst="rect">
            <a:avLst/>
          </a:prstGeom>
        </p:spPr>
      </p:pic>
      <p:pic>
        <p:nvPicPr>
          <p:cNvPr id="5" name="Picture 4" descr="1291109853_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00" y="1916832"/>
            <a:ext cx="1625600" cy="1625600"/>
          </a:xfrm>
          <a:prstGeom prst="rect">
            <a:avLst/>
          </a:prstGeom>
        </p:spPr>
      </p:pic>
      <p:pic>
        <p:nvPicPr>
          <p:cNvPr id="6" name="Picture 5" descr="laptop_gr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1625600" cy="1625600"/>
          </a:xfrm>
          <a:prstGeom prst="rect">
            <a:avLst/>
          </a:prstGeom>
        </p:spPr>
      </p:pic>
      <p:pic>
        <p:nvPicPr>
          <p:cNvPr id="12" name="Picture 11" descr="1291131993_Install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132856"/>
            <a:ext cx="1131044" cy="1131044"/>
          </a:xfrm>
          <a:prstGeom prst="rect">
            <a:avLst/>
          </a:prstGeom>
        </p:spPr>
      </p:pic>
      <p:pic>
        <p:nvPicPr>
          <p:cNvPr id="13" name="Picture 1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21" y="4149080"/>
            <a:ext cx="792088" cy="792088"/>
          </a:xfrm>
          <a:prstGeom prst="rect">
            <a:avLst/>
          </a:prstGeom>
        </p:spPr>
      </p:pic>
      <p:pic>
        <p:nvPicPr>
          <p:cNvPr id="3" name="Picture 2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8142"/>
            <a:ext cx="982877" cy="9828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404664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njection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roxy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Embed</a:t>
            </a:r>
            <a:r>
              <a:rPr lang="en-GB" sz="2800" dirty="0" smtClean="0"/>
              <a:t> </a:t>
            </a:r>
            <a:r>
              <a:rPr lang="en-GB" sz="2800" dirty="0" smtClean="0"/>
              <a:t>RCS into smartphone </a:t>
            </a:r>
            <a:r>
              <a:rPr lang="en-GB" sz="2800" dirty="0" smtClean="0"/>
              <a:t>applications.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Put</a:t>
            </a:r>
            <a:r>
              <a:rPr lang="en-GB" sz="2800" dirty="0" smtClean="0"/>
              <a:t> it on a memory card.</a:t>
            </a:r>
            <a:endParaRPr lang="en-GB" sz="2800" dirty="0" smtClean="0"/>
          </a:p>
          <a:p>
            <a:r>
              <a:rPr lang="en-GB" sz="2800" dirty="0" smtClean="0">
                <a:solidFill>
                  <a:srgbClr val="FF0000"/>
                </a:solidFill>
              </a:rPr>
              <a:t>Send</a:t>
            </a:r>
            <a:r>
              <a:rPr lang="en-GB" sz="2800" dirty="0" smtClean="0"/>
              <a:t> it over-the-air.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6112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Supported </a:t>
            </a:r>
            <a:r>
              <a:rPr lang="en-US" dirty="0" smtClean="0"/>
              <a:t>platforms?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6666</TotalTime>
  <Words>395</Words>
  <Application>Microsoft Office PowerPoint</Application>
  <PresentationFormat>On-screen Show (4:3)</PresentationFormat>
  <Paragraphs>93</Paragraphs>
  <Slides>28</Slides>
  <Notes>10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HackingTeam</vt:lpstr>
      <vt:lpstr>Remote Control System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Hacking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Primario</dc:title>
  <dc:creator>Gianluca Vadruccio</dc:creator>
  <cp:lastModifiedBy>Fulvio de Giovanni</cp:lastModifiedBy>
  <cp:revision>808</cp:revision>
  <dcterms:created xsi:type="dcterms:W3CDTF">2009-10-06T12:53:55Z</dcterms:created>
  <dcterms:modified xsi:type="dcterms:W3CDTF">2011-09-15T17:02:36Z</dcterms:modified>
</cp:coreProperties>
</file>