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256" r:id="rId2"/>
    <p:sldId id="337" r:id="rId3"/>
    <p:sldId id="343" r:id="rId4"/>
    <p:sldId id="345" r:id="rId5"/>
    <p:sldId id="342" r:id="rId6"/>
    <p:sldId id="344" r:id="rId7"/>
    <p:sldId id="257" r:id="rId8"/>
    <p:sldId id="341" r:id="rId9"/>
    <p:sldId id="346" r:id="rId10"/>
    <p:sldId id="361" r:id="rId11"/>
    <p:sldId id="348" r:id="rId12"/>
    <p:sldId id="350" r:id="rId13"/>
    <p:sldId id="349" r:id="rId14"/>
    <p:sldId id="352" r:id="rId15"/>
    <p:sldId id="317" r:id="rId16"/>
    <p:sldId id="319" r:id="rId17"/>
    <p:sldId id="351" r:id="rId18"/>
    <p:sldId id="353" r:id="rId19"/>
    <p:sldId id="260" r:id="rId20"/>
    <p:sldId id="294" r:id="rId21"/>
    <p:sldId id="360" r:id="rId22"/>
    <p:sldId id="354" r:id="rId23"/>
    <p:sldId id="265" r:id="rId24"/>
    <p:sldId id="269" r:id="rId25"/>
    <p:sldId id="356" r:id="rId26"/>
    <p:sldId id="273" r:id="rId27"/>
    <p:sldId id="274" r:id="rId28"/>
    <p:sldId id="275" r:id="rId29"/>
    <p:sldId id="362" r:id="rId30"/>
    <p:sldId id="276" r:id="rId31"/>
    <p:sldId id="277" r:id="rId32"/>
    <p:sldId id="278" r:id="rId33"/>
    <p:sldId id="279" r:id="rId34"/>
    <p:sldId id="280" r:id="rId35"/>
    <p:sldId id="329" r:id="rId36"/>
    <p:sldId id="355" r:id="rId37"/>
    <p:sldId id="333" r:id="rId38"/>
    <p:sldId id="298" r:id="rId39"/>
    <p:sldId id="299" r:id="rId40"/>
    <p:sldId id="300" r:id="rId41"/>
    <p:sldId id="301" r:id="rId42"/>
    <p:sldId id="331" r:id="rId43"/>
    <p:sldId id="302" r:id="rId44"/>
    <p:sldId id="332" r:id="rId45"/>
    <p:sldId id="303" r:id="rId46"/>
    <p:sldId id="305" r:id="rId47"/>
    <p:sldId id="304" r:id="rId48"/>
    <p:sldId id="357" r:id="rId49"/>
    <p:sldId id="307" r:id="rId50"/>
    <p:sldId id="281" r:id="rId51"/>
    <p:sldId id="282" r:id="rId52"/>
    <p:sldId id="285" r:id="rId53"/>
    <p:sldId id="290" r:id="rId54"/>
    <p:sldId id="358" r:id="rId55"/>
    <p:sldId id="339" r:id="rId56"/>
    <p:sldId id="359" r:id="rId57"/>
    <p:sldId id="308" r:id="rId58"/>
    <p:sldId id="310" r:id="rId59"/>
    <p:sldId id="340" r:id="rId60"/>
    <p:sldId id="314" r:id="rId61"/>
    <p:sldId id="336" r:id="rId6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753" autoAdjust="0"/>
  </p:normalViewPr>
  <p:slideViewPr>
    <p:cSldViewPr snapToObjects="1">
      <p:cViewPr varScale="1">
        <p:scale>
          <a:sx n="64" d="100"/>
          <a:sy n="64" d="100"/>
        </p:scale>
        <p:origin x="-1752" y="-102"/>
      </p:cViewPr>
      <p:guideLst>
        <p:guide orient="horz" pos="2115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114" d="100"/>
          <a:sy n="114" d="100"/>
        </p:scale>
        <p:origin x="-2592" y="-96"/>
      </p:cViewPr>
      <p:guideLst>
        <p:guide orient="horz" pos="287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CA45C-4CDB-BD47-8C95-1ED4467D944A}" type="datetimeFigureOut">
              <a:rPr lang="en-US" smtClean="0"/>
              <a:pPr/>
              <a:t>6/7/2011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4C2BA-7C62-CB40-89CC-410583D39F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208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53CA6-7075-D346-BF92-BC0B677CED0B}" type="datetimeFigureOut">
              <a:rPr lang="en-US" smtClean="0"/>
              <a:t>6/7/2011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871C13-82BC-C342-A7AA-2CED3B2B3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699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928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Enough of features. Let’s see on what devices you can operate the RCS. On Windows for sure, so 90% of the desktop market is covered.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76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remaining 10%. But growing.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59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Apple iPhone. A big success. We have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48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Windows Mobile. We have that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3089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Enterprises use Nokia’s. We have this one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7071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Those who don’t use </a:t>
            </a:r>
            <a:r>
              <a:rPr lang="en-US" dirty="0" err="1" smtClean="0"/>
              <a:t>Nokias</a:t>
            </a:r>
            <a:r>
              <a:rPr lang="en-US" dirty="0" smtClean="0"/>
              <a:t>, use BlackBerry. You want this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92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Android is the new entry in the mobile market, growing fast. Soon you can have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529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Slowly coming to the market, but a big player nonetheless. It runs on everything. This is coming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906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target may be out of reach. In another nation. Or on the run. Maybe he takes every </a:t>
            </a:r>
            <a:r>
              <a:rPr lang="en-US" dirty="0" err="1" smtClean="0"/>
              <a:t>possibile</a:t>
            </a:r>
            <a:r>
              <a:rPr lang="en-US" dirty="0" smtClean="0"/>
              <a:t> precaution to prevent any leakage of his data or tampering with his devices.</a:t>
            </a:r>
          </a:p>
          <a:p>
            <a:r>
              <a:rPr lang="en-US" dirty="0" smtClean="0"/>
              <a:t>You think you’ll need</a:t>
            </a:r>
            <a:r>
              <a:rPr lang="en-US" baseline="0" dirty="0" smtClean="0"/>
              <a:t> a team of hackers to get to him, lots of training and resources.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8945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Maybe</a:t>
            </a:r>
            <a:r>
              <a:rPr lang="en-US" baseline="0" dirty="0" smtClean="0"/>
              <a:t> you</a:t>
            </a:r>
            <a:r>
              <a:rPr lang="en-US" dirty="0" smtClean="0"/>
              <a:t> want to be sneaky. Like a sniper: clean, precise, low profile.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81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</a:t>
            </a:r>
            <a:r>
              <a:rPr lang="en-US" dirty="0"/>
              <a:t>what are we talking about today?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86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send him an SMS and your RCS agent is ready to operate. Sounds like science fiction? It’s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326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 downloads the </a:t>
            </a:r>
            <a:r>
              <a:rPr lang="en-US" dirty="0" err="1" smtClean="0"/>
              <a:t>lastest</a:t>
            </a:r>
            <a:r>
              <a:rPr lang="en-US" dirty="0" smtClean="0"/>
              <a:t> version of his </a:t>
            </a:r>
            <a:r>
              <a:rPr lang="en-US" dirty="0" err="1" smtClean="0"/>
              <a:t>favourite</a:t>
            </a:r>
            <a:r>
              <a:rPr lang="en-US" dirty="0" smtClean="0"/>
              <a:t> application and together with it, an RCS agent comes down the wire and silently install itself on the system.</a:t>
            </a:r>
          </a:p>
          <a:p>
            <a:r>
              <a:rPr lang="en-US" dirty="0" smtClean="0"/>
              <a:t>Not kidding.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9514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have a person infiltrated and near your target. Hand him a </a:t>
            </a:r>
            <a:r>
              <a:rPr lang="en-US" dirty="0" err="1" smtClean="0"/>
              <a:t>pendrive</a:t>
            </a:r>
            <a:r>
              <a:rPr lang="en-US" dirty="0" smtClean="0"/>
              <a:t> with some documents on it. That’s all it’s needed by your RCS agent to start its work.</a:t>
            </a:r>
          </a:p>
          <a:p>
            <a:r>
              <a:rPr lang="en-US" dirty="0" smtClean="0"/>
              <a:t>Lose one on purpose near him. Sneak one in its bag</a:t>
            </a:r>
            <a:r>
              <a:rPr lang="en-US" baseline="0" dirty="0" smtClean="0"/>
              <a:t> … c</a:t>
            </a:r>
            <a:r>
              <a:rPr lang="en-US" dirty="0" smtClean="0"/>
              <a:t>uriosity killed the cat.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39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Your target makes heavy use of Internet Cafés to make your life harder. He feels safe because Internet Cafés are using </a:t>
            </a:r>
            <a:r>
              <a:rPr lang="en-US" dirty="0" err="1" smtClean="0"/>
              <a:t>DeepFreeze</a:t>
            </a:r>
            <a:r>
              <a:rPr lang="en-US" dirty="0" smtClean="0"/>
              <a:t> to restore the system each time to a clean state.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 RCS agent</a:t>
            </a:r>
            <a:r>
              <a:rPr lang="en-US" baseline="0" dirty="0" smtClean="0"/>
              <a:t> cannot be cleaned up by </a:t>
            </a:r>
            <a:r>
              <a:rPr lang="en-US" dirty="0" err="1" smtClean="0"/>
              <a:t>DeepFreeze</a:t>
            </a:r>
            <a:r>
              <a:rPr lang="en-US" dirty="0" smtClean="0"/>
              <a:t>. Once installed, it’s permanent. And invisible.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1495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Exploits are all the rage. Made by elite hackers to use application bugs and run their own code. You want to use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125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you want the best ones! </a:t>
            </a:r>
          </a:p>
          <a:p>
            <a:r>
              <a:rPr lang="en-US" dirty="0" smtClean="0"/>
              <a:t>Those known by no one, not even the makers of the bugged application. </a:t>
            </a:r>
          </a:p>
          <a:p>
            <a:endParaRPr lang="en-US" dirty="0"/>
          </a:p>
          <a:p>
            <a:r>
              <a:rPr lang="en-US" dirty="0" smtClean="0"/>
              <a:t>But there’s a problem: take an exploit as it comes out of the hackers hands, and it requires another hacker to use it. And you don’t have that many hackers, don’t you?</a:t>
            </a:r>
          </a:p>
          <a:p>
            <a:endParaRPr lang="en-US" dirty="0"/>
          </a:p>
          <a:p>
            <a:r>
              <a:rPr lang="en-US" dirty="0" smtClean="0"/>
              <a:t>We take care of that difficult part. You just have to make a couple of clicks with your mouse, and they’re ready to be used. </a:t>
            </a:r>
          </a:p>
          <a:p>
            <a:endParaRPr lang="en-US" dirty="0"/>
          </a:p>
          <a:p>
            <a:r>
              <a:rPr lang="en-US" dirty="0" smtClean="0"/>
              <a:t>No tech required.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4433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Enough of the sneaky way. </a:t>
            </a:r>
          </a:p>
          <a:p>
            <a:r>
              <a:rPr lang="en-US" dirty="0" smtClean="0"/>
              <a:t>You want it fast and without much compliments. </a:t>
            </a:r>
          </a:p>
          <a:p>
            <a:r>
              <a:rPr lang="en-US" dirty="0" smtClean="0"/>
              <a:t>With little effort and maximum results.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8327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go directly at the target ISP, with little information you identify your target … and then? You cannot cut the cables and put something in between!</a:t>
            </a:r>
          </a:p>
          <a:p>
            <a:endParaRPr lang="en-US" dirty="0"/>
          </a:p>
          <a:p>
            <a:r>
              <a:rPr lang="en-US" dirty="0" smtClean="0"/>
              <a:t>You don’t need to. Our solution works without being physically in the middle.</a:t>
            </a:r>
          </a:p>
          <a:p>
            <a:endParaRPr lang="en-US" dirty="0" smtClean="0"/>
          </a:p>
          <a:p>
            <a:r>
              <a:rPr lang="en-US" dirty="0" smtClean="0"/>
              <a:t>As soon as the target downloads an application, your RCS agent is up and running. Too late for him.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It’s easy to deploy, and light on the ISP side. </a:t>
            </a:r>
          </a:p>
          <a:p>
            <a:r>
              <a:rPr lang="en-US" dirty="0" smtClean="0"/>
              <a:t>You manage it, the ISP doesn’t need to do anything.</a:t>
            </a:r>
          </a:p>
          <a:p>
            <a:endParaRPr lang="en-US" dirty="0" smtClean="0"/>
          </a:p>
          <a:p>
            <a:r>
              <a:rPr lang="en-US" dirty="0" smtClean="0"/>
              <a:t>And if you’ve access to a router, it works everywhere, not only at the ISP.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4599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 philosophy is “no more cables”. Everything goes over the air.</a:t>
            </a:r>
          </a:p>
          <a:p>
            <a:endParaRPr lang="en-US" dirty="0" smtClean="0"/>
          </a:p>
          <a:p>
            <a:r>
              <a:rPr lang="en-US" dirty="0" err="1" smtClean="0"/>
              <a:t>WiFi</a:t>
            </a:r>
            <a:r>
              <a:rPr lang="en-US" dirty="0" smtClean="0"/>
              <a:t> anyone? We have that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67780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Our solution for ISP and </a:t>
            </a:r>
            <a:r>
              <a:rPr lang="en-US" dirty="0" err="1" smtClean="0"/>
              <a:t>WiFi</a:t>
            </a:r>
            <a:r>
              <a:rPr lang="en-US" dirty="0"/>
              <a:t> </a:t>
            </a:r>
            <a:r>
              <a:rPr lang="en-US" dirty="0" smtClean="0"/>
              <a:t>operation is so unique that we patented it.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16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It's </a:t>
            </a:r>
            <a:r>
              <a:rPr lang="en-US" dirty="0"/>
              <a:t>your safety, but if used against you, it's a big, big 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3158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 us help you.</a:t>
            </a:r>
            <a:r>
              <a:rPr lang="en-US" baseline="0" dirty="0" smtClean="0"/>
              <a:t> Let’s figure out together how to address that difficult scenario.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We have years of experience, and the best people.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0707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4880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8918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I’m sure that</a:t>
            </a:r>
            <a:r>
              <a:rPr lang="en-US" baseline="0" dirty="0" smtClean="0"/>
              <a:t> for some of you it’s not the first time attending our presentations. You’ve seen the growth.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4566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strong team of developers are at</a:t>
            </a:r>
            <a:r>
              <a:rPr lang="en-US" baseline="0" dirty="0" smtClean="0"/>
              <a:t> work on the next release of RCS. We selected them among the best available in and out of the underground.</a:t>
            </a:r>
          </a:p>
          <a:p>
            <a:r>
              <a:rPr lang="en-US" baseline="0" dirty="0" smtClean="0"/>
              <a:t>To have the best, leading edge features, and a strong, industrial and proven development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4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</a:t>
            </a:r>
            <a:r>
              <a:rPr lang="en-US" baseline="0" dirty="0" smtClean="0"/>
              <a:t> software have bugs. If someone tell you different, he’s a liar.</a:t>
            </a:r>
          </a:p>
          <a:p>
            <a:r>
              <a:rPr lang="en-US" baseline="0" dirty="0" smtClean="0"/>
              <a:t>But not everyone fix them in time: we do. On average, you’ve your bug fixed in 5 days. Often less.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0922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74548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care about the secrecy</a:t>
            </a:r>
            <a:r>
              <a:rPr lang="en-US" baseline="0" dirty="0" smtClean="0"/>
              <a:t> of your operations.</a:t>
            </a:r>
          </a:p>
          <a:p>
            <a:r>
              <a:rPr lang="en-US" dirty="0" smtClean="0"/>
              <a:t>When we leave your site,</a:t>
            </a:r>
            <a:r>
              <a:rPr lang="en-US" baseline="0" dirty="0" smtClean="0"/>
              <a:t> there will be no cable between </a:t>
            </a:r>
            <a:r>
              <a:rPr lang="en-US" baseline="0" dirty="0" err="1" smtClean="0"/>
              <a:t>HackingTeam</a:t>
            </a:r>
            <a:r>
              <a:rPr lang="en-US" baseline="0" dirty="0" smtClean="0"/>
              <a:t> and you. </a:t>
            </a:r>
          </a:p>
          <a:p>
            <a:r>
              <a:rPr lang="en-US" baseline="0" dirty="0" smtClean="0"/>
              <a:t>We just don’t want to know how you’re using RCS. Your data is yours.</a:t>
            </a:r>
          </a:p>
          <a:p>
            <a:r>
              <a:rPr lang="en-US" baseline="0" dirty="0" smtClean="0"/>
              <a:t>If you need support, get in touch with us, and tell us just what’s needed.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1805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don’t trust closed solutions. Maybe there’s a backdoor hidden within them.</a:t>
            </a:r>
          </a:p>
          <a:p>
            <a:r>
              <a:rPr lang="en-US" dirty="0" smtClean="0"/>
              <a:t>So</a:t>
            </a:r>
            <a:r>
              <a:rPr lang="en-US" baseline="0" dirty="0" smtClean="0"/>
              <a:t> why not have a look at the code? Yes you can have a look.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 our developers show you the inner workings of the product.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61956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We’ll be happy to tell you more. And there’s indeed much more to be told.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can talk, have a coffee together and talk about your technical curiosities.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763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(17/11/10 12:40) -----</a:t>
            </a:r>
          </a:p>
          <a:p>
            <a:r>
              <a:rPr lang="en-US" dirty="0"/>
              <a:t>An authoritative </a:t>
            </a:r>
            <a:r>
              <a:rPr lang="en-US" dirty="0" smtClean="0"/>
              <a:t>source tells you MUST have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4058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</a:t>
            </a:r>
            <a:r>
              <a:rPr lang="en-US" baseline="0" dirty="0" smtClean="0"/>
              <a:t> are open to suggestions, because we believe communication should always be open on both sides.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72328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Don’t have time</a:t>
            </a:r>
            <a:r>
              <a:rPr lang="en-US" baseline="0" dirty="0" smtClean="0"/>
              <a:t> right now? </a:t>
            </a:r>
            <a:r>
              <a:rPr lang="en-US" dirty="0" smtClean="0"/>
              <a:t>Get in touch with us. Drop</a:t>
            </a:r>
            <a:r>
              <a:rPr lang="en-US" baseline="0" dirty="0" smtClean="0"/>
              <a:t> us a mail and we’ll reply as soon as </a:t>
            </a:r>
            <a:r>
              <a:rPr lang="en-US" baseline="0" dirty="0" err="1" smtClean="0"/>
              <a:t>possibile</a:t>
            </a:r>
            <a:r>
              <a:rPr lang="en-US" baseline="0" dirty="0" smtClean="0"/>
              <a:t> with more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125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104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it does? It gives you control, total control, over your target. No more encrypted data to throw away because you don’t have the keys.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674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You’ll be able to listen to your target voice communications.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167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Antiviruses are a must-have these days. There is lots of malware on the Net.</a:t>
            </a:r>
          </a:p>
          <a:p>
            <a:r>
              <a:rPr lang="en-US" dirty="0" smtClean="0"/>
              <a:t>And if you fear your target will use an antivirus to prevent any unwanted application on his system, you’re right, they probably will. But RCS is invisible to them.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529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already have your monitoring and alerting system, and you don’t want a new one. No problem, we will integrate RCS with your existing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871C13-82BC-C342-A7AA-2CED3B2B318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5399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212" y="2852936"/>
            <a:ext cx="7772400" cy="1614041"/>
          </a:xfrm>
        </p:spPr>
        <p:txBody>
          <a:bodyPr/>
          <a:lstStyle>
            <a:lvl1pPr>
              <a:defR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4799" y="4581128"/>
            <a:ext cx="6400800" cy="792088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91481" y="1124744"/>
            <a:ext cx="5161038" cy="91154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34439"/>
            <a:ext cx="2185610" cy="386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34439"/>
            <a:ext cx="2185610" cy="386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670" y="1052736"/>
            <a:ext cx="8229600" cy="4345084"/>
          </a:xfrm>
        </p:spPr>
        <p:txBody>
          <a:bodyPr/>
          <a:lstStyle>
            <a:lvl1pPr>
              <a:lnSpc>
                <a:spcPct val="120000"/>
              </a:lnSpc>
              <a:buNone/>
              <a:defRPr/>
            </a:lvl1pPr>
            <a:lvl2pPr>
              <a:lnSpc>
                <a:spcPct val="120000"/>
              </a:lnSpc>
              <a:buNone/>
              <a:defRPr/>
            </a:lvl2pPr>
            <a:lvl3pPr>
              <a:lnSpc>
                <a:spcPct val="120000"/>
              </a:lnSpc>
              <a:buNone/>
              <a:defRPr/>
            </a:lvl3pPr>
            <a:lvl4pPr>
              <a:lnSpc>
                <a:spcPct val="120000"/>
              </a:lnSpc>
              <a:buNone/>
              <a:defRPr/>
            </a:lvl4pPr>
            <a:lvl5pPr>
              <a:lnSpc>
                <a:spcPct val="120000"/>
              </a:lnSpc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05579"/>
            <a:ext cx="2185610" cy="386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190660"/>
            <a:ext cx="7772400" cy="1500187"/>
          </a:xfrm>
        </p:spPr>
        <p:txBody>
          <a:bodyPr anchor="ctr">
            <a:normAutofit/>
          </a:bodyPr>
          <a:lstStyle>
            <a:lvl1pPr marL="0" indent="0">
              <a:buNone/>
              <a:defRPr sz="4000">
                <a:solidFill>
                  <a:schemeClr val="accent4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8" name="Picture 7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05579"/>
            <a:ext cx="2185610" cy="386025"/>
          </a:xfrm>
          <a:prstGeom prst="rect">
            <a:avLst/>
          </a:prstGeom>
        </p:spPr>
      </p:pic>
      <p:sp>
        <p:nvSpPr>
          <p:cNvPr id="4" name="Subtitle 2"/>
          <p:cNvSpPr>
            <a:spLocks noGrp="1"/>
          </p:cNvSpPr>
          <p:nvPr>
            <p:ph type="subTitle" idx="10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19600"/>
          </a:xfrm>
        </p:spPr>
        <p:txBody>
          <a:bodyPr/>
          <a:lstStyle>
            <a:lvl1pPr>
              <a:lnSpc>
                <a:spcPct val="120000"/>
              </a:lnSpc>
              <a:defRPr sz="2800"/>
            </a:lvl1pPr>
            <a:lvl2pPr>
              <a:lnSpc>
                <a:spcPct val="120000"/>
              </a:lnSpc>
              <a:defRPr sz="2400"/>
            </a:lvl2pPr>
            <a:lvl3pPr>
              <a:lnSpc>
                <a:spcPct val="120000"/>
              </a:lnSpc>
              <a:defRPr sz="20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19600"/>
          </a:xfrm>
        </p:spPr>
        <p:txBody>
          <a:bodyPr/>
          <a:lstStyle>
            <a:lvl1pPr>
              <a:lnSpc>
                <a:spcPct val="120000"/>
              </a:lnSpc>
              <a:defRPr sz="2800"/>
            </a:lvl1pPr>
            <a:lvl2pPr>
              <a:lnSpc>
                <a:spcPct val="120000"/>
              </a:lnSpc>
              <a:defRPr sz="2400"/>
            </a:lvl2pPr>
            <a:lvl3pPr>
              <a:lnSpc>
                <a:spcPct val="120000"/>
              </a:lnSpc>
              <a:defRPr sz="2000"/>
            </a:lvl3pPr>
            <a:lvl4pPr>
              <a:lnSpc>
                <a:spcPct val="120000"/>
              </a:lnSpc>
              <a:defRPr sz="1800"/>
            </a:lvl4pPr>
            <a:lvl5pPr>
              <a:lnSpc>
                <a:spcPct val="12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05579"/>
            <a:ext cx="2185610" cy="386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000"/>
            </a:lvl2pPr>
            <a:lvl3pPr>
              <a:lnSpc>
                <a:spcPct val="120000"/>
              </a:lnSpc>
              <a:defRPr sz="1800"/>
            </a:lvl3pPr>
            <a:lvl4pPr>
              <a:lnSpc>
                <a:spcPct val="120000"/>
              </a:lnSpc>
              <a:defRPr sz="1600"/>
            </a:lvl4pPr>
            <a:lvl5pPr>
              <a:lnSpc>
                <a:spcPct val="12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lnSpc>
                <a:spcPct val="120000"/>
              </a:lnSpc>
              <a:defRPr sz="2400"/>
            </a:lvl1pPr>
            <a:lvl2pPr>
              <a:lnSpc>
                <a:spcPct val="120000"/>
              </a:lnSpc>
              <a:defRPr sz="2000"/>
            </a:lvl2pPr>
            <a:lvl3pPr>
              <a:lnSpc>
                <a:spcPct val="120000"/>
              </a:lnSpc>
              <a:defRPr sz="1800"/>
            </a:lvl3pPr>
            <a:lvl4pPr>
              <a:lnSpc>
                <a:spcPct val="120000"/>
              </a:lnSpc>
              <a:defRPr sz="1600"/>
            </a:lvl4pPr>
            <a:lvl5pPr>
              <a:lnSpc>
                <a:spcPct val="120000"/>
              </a:lnSpc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34439"/>
            <a:ext cx="2185610" cy="386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4" name="Picture 3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34439"/>
            <a:ext cx="2185610" cy="386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34439"/>
            <a:ext cx="2185610" cy="386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34439"/>
            <a:ext cx="2185610" cy="386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8" name="Picture 7" descr="Logo.ti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87058" y="6234439"/>
            <a:ext cx="2185610" cy="38602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accent4">
              <a:lumMod val="5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Calibri (Headings)"/>
          <a:ea typeface="+mj-ea"/>
          <a:cs typeface="Calibri (Headings)"/>
        </a:defRPr>
      </a:lvl1pPr>
    </p:titleStyle>
    <p:bodyStyle>
      <a:lvl1pPr marL="342900" indent="-342900" algn="ctr" defTabSz="457200" rtl="0" eaLnBrk="1" latinLnBrk="0" hangingPunct="1">
        <a:spcBef>
          <a:spcPct val="20000"/>
        </a:spcBef>
        <a:spcAft>
          <a:spcPts val="600"/>
        </a:spcAft>
        <a:buFont typeface="Arial"/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ctr" defTabSz="457200" rtl="0" eaLnBrk="1" latinLnBrk="0" hangingPunct="1">
        <a:spcBef>
          <a:spcPct val="20000"/>
        </a:spcBef>
        <a:spcAft>
          <a:spcPts val="600"/>
        </a:spcAft>
        <a:buFont typeface="Arial"/>
        <a:buNone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ctr" defTabSz="457200" rtl="0" eaLnBrk="1" latinLnBrk="0" hangingPunct="1">
        <a:spcBef>
          <a:spcPct val="20000"/>
        </a:spcBef>
        <a:spcAft>
          <a:spcPts val="600"/>
        </a:spcAft>
        <a:buFont typeface="Arial"/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ctr" defTabSz="457200" rtl="0" eaLnBrk="1" latinLnBrk="0" hangingPunct="1">
        <a:spcBef>
          <a:spcPct val="20000"/>
        </a:spcBef>
        <a:spcAft>
          <a:spcPts val="600"/>
        </a:spcAft>
        <a:buFont typeface="Arial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ctr" defTabSz="457200" rtl="0" eaLnBrk="1" latinLnBrk="0" hangingPunct="1">
        <a:spcBef>
          <a:spcPct val="20000"/>
        </a:spcBef>
        <a:spcAft>
          <a:spcPts val="600"/>
        </a:spcAft>
        <a:buFont typeface="Arial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Remote Control System </a:t>
            </a:r>
            <a:r>
              <a:rPr lang="en-US" sz="4800" dirty="0" smtClean="0">
                <a:solidFill>
                  <a:srgbClr val="FF0000"/>
                </a:solidFill>
              </a:rPr>
              <a:t>7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Cyber intelligence </a:t>
            </a:r>
            <a:r>
              <a:rPr lang="en-US"/>
              <a:t>made </a:t>
            </a:r>
            <a:r>
              <a:rPr lang="en-US" smtClean="0"/>
              <a:t>easy.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that device may be </a:t>
            </a:r>
            <a:r>
              <a:rPr lang="en-US" dirty="0" smtClean="0">
                <a:solidFill>
                  <a:srgbClr val="FF0000"/>
                </a:solidFill>
              </a:rPr>
              <a:t>out of reach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Linked to the Internet.</a:t>
            </a:r>
            <a:endParaRPr lang="en-US" dirty="0"/>
          </a:p>
          <a:p>
            <a:r>
              <a:rPr lang="en-US" dirty="0" smtClean="0"/>
              <a:t>But anywhere on Earth.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82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what we want?</a:t>
            </a:r>
          </a:p>
          <a:p>
            <a:endParaRPr lang="en-US" dirty="0"/>
          </a:p>
          <a:p>
            <a:r>
              <a:rPr lang="en-US" dirty="0" smtClean="0"/>
              <a:t>Get </a:t>
            </a:r>
            <a:r>
              <a:rPr lang="en-US" dirty="0" smtClean="0">
                <a:solidFill>
                  <a:srgbClr val="FF0000"/>
                </a:solidFill>
              </a:rPr>
              <a:t>access</a:t>
            </a:r>
            <a:r>
              <a:rPr lang="en-US" dirty="0" smtClean="0"/>
              <a:t> to secret data.</a:t>
            </a:r>
          </a:p>
          <a:p>
            <a:r>
              <a:rPr lang="en-US" dirty="0" smtClean="0"/>
              <a:t>Figure out the </a:t>
            </a:r>
            <a:r>
              <a:rPr lang="en-US" dirty="0" smtClean="0">
                <a:solidFill>
                  <a:srgbClr val="FF0000"/>
                </a:solidFill>
              </a:rPr>
              <a:t>interesting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Reach them, </a:t>
            </a:r>
            <a:r>
              <a:rPr lang="en-US" dirty="0" smtClean="0">
                <a:solidFill>
                  <a:srgbClr val="FF0000"/>
                </a:solidFill>
              </a:rPr>
              <a:t>anywhere</a:t>
            </a:r>
            <a:r>
              <a:rPr lang="en-US" dirty="0" smtClean="0"/>
              <a:t> they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47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you already have?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Traditional</a:t>
            </a:r>
            <a:r>
              <a:rPr lang="en-US" dirty="0" smtClean="0"/>
              <a:t> passive interception.</a:t>
            </a:r>
          </a:p>
          <a:p>
            <a:r>
              <a:rPr lang="en-US" dirty="0" smtClean="0"/>
              <a:t>Not effective against encryption.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lose</a:t>
            </a:r>
            <a:r>
              <a:rPr lang="en-US" dirty="0" smtClean="0"/>
              <a:t> half the picture.</a:t>
            </a:r>
          </a:p>
          <a:p>
            <a:r>
              <a:rPr lang="en-US" dirty="0" smtClean="0"/>
              <a:t>Must pass through your network.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is good.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Innovative</a:t>
            </a:r>
            <a:r>
              <a:rPr lang="en-US" dirty="0" smtClean="0"/>
              <a:t> is better.</a:t>
            </a:r>
          </a:p>
        </p:txBody>
      </p:sp>
    </p:spTree>
    <p:extLst>
      <p:ext uri="{BB962C8B-B14F-4D97-AF65-F5344CB8AC3E}">
        <p14:creationId xmlns:p14="http://schemas.microsoft.com/office/powerpoint/2010/main" val="223230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Thinking about </a:t>
            </a:r>
            <a:r>
              <a:rPr lang="en-US" dirty="0" smtClean="0">
                <a:solidFill>
                  <a:srgbClr val="FF0000"/>
                </a:solidFill>
              </a:rPr>
              <a:t>offensive</a:t>
            </a:r>
            <a:r>
              <a:rPr lang="en-US" dirty="0" smtClean="0"/>
              <a:t> interception?</a:t>
            </a:r>
          </a:p>
          <a:p>
            <a:r>
              <a:rPr lang="en-US" dirty="0" smtClean="0"/>
              <a:t>You should.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7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“Governments must have offensive IT capabilities.”</a:t>
            </a:r>
          </a:p>
          <a:p>
            <a:endParaRPr lang="en-US" dirty="0" smtClean="0"/>
          </a:p>
          <a:p>
            <a:r>
              <a:rPr lang="en-US" dirty="0" smtClean="0"/>
              <a:t>The Financial Times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1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“Spy on suspected terrorists by inserting a remote forensic agent on their computers.”</a:t>
            </a:r>
          </a:p>
          <a:p>
            <a:endParaRPr lang="en-US" dirty="0"/>
          </a:p>
          <a:p>
            <a:r>
              <a:rPr lang="en-US" dirty="0" smtClean="0"/>
              <a:t>The Economist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06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remote</a:t>
            </a:r>
            <a:r>
              <a:rPr lang="en-US" dirty="0" smtClean="0"/>
              <a:t> forensic agent.</a:t>
            </a:r>
          </a:p>
          <a:p>
            <a:r>
              <a:rPr lang="en-US" dirty="0" smtClean="0"/>
              <a:t>Clever idea.</a:t>
            </a:r>
          </a:p>
          <a:p>
            <a:endParaRPr lang="en-US" dirty="0"/>
          </a:p>
          <a:p>
            <a:r>
              <a:rPr lang="en-US" dirty="0" smtClean="0"/>
              <a:t>A sort of 007 for the digital age.</a:t>
            </a:r>
          </a:p>
        </p:txBody>
      </p:sp>
    </p:spTree>
    <p:extLst>
      <p:ext uri="{BB962C8B-B14F-4D97-AF65-F5344CB8AC3E}">
        <p14:creationId xmlns:p14="http://schemas.microsoft.com/office/powerpoint/2010/main" val="315113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it.</a:t>
            </a:r>
          </a:p>
          <a:p>
            <a:endParaRPr lang="en-US" dirty="0"/>
          </a:p>
          <a:p>
            <a:r>
              <a:rPr lang="en-US" dirty="0" smtClean="0"/>
              <a:t>Remote Control System.</a:t>
            </a:r>
          </a:p>
          <a:p>
            <a:r>
              <a:rPr lang="en-US" dirty="0" smtClean="0"/>
              <a:t>Version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1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Total </a:t>
            </a:r>
            <a:r>
              <a:rPr lang="en-US" dirty="0"/>
              <a:t>control over your targets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Log </a:t>
            </a:r>
            <a:r>
              <a:rPr lang="en-US" dirty="0">
                <a:solidFill>
                  <a:srgbClr val="FF0000"/>
                </a:solidFill>
              </a:rPr>
              <a:t>everything</a:t>
            </a:r>
            <a:r>
              <a:rPr lang="en-US" dirty="0"/>
              <a:t>. Always</a:t>
            </a:r>
            <a:r>
              <a:rPr lang="en-US" dirty="0" smtClean="0"/>
              <a:t>.</a:t>
            </a:r>
          </a:p>
          <a:p>
            <a:r>
              <a:rPr lang="en-US" dirty="0"/>
              <a:t>Skype? </a:t>
            </a:r>
            <a:r>
              <a:rPr lang="en-US" dirty="0" smtClean="0"/>
              <a:t>No more a problem.</a:t>
            </a:r>
          </a:p>
          <a:p>
            <a:r>
              <a:rPr lang="en-US" dirty="0" smtClean="0"/>
              <a:t>PGP? You get the keys.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4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 intercept </a:t>
            </a:r>
            <a:r>
              <a:rPr lang="en-US" dirty="0" smtClean="0">
                <a:solidFill>
                  <a:srgbClr val="FF0000"/>
                </a:solidFill>
              </a:rPr>
              <a:t>Skype </a:t>
            </a:r>
            <a:r>
              <a:rPr lang="en-US" dirty="0" smtClean="0"/>
              <a:t>calls?</a:t>
            </a:r>
          </a:p>
          <a:p>
            <a:r>
              <a:rPr lang="en-US" dirty="0" smtClean="0">
                <a:solidFill>
                  <a:srgbClr val="404040"/>
                </a:solidFill>
              </a:rPr>
              <a:t>Can you open </a:t>
            </a:r>
            <a:r>
              <a:rPr lang="en-US" dirty="0" smtClean="0">
                <a:solidFill>
                  <a:srgbClr val="FF0000"/>
                </a:solidFill>
              </a:rPr>
              <a:t>PGP </a:t>
            </a:r>
            <a:r>
              <a:rPr lang="en-US" dirty="0" smtClean="0"/>
              <a:t>encrypted files?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459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Hear their voices.</a:t>
            </a:r>
          </a:p>
          <a:p>
            <a:r>
              <a:rPr lang="en-US" dirty="0"/>
              <a:t>Watch </a:t>
            </a:r>
            <a:r>
              <a:rPr lang="en-US" dirty="0" smtClean="0"/>
              <a:t>their </a:t>
            </a:r>
            <a:r>
              <a:rPr lang="en-US" dirty="0"/>
              <a:t>social life</a:t>
            </a:r>
            <a:r>
              <a:rPr lang="en-US" dirty="0" smtClean="0"/>
              <a:t>.</a:t>
            </a:r>
          </a:p>
          <a:p>
            <a:r>
              <a:rPr lang="en-US" dirty="0"/>
              <a:t>Look at </a:t>
            </a:r>
            <a:r>
              <a:rPr lang="en-US" dirty="0" smtClean="0"/>
              <a:t>their faces.</a:t>
            </a:r>
          </a:p>
          <a:p>
            <a:r>
              <a:rPr lang="en-US" dirty="0"/>
              <a:t>Locate </a:t>
            </a:r>
            <a:r>
              <a:rPr lang="en-US" dirty="0" smtClean="0"/>
              <a:t>them.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91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when </a:t>
            </a:r>
            <a:r>
              <a:rPr lang="en-US" dirty="0" smtClean="0">
                <a:solidFill>
                  <a:srgbClr val="FF0000"/>
                </a:solidFill>
              </a:rPr>
              <a:t>not connected</a:t>
            </a:r>
            <a:r>
              <a:rPr lang="en-US" dirty="0" smtClean="0"/>
              <a:t> to the Internet.</a:t>
            </a:r>
          </a:p>
          <a:p>
            <a:r>
              <a:rPr lang="en-US" dirty="0" smtClean="0"/>
              <a:t>Anywhere they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85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6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Invisible</a:t>
            </a:r>
            <a:r>
              <a:rPr lang="en-US" dirty="0" smtClean="0"/>
              <a:t> to antiviruses.</a:t>
            </a:r>
          </a:p>
          <a:p>
            <a:r>
              <a:rPr lang="en-US" dirty="0">
                <a:solidFill>
                  <a:srgbClr val="FF0000"/>
                </a:solidFill>
              </a:rPr>
              <a:t>Autonomous </a:t>
            </a:r>
            <a:r>
              <a:rPr lang="en-US" dirty="0"/>
              <a:t>on interesting events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Easily </a:t>
            </a:r>
            <a:r>
              <a:rPr lang="en-US" dirty="0">
                <a:solidFill>
                  <a:srgbClr val="FF0000"/>
                </a:solidFill>
              </a:rPr>
              <a:t>adaptable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is </a:t>
            </a:r>
            <a:r>
              <a:rPr lang="en-US" dirty="0" smtClean="0">
                <a:solidFill>
                  <a:srgbClr val="FF0000"/>
                </a:solidFill>
              </a:rPr>
              <a:t>unified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34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Integrate</a:t>
            </a:r>
            <a:r>
              <a:rPr lang="en-US" dirty="0" smtClean="0"/>
              <a:t> it with your systems.</a:t>
            </a:r>
          </a:p>
          <a:p>
            <a:r>
              <a:rPr lang="en-US" dirty="0">
                <a:solidFill>
                  <a:srgbClr val="FF0000"/>
                </a:solidFill>
              </a:rPr>
              <a:t>Scale</a:t>
            </a:r>
            <a:r>
              <a:rPr lang="en-US" dirty="0"/>
              <a:t> to your needs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Prevent</a:t>
            </a:r>
            <a:r>
              <a:rPr lang="en-US" dirty="0" smtClean="0"/>
              <a:t> disclosure of your presence.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27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agents are the best!</a:t>
            </a:r>
          </a:p>
          <a:p>
            <a:r>
              <a:rPr lang="en-US" dirty="0" smtClean="0"/>
              <a:t>On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platforms.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53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them on Windows.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40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546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iPhone.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32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iPad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4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Skype adoption is growing fast.</a:t>
            </a:r>
          </a:p>
          <a:p>
            <a:r>
              <a:rPr lang="en-US" dirty="0" smtClean="0"/>
              <a:t>People trust it for </a:t>
            </a:r>
            <a:r>
              <a:rPr lang="en-US" dirty="0" smtClean="0">
                <a:solidFill>
                  <a:srgbClr val="FF0000"/>
                </a:solidFill>
              </a:rPr>
              <a:t>confidential</a:t>
            </a:r>
            <a:r>
              <a:rPr lang="en-US" dirty="0" smtClean="0"/>
              <a:t> communications.</a:t>
            </a:r>
          </a:p>
          <a:p>
            <a:endParaRPr lang="en-US" dirty="0"/>
          </a:p>
          <a:p>
            <a:r>
              <a:rPr lang="en-US" dirty="0" smtClean="0"/>
              <a:t>Criminals too.</a:t>
            </a:r>
          </a:p>
        </p:txBody>
      </p:sp>
    </p:spTree>
    <p:extLst>
      <p:ext uri="{BB962C8B-B14F-4D97-AF65-F5344CB8AC3E}">
        <p14:creationId xmlns:p14="http://schemas.microsoft.com/office/powerpoint/2010/main" val="34479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Mobile.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2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Symbian.</a:t>
            </a:r>
          </a:p>
        </p:txBody>
      </p:sp>
    </p:spTree>
    <p:extLst>
      <p:ext uri="{BB962C8B-B14F-4D97-AF65-F5344CB8AC3E}">
        <p14:creationId xmlns:p14="http://schemas.microsoft.com/office/powerpoint/2010/main" val="3100630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BlackBerry.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3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590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Soon on Linux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53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“Cool, but I have to install the agents first, </a:t>
            </a:r>
            <a:br>
              <a:rPr lang="en-US" i="1" dirty="0" smtClean="0"/>
            </a:br>
            <a:r>
              <a:rPr lang="en-US" i="1" dirty="0" smtClean="0"/>
              <a:t>and that’s the difficult part: you </a:t>
            </a:r>
            <a:r>
              <a:rPr lang="en-US" i="1" dirty="0" smtClean="0">
                <a:solidFill>
                  <a:srgbClr val="FF0000"/>
                </a:solidFill>
              </a:rPr>
              <a:t>have to be an hacker</a:t>
            </a:r>
            <a:r>
              <a:rPr lang="en-US" i="1" dirty="0" smtClean="0"/>
              <a:t> to do that stuff.”</a:t>
            </a:r>
          </a:p>
        </p:txBody>
      </p:sp>
    </p:spTree>
    <p:extLst>
      <p:ext uri="{BB962C8B-B14F-4D97-AF65-F5344CB8AC3E}">
        <p14:creationId xmlns:p14="http://schemas.microsoft.com/office/powerpoint/2010/main" val="347750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Wrong.</a:t>
            </a:r>
          </a:p>
          <a:p>
            <a:endParaRPr lang="en-US" dirty="0" smtClean="0"/>
          </a:p>
          <a:p>
            <a:r>
              <a:rPr lang="en-US" dirty="0" smtClean="0"/>
              <a:t>Remote Control System is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/>
              <a:t>.</a:t>
            </a:r>
          </a:p>
          <a:p>
            <a:r>
              <a:rPr lang="en-US" dirty="0"/>
              <a:t>Everything is just </a:t>
            </a:r>
            <a:r>
              <a:rPr lang="en-US" dirty="0" smtClean="0"/>
              <a:t>one click away.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05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you have many </a:t>
            </a:r>
            <a:r>
              <a:rPr lang="en-US" dirty="0" smtClean="0">
                <a:solidFill>
                  <a:srgbClr val="FF0000"/>
                </a:solidFill>
              </a:rPr>
              <a:t>options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want the sneaky way?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788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 an agent with an </a:t>
            </a:r>
            <a:r>
              <a:rPr lang="en-US" dirty="0" smtClean="0">
                <a:solidFill>
                  <a:srgbClr val="FF0000"/>
                </a:solidFill>
              </a:rPr>
              <a:t>SMS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Fresh new on version </a:t>
            </a:r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60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While </a:t>
            </a:r>
            <a:r>
              <a:rPr lang="en-US" dirty="0" smtClean="0">
                <a:solidFill>
                  <a:srgbClr val="FF0000"/>
                </a:solidFill>
              </a:rPr>
              <a:t>downloading</a:t>
            </a:r>
            <a:r>
              <a:rPr lang="en-US" dirty="0" smtClean="0"/>
              <a:t> an application.</a:t>
            </a:r>
          </a:p>
          <a:p>
            <a:r>
              <a:rPr lang="en-US" dirty="0" smtClean="0"/>
              <a:t>On the fly.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32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more.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 him a </a:t>
            </a:r>
            <a:r>
              <a:rPr lang="en-US" dirty="0" err="1" smtClean="0">
                <a:solidFill>
                  <a:srgbClr val="FF0000"/>
                </a:solidFill>
              </a:rPr>
              <a:t>pendrive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 make him find it.</a:t>
            </a:r>
          </a:p>
          <a:p>
            <a:endParaRPr lang="en-US" dirty="0"/>
          </a:p>
          <a:p>
            <a:r>
              <a:rPr lang="en-US" dirty="0" smtClean="0"/>
              <a:t>No clicks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701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an Internet Café. </a:t>
            </a:r>
          </a:p>
          <a:p>
            <a:r>
              <a:rPr lang="en-US" dirty="0" smtClean="0"/>
              <a:t>Even with </a:t>
            </a:r>
            <a:r>
              <a:rPr lang="en-US" dirty="0" err="1" smtClean="0">
                <a:solidFill>
                  <a:srgbClr val="FF0000"/>
                </a:solidFill>
              </a:rPr>
              <a:t>DeepFreeze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536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real hacker stuff.</a:t>
            </a:r>
          </a:p>
          <a:p>
            <a:r>
              <a:rPr lang="en-US" dirty="0" smtClean="0"/>
              <a:t>You said exploits?</a:t>
            </a:r>
          </a:p>
        </p:txBody>
      </p:sp>
    </p:spTree>
    <p:extLst>
      <p:ext uri="{BB962C8B-B14F-4D97-AF65-F5344CB8AC3E}">
        <p14:creationId xmlns:p14="http://schemas.microsoft.com/office/powerpoint/2010/main" val="268807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Zero day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xploits.</a:t>
            </a:r>
          </a:p>
          <a:p>
            <a:r>
              <a:rPr lang="en-US" dirty="0" smtClean="0"/>
              <a:t>No tech required, it’s easy.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86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the big firepower?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2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Deploy at the ISP.</a:t>
            </a:r>
          </a:p>
          <a:p>
            <a:endParaRPr lang="en-US" dirty="0" smtClean="0"/>
          </a:p>
          <a:p>
            <a:r>
              <a:rPr lang="en-US" dirty="0" smtClean="0"/>
              <a:t>At </a:t>
            </a:r>
            <a:r>
              <a:rPr lang="en-US" dirty="0" smtClean="0">
                <a:solidFill>
                  <a:srgbClr val="FF0000"/>
                </a:solidFill>
              </a:rPr>
              <a:t>Gigabit</a:t>
            </a:r>
            <a:r>
              <a:rPr lang="en-US" dirty="0" smtClean="0"/>
              <a:t> speed.</a:t>
            </a:r>
          </a:p>
          <a:p>
            <a:r>
              <a:rPr lang="en-US" dirty="0" smtClean="0"/>
              <a:t>No need to cut the cables.</a:t>
            </a:r>
          </a:p>
        </p:txBody>
      </p:sp>
    </p:spTree>
    <p:extLst>
      <p:ext uri="{BB962C8B-B14F-4D97-AF65-F5344CB8AC3E}">
        <p14:creationId xmlns:p14="http://schemas.microsoft.com/office/powerpoint/2010/main" val="116893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him while having a coffee at Starbucks.</a:t>
            </a:r>
          </a:p>
          <a:p>
            <a:r>
              <a:rPr lang="en-US" dirty="0" smtClean="0"/>
              <a:t>Over </a:t>
            </a:r>
            <a:r>
              <a:rPr lang="en-US" dirty="0" err="1" smtClean="0">
                <a:solidFill>
                  <a:srgbClr val="FF0000"/>
                </a:solidFill>
              </a:rPr>
              <a:t>WiFi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networks.</a:t>
            </a:r>
          </a:p>
        </p:txBody>
      </p:sp>
    </p:spTree>
    <p:extLst>
      <p:ext uri="{BB962C8B-B14F-4D97-AF65-F5344CB8AC3E}">
        <p14:creationId xmlns:p14="http://schemas.microsoft.com/office/powerpoint/2010/main" val="389674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unique technology.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Patented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It just 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32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There’s more.</a:t>
            </a:r>
          </a:p>
          <a:p>
            <a:r>
              <a:rPr lang="en-US" dirty="0" smtClean="0"/>
              <a:t>We are not only technology </a:t>
            </a:r>
            <a:r>
              <a:rPr lang="en-US" dirty="0" smtClean="0">
                <a:solidFill>
                  <a:srgbClr val="FF0000"/>
                </a:solidFill>
              </a:rPr>
              <a:t>leaders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452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Cannot figure out how to </a:t>
            </a:r>
            <a:r>
              <a:rPr lang="en-US" dirty="0" smtClean="0">
                <a:solidFill>
                  <a:srgbClr val="FF0000"/>
                </a:solidFill>
              </a:rPr>
              <a:t>approach</a:t>
            </a:r>
            <a:r>
              <a:rPr lang="en-US" dirty="0" smtClean="0"/>
              <a:t> a difficult scenario?</a:t>
            </a:r>
          </a:p>
          <a:p>
            <a:endParaRPr lang="en-US" dirty="0"/>
          </a:p>
          <a:p>
            <a:r>
              <a:rPr lang="en-US" dirty="0" smtClean="0"/>
              <a:t>Our experience may be of help.</a:t>
            </a:r>
          </a:p>
        </p:txBody>
      </p:sp>
    </p:spTree>
    <p:extLst>
      <p:ext uri="{BB962C8B-B14F-4D97-AF65-F5344CB8AC3E}">
        <p14:creationId xmlns:p14="http://schemas.microsoft.com/office/powerpoint/2010/main" val="124333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Everyone</a:t>
            </a:r>
            <a:r>
              <a:rPr lang="en-US" dirty="0" smtClean="0"/>
              <a:t> uses the Web.</a:t>
            </a:r>
          </a:p>
          <a:p>
            <a:r>
              <a:rPr lang="en-US" dirty="0" smtClean="0"/>
              <a:t>It’s cheap, easy and global.</a:t>
            </a:r>
          </a:p>
        </p:txBody>
      </p:sp>
    </p:spTree>
    <p:extLst>
      <p:ext uri="{BB962C8B-B14F-4D97-AF65-F5344CB8AC3E}">
        <p14:creationId xmlns:p14="http://schemas.microsoft.com/office/powerpoint/2010/main" val="2641817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Still not convinced?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99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lead</a:t>
            </a:r>
            <a:r>
              <a:rPr lang="en-US" dirty="0" smtClean="0"/>
              <a:t> the market.</a:t>
            </a:r>
          </a:p>
          <a:p>
            <a:r>
              <a:rPr lang="en-US" dirty="0"/>
              <a:t>First mover advantage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Financially strong.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85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Growing</a:t>
            </a:r>
            <a:r>
              <a:rPr lang="en-US" dirty="0" smtClean="0"/>
              <a:t> fast. Real fast.</a:t>
            </a:r>
          </a:p>
          <a:p>
            <a:r>
              <a:rPr lang="en-US" dirty="0" smtClean="0"/>
              <a:t>Customers in 5 </a:t>
            </a:r>
            <a:r>
              <a:rPr lang="en-US" dirty="0"/>
              <a:t>continents</a:t>
            </a:r>
            <a:r>
              <a:rPr lang="en-US" dirty="0" smtClean="0"/>
              <a:t>.</a:t>
            </a:r>
          </a:p>
          <a:p>
            <a:r>
              <a:rPr lang="en-US" dirty="0"/>
              <a:t>Thousands </a:t>
            </a:r>
            <a:r>
              <a:rPr lang="en-US" dirty="0" smtClean="0"/>
              <a:t>of intercepted targets.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5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strong </a:t>
            </a:r>
            <a:r>
              <a:rPr lang="en-US" dirty="0" smtClean="0">
                <a:solidFill>
                  <a:srgbClr val="FF0000"/>
                </a:solidFill>
              </a:rPr>
              <a:t>development</a:t>
            </a:r>
            <a:r>
              <a:rPr lang="en-US" dirty="0" smtClean="0"/>
              <a:t> team.</a:t>
            </a:r>
          </a:p>
          <a:p>
            <a:endParaRPr lang="en-US" dirty="0" smtClean="0"/>
          </a:p>
          <a:p>
            <a:r>
              <a:rPr lang="en-US" dirty="0" smtClean="0"/>
              <a:t>Fast release cycles.</a:t>
            </a:r>
          </a:p>
          <a:p>
            <a:r>
              <a:rPr lang="en-US" dirty="0" smtClean="0"/>
              <a:t> You get new features every few months.</a:t>
            </a:r>
          </a:p>
        </p:txBody>
      </p:sp>
    </p:spTree>
    <p:extLst>
      <p:ext uri="{BB962C8B-B14F-4D97-AF65-F5344CB8AC3E}">
        <p14:creationId xmlns:p14="http://schemas.microsoft.com/office/powerpoint/2010/main" val="3611734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Committed </a:t>
            </a:r>
            <a:r>
              <a:rPr lang="en-US" dirty="0" smtClean="0"/>
              <a:t>to the best </a:t>
            </a:r>
            <a:r>
              <a:rPr lang="en-US" dirty="0" smtClean="0">
                <a:solidFill>
                  <a:srgbClr val="FF0000"/>
                </a:solidFill>
              </a:rPr>
              <a:t>quality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Average fix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time: 5 days.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54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strong </a:t>
            </a:r>
            <a:r>
              <a:rPr lang="en-US" dirty="0" smtClean="0">
                <a:solidFill>
                  <a:srgbClr val="FF0000"/>
                </a:solidFill>
              </a:rPr>
              <a:t>research</a:t>
            </a:r>
            <a:r>
              <a:rPr lang="en-US" dirty="0" smtClean="0"/>
              <a:t> team.</a:t>
            </a:r>
          </a:p>
          <a:p>
            <a:endParaRPr lang="en-US" dirty="0" smtClean="0"/>
          </a:p>
          <a:p>
            <a:r>
              <a:rPr lang="en-US" dirty="0" smtClean="0"/>
              <a:t>New platforms are supported within a few months of their release on the market.</a:t>
            </a:r>
          </a:p>
        </p:txBody>
      </p:sp>
    </p:spTree>
    <p:extLst>
      <p:ext uri="{BB962C8B-B14F-4D97-AF65-F5344CB8AC3E}">
        <p14:creationId xmlns:p14="http://schemas.microsoft.com/office/powerpoint/2010/main" val="39930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/>
              <a:t>site delivery and assistance.</a:t>
            </a:r>
          </a:p>
          <a:p>
            <a:r>
              <a:rPr lang="en-US" dirty="0"/>
              <a:t>Advanced training.</a:t>
            </a:r>
          </a:p>
          <a:p>
            <a:r>
              <a:rPr lang="en-US" dirty="0"/>
              <a:t>D</a:t>
            </a:r>
            <a:r>
              <a:rPr lang="en-US" dirty="0" smtClean="0"/>
              <a:t>edicated </a:t>
            </a:r>
            <a:r>
              <a:rPr lang="en-US" dirty="0"/>
              <a:t>access to our support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077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data is yours.</a:t>
            </a:r>
          </a:p>
          <a:p>
            <a:r>
              <a:rPr lang="en-US" dirty="0" smtClean="0"/>
              <a:t>And yours only.</a:t>
            </a:r>
          </a:p>
          <a:p>
            <a:endParaRPr lang="en-US" dirty="0"/>
          </a:p>
          <a:p>
            <a:r>
              <a:rPr lang="en-US" dirty="0" smtClean="0"/>
              <a:t>No way for us to have access to </a:t>
            </a:r>
            <a:r>
              <a:rPr lang="en-US" dirty="0" smtClean="0">
                <a:solidFill>
                  <a:srgbClr val="FF0000"/>
                </a:solidFill>
              </a:rPr>
              <a:t>your</a:t>
            </a:r>
            <a:r>
              <a:rPr lang="en-US" dirty="0" smtClean="0"/>
              <a:t> RCS.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72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enough for trusting us?</a:t>
            </a:r>
          </a:p>
          <a:p>
            <a:endParaRPr lang="en-US" dirty="0"/>
          </a:p>
          <a:p>
            <a:r>
              <a:rPr lang="en-US" dirty="0" smtClean="0"/>
              <a:t>We can show you the </a:t>
            </a:r>
            <a:r>
              <a:rPr lang="en-US" dirty="0" smtClean="0">
                <a:solidFill>
                  <a:srgbClr val="FF0000"/>
                </a:solidFill>
              </a:rPr>
              <a:t>code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Curious about </a:t>
            </a:r>
            <a:r>
              <a:rPr lang="en-US" dirty="0" smtClean="0">
                <a:solidFill>
                  <a:srgbClr val="FF0000"/>
                </a:solidFill>
              </a:rPr>
              <a:t>the real thing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Please attend our technical sessions.</a:t>
            </a:r>
          </a:p>
          <a:p>
            <a:r>
              <a:rPr lang="en-US" dirty="0" smtClean="0"/>
              <a:t>Then come visit us for even more.</a:t>
            </a:r>
          </a:p>
        </p:txBody>
      </p:sp>
    </p:spTree>
    <p:extLst>
      <p:ext uri="{BB962C8B-B14F-4D97-AF65-F5344CB8AC3E}">
        <p14:creationId xmlns:p14="http://schemas.microsoft.com/office/powerpoint/2010/main" val="204511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new Web is the </a:t>
            </a:r>
            <a:r>
              <a:rPr lang="en-US" dirty="0" smtClean="0">
                <a:solidFill>
                  <a:srgbClr val="FF0000"/>
                </a:solidFill>
              </a:rPr>
              <a:t>social web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Highly dynamic.</a:t>
            </a:r>
          </a:p>
          <a:p>
            <a:r>
              <a:rPr lang="en-US" dirty="0" smtClean="0"/>
              <a:t>Vastly networked.</a:t>
            </a:r>
          </a:p>
          <a:p>
            <a:r>
              <a:rPr lang="en-US" dirty="0" smtClean="0"/>
              <a:t>Big data.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26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idea?</a:t>
            </a:r>
          </a:p>
          <a:p>
            <a:endParaRPr lang="en-US" dirty="0"/>
          </a:p>
          <a:p>
            <a:r>
              <a:rPr lang="en-US" dirty="0" smtClean="0"/>
              <a:t>We are listening.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146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info@hackingteam.it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980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Actually, too much data.</a:t>
            </a:r>
          </a:p>
          <a:p>
            <a:endParaRPr lang="en-US" dirty="0"/>
          </a:p>
          <a:p>
            <a:r>
              <a:rPr lang="en-US" dirty="0" smtClean="0"/>
              <a:t>Mostly noise.</a:t>
            </a:r>
          </a:p>
          <a:p>
            <a:r>
              <a:rPr lang="en-US" dirty="0" smtClean="0"/>
              <a:t>Difficult to </a:t>
            </a:r>
            <a:r>
              <a:rPr lang="en-US" dirty="0" smtClean="0">
                <a:solidFill>
                  <a:srgbClr val="FF0000"/>
                </a:solidFill>
              </a:rPr>
              <a:t>correlate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993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Tap a cable and try to figure out what’s happening.</a:t>
            </a:r>
          </a:p>
          <a:p>
            <a:endParaRPr lang="en-US" dirty="0"/>
          </a:p>
          <a:p>
            <a:r>
              <a:rPr lang="en-US" dirty="0" smtClean="0"/>
              <a:t>99% of that is of </a:t>
            </a:r>
            <a:r>
              <a:rPr lang="en-US" dirty="0" smtClean="0">
                <a:solidFill>
                  <a:srgbClr val="FF0000"/>
                </a:solidFill>
              </a:rPr>
              <a:t>no interest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4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data often never gets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to the Web.</a:t>
            </a:r>
          </a:p>
          <a:p>
            <a:endParaRPr lang="en-US" dirty="0"/>
          </a:p>
          <a:p>
            <a:r>
              <a:rPr lang="en-US" dirty="0" smtClean="0"/>
              <a:t>It stays </a:t>
            </a:r>
            <a:r>
              <a:rPr lang="en-US" dirty="0" smtClean="0">
                <a:solidFill>
                  <a:srgbClr val="FF0000"/>
                </a:solidFill>
              </a:rPr>
              <a:t>on the device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53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ckingTeam">
  <a:themeElements>
    <a:clrScheme name="Custom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BCBCBC"/>
      </a:accent1>
      <a:accent2>
        <a:srgbClr val="8C8C8C"/>
      </a:accent2>
      <a:accent3>
        <a:srgbClr val="818181"/>
      </a:accent3>
      <a:accent4>
        <a:srgbClr val="6B6B6B"/>
      </a:accent4>
      <a:accent5>
        <a:srgbClr val="4C4C4C"/>
      </a:accent5>
      <a:accent6>
        <a:srgbClr val="3D3D3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HackingTeam.potx</Template>
  <TotalTime>1033</TotalTime>
  <Words>1875</Words>
  <Application>Microsoft Office PowerPoint</Application>
  <PresentationFormat>On-screen Show (4:3)</PresentationFormat>
  <Paragraphs>276</Paragraphs>
  <Slides>61</Slides>
  <Notes>41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2" baseType="lpstr">
      <vt:lpstr>HackingTeam</vt:lpstr>
      <vt:lpstr>Remote Control System 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RCS</dc:title>
  <dc:creator>Daniele</dc:creator>
  <cp:lastModifiedBy>naga</cp:lastModifiedBy>
  <cp:revision>368</cp:revision>
  <dcterms:created xsi:type="dcterms:W3CDTF">2010-11-15T13:51:58Z</dcterms:created>
  <dcterms:modified xsi:type="dcterms:W3CDTF">2011-06-07T09:26:07Z</dcterms:modified>
</cp:coreProperties>
</file>