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6" r:id="rId4"/>
    <p:sldId id="295" r:id="rId5"/>
    <p:sldId id="271" r:id="rId6"/>
    <p:sldId id="296" r:id="rId7"/>
    <p:sldId id="273" r:id="rId8"/>
    <p:sldId id="293" r:id="rId9"/>
    <p:sldId id="297" r:id="rId10"/>
    <p:sldId id="258" r:id="rId11"/>
    <p:sldId id="257" r:id="rId12"/>
    <p:sldId id="286" r:id="rId13"/>
    <p:sldId id="302" r:id="rId14"/>
    <p:sldId id="287" r:id="rId15"/>
    <p:sldId id="288" r:id="rId16"/>
    <p:sldId id="277" r:id="rId17"/>
    <p:sldId id="289" r:id="rId18"/>
    <p:sldId id="259" r:id="rId19"/>
    <p:sldId id="290" r:id="rId20"/>
    <p:sldId id="266" r:id="rId21"/>
    <p:sldId id="260" r:id="rId22"/>
    <p:sldId id="280" r:id="rId23"/>
    <p:sldId id="261" r:id="rId24"/>
    <p:sldId id="304" r:id="rId25"/>
    <p:sldId id="303" r:id="rId26"/>
    <p:sldId id="299" r:id="rId27"/>
    <p:sldId id="292" r:id="rId28"/>
    <p:sldId id="300" r:id="rId29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557"/>
    <a:srgbClr val="F0720A"/>
    <a:srgbClr val="FA2AC4"/>
    <a:srgbClr val="E9EDF4"/>
    <a:srgbClr val="E9ED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675" autoAdjust="0"/>
    <p:restoredTop sz="94717" autoAdjust="0"/>
  </p:normalViewPr>
  <p:slideViewPr>
    <p:cSldViewPr>
      <p:cViewPr>
        <p:scale>
          <a:sx n="90" d="100"/>
          <a:sy n="90" d="100"/>
        </p:scale>
        <p:origin x="-225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63DE-40DE-4844-ABF9-8FFFA59AB078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E0A-BD2E-4484-8E24-FF11C3667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881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18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3431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6498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214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6372201" y="6525344"/>
            <a:ext cx="27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Private</a:t>
            </a:r>
            <a:r>
              <a:rPr lang="it-IT" sz="1100" baseline="0" dirty="0" smtClean="0"/>
              <a:t> &amp; Confidential</a:t>
            </a:r>
            <a:endParaRPr lang="it-IT" sz="1100" dirty="0"/>
          </a:p>
        </p:txBody>
      </p:sp>
    </p:spTree>
    <p:extLst>
      <p:ext uri="{BB962C8B-B14F-4D97-AF65-F5344CB8AC3E}">
        <p14:creationId xmlns="" xmlns:p14="http://schemas.microsoft.com/office/powerpoint/2010/main" val="1169741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69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42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9473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399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595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400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027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48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EEEB-6AA7-49B3-B665-B71F8D738844}" type="datetimeFigureOut">
              <a:rPr lang="it-IT" smtClean="0"/>
              <a:pPr/>
              <a:t>20/09/2013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773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aton@telestrategies.com" TargetMode="External"/><Relationship Id="rId2" Type="http://schemas.openxmlformats.org/officeDocument/2006/relationships/hyperlink" Target="http://www.issworldtraining.com/ISS_ME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hrs.dxbae.events2@marriotthotel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yn.elster@adsgroup.org.uk" TargetMode="External"/><Relationship Id="rId2" Type="http://schemas.openxmlformats.org/officeDocument/2006/relationships/hyperlink" Target="http://www.adsgroup.org.uk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@intelligence-sec.com" TargetMode="External"/><Relationship Id="rId2" Type="http://schemas.openxmlformats.org/officeDocument/2006/relationships/hyperlink" Target="mailto:carolyn.elster@adsgroup.org.uk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m@oliverkinross.com" TargetMode="External"/><Relationship Id="rId2" Type="http://schemas.openxmlformats.org/officeDocument/2006/relationships/hyperlink" Target="mailto:carolyn.elster@adsgroup.org.uk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aura@intelligence-sec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@intelligence-sec.com" TargetMode="External"/><Relationship Id="rId2" Type="http://schemas.openxmlformats.org/officeDocument/2006/relationships/hyperlink" Target="http://www.globalsecasia.com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pokotylo@gmail.com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adsecurity.com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decexpo@hotmail.com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decexpo@hotmail.com" TargetMode="External"/><Relationship Id="rId2" Type="http://schemas.openxmlformats.org/officeDocument/2006/relationships/hyperlink" Target="mailto:carolyn.elster@adsgroup.org.uk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s@natia.org" TargetMode="External"/><Relationship Id="rId2" Type="http://schemas.openxmlformats.org/officeDocument/2006/relationships/hyperlink" Target="http://www.natia.org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@htcia.org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ponsorship@iqpc.com.sg" TargetMode="External"/><Relationship Id="rId2" Type="http://schemas.openxmlformats.org/officeDocument/2006/relationships/hyperlink" Target="http://www.issworldtraining.com/ISS_ME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beaton@telestrategies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mailto:shahla.karim@adnec.a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beaton@telestrategi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>
            <a:normAutofit/>
          </a:bodyPr>
          <a:lstStyle/>
          <a:p>
            <a:r>
              <a:rPr lang="it-IT" sz="5200" b="1" dirty="0" err="1" smtClean="0">
                <a:solidFill>
                  <a:srgbClr val="FF0000"/>
                </a:solidFill>
              </a:rPr>
              <a:t>Fairs&amp;Events</a:t>
            </a:r>
            <a:r>
              <a:rPr lang="it-IT" sz="5200" b="1" dirty="0" smtClean="0">
                <a:solidFill>
                  <a:srgbClr val="FF0000"/>
                </a:solidFill>
              </a:rPr>
              <a:t> 2013</a:t>
            </a:r>
            <a:endParaRPr lang="it-IT" sz="52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721608" cy="658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57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9170485"/>
              </p:ext>
            </p:extLst>
          </p:nvPr>
        </p:nvGraphicFramePr>
        <p:xfrm>
          <a:off x="539552" y="1340768"/>
          <a:ext cx="8147250" cy="517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€ 1.200,00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€ 5.200,00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€ 4.300,00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http://www.issworldtraining.com/ISS_MEA/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mhrs.dxbae.events2@marriotthotels.com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TOTAL COST</a:t>
                      </a:r>
                      <a:endParaRPr lang="it-IT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€ 24.200,00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32656"/>
            <a:ext cx="54006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it-IT" b="1" dirty="0" smtClean="0">
                <a:latin typeface="+mj-lt"/>
                <a:ea typeface="+mj-ea"/>
                <a:cs typeface="+mj-cs"/>
              </a:rPr>
              <a:t>ISS – Intelligence </a:t>
            </a:r>
            <a:r>
              <a:rPr lang="it-IT" b="1" dirty="0" err="1" smtClean="0">
                <a:latin typeface="+mj-lt"/>
                <a:ea typeface="+mj-ea"/>
                <a:cs typeface="+mj-cs"/>
              </a:rPr>
              <a:t>Surveillance</a:t>
            </a:r>
            <a:r>
              <a:rPr lang="it-IT" b="1" dirty="0" smtClean="0">
                <a:latin typeface="+mj-lt"/>
                <a:ea typeface="+mj-ea"/>
                <a:cs typeface="+mj-cs"/>
              </a:rPr>
              <a:t> System EMEA</a:t>
            </a:r>
          </a:p>
          <a:p>
            <a:pPr lvl="0">
              <a:spcBef>
                <a:spcPct val="0"/>
              </a:spcBef>
            </a:pPr>
            <a:r>
              <a:rPr lang="it-IT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it-IT" dirty="0" smtClean="0">
                <a:latin typeface="+mj-lt"/>
                <a:ea typeface="+mj-ea"/>
                <a:cs typeface="+mj-cs"/>
              </a:rPr>
              <a:t>March 04 - 06 			 Dubai - UAE</a:t>
            </a:r>
            <a:endParaRPr lang="it-IT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482952" cy="1139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dirty="0" smtClean="0"/>
              <a:t>HOSDB - Security &amp; </a:t>
            </a:r>
            <a:r>
              <a:rPr lang="it-IT" dirty="0" err="1" smtClean="0"/>
              <a:t>Policing</a:t>
            </a:r>
            <a:r>
              <a:rPr lang="it-IT" dirty="0" smtClean="0"/>
              <a:t>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b="0" dirty="0" smtClean="0"/>
              <a:t>March 12 - 14                                            </a:t>
            </a:r>
            <a:r>
              <a:rPr lang="it-IT" b="0" dirty="0" err="1" smtClean="0"/>
              <a:t>Farnborough</a:t>
            </a:r>
            <a:r>
              <a:rPr lang="it-IT" b="0" dirty="0" smtClean="0"/>
              <a:t> - UK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7739294"/>
              </p:ext>
            </p:extLst>
          </p:nvPr>
        </p:nvGraphicFramePr>
        <p:xfrm>
          <a:off x="467544" y="1340768"/>
          <a:ext cx="8147250" cy="5344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t-IT" sz="1500" dirty="0">
                        <a:solidFill>
                          <a:schemeClr val="tx1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 Government event (police, security and National Resilience event)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€ 4.800,00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€ 900,00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€ 1.600,00 (Hotel)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€ 900,00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€ 450,00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http://www.adsgroup.org.uk/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3"/>
                        </a:rPr>
                        <a:t>carolyn.elster@adsgroup.org.uk</a:t>
                      </a:r>
                      <a:endParaRPr lang="it-IT" sz="1500" dirty="0" smtClean="0"/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chris.higgins@adsgroup.org.uk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TOTAL COST</a:t>
                      </a:r>
                      <a:endParaRPr lang="it-IT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€ 8.650,00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3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Cyber Intelligence Asia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March 12 - 15	                	                 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4668367"/>
              </p:ext>
            </p:extLst>
          </p:nvPr>
        </p:nvGraphicFramePr>
        <p:xfrm>
          <a:off x="467544" y="1340768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€ 9.300,00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</a:rPr>
                        <a:t>(Coincide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it-IT" sz="1500" b="1" baseline="0" dirty="0" err="1" smtClean="0">
                          <a:solidFill>
                            <a:schemeClr val="tx1"/>
                          </a:solidFill>
                        </a:rPr>
                        <a:t>Farnborough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 UK)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laura@intelligence-sec.com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€ 19.670,00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Cyber Security UAE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March 18 - 19	                	                 Dubai - UAE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4668367"/>
              </p:ext>
            </p:extLst>
          </p:nvPr>
        </p:nvGraphicFramePr>
        <p:xfrm>
          <a:off x="467544" y="1340768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3"/>
                <a:gridCol w="4402834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€ 6.000,00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€ 750,00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€ 2.500,00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check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/Singapore office)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Laura </a:t>
                      </a:r>
                      <a:r>
                        <a:rPr lang="it-IT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McKenzie</a:t>
                      </a: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lauram@oliverkinross.com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marL="0" marR="0" marT="0" marB="0"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Sales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€ 13.250,00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GSA – Global Security Asia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April</a:t>
            </a:r>
            <a:r>
              <a:rPr lang="it-IT" b="0" dirty="0" smtClean="0"/>
              <a:t> 02 - 04	                	   	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67270901"/>
              </p:ext>
            </p:extLst>
          </p:nvPr>
        </p:nvGraphicFramePr>
        <p:xfrm>
          <a:off x="539552" y="1340768"/>
          <a:ext cx="8147250" cy="5344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  <a:endParaRPr lang="it-IT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€ 7.500,00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5.000,00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(Verificare tempistica da ISS Dubai)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www.globalsecasia.com</a:t>
                      </a:r>
                      <a:r>
                        <a:rPr lang="en-SG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 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globalsecasia@gmail.com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fiere@ediconsult.com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€ 18.870,00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5616624" cy="1224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/>
              <a:t>IALEIA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0" dirty="0"/>
              <a:t/>
            </a:r>
            <a:br>
              <a:rPr lang="it-IT" sz="1800" b="0" dirty="0"/>
            </a:br>
            <a:r>
              <a:rPr lang="it-IT" b="0" dirty="0" err="1" smtClean="0"/>
              <a:t>April</a:t>
            </a:r>
            <a:r>
              <a:rPr lang="it-IT" b="0" dirty="0" smtClean="0"/>
              <a:t>  08 - 12                                                 Chicago - USA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4494519"/>
              </p:ext>
            </p:extLst>
          </p:nvPr>
        </p:nvGraphicFramePr>
        <p:xfrm>
          <a:off x="539552" y="1340768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€ 4.050,00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€ 1.150,00 (Hotel)</a:t>
                      </a:r>
                    </a:p>
                    <a:p>
                      <a:r>
                        <a:rPr lang="it-IT" sz="1500" baseline="0" dirty="0" smtClean="0"/>
                        <a:t>€ 2.000,00 (</a:t>
                      </a:r>
                      <a:r>
                        <a:rPr lang="it-IT" sz="1500" baseline="0" dirty="0" err="1" smtClean="0"/>
                        <a:t>Flights</a:t>
                      </a:r>
                      <a:r>
                        <a:rPr lang="it-IT" sz="1500" baseline="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Nomadic</a:t>
                      </a:r>
                      <a:r>
                        <a:rPr lang="it-IT" sz="1500" baseline="0" dirty="0" smtClean="0"/>
                        <a:t>&amp;Roll-up (Velasco)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http://www.ialeia.org/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images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docs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/2013.pdf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stevenpokotylo@gmail.com</a:t>
                      </a:r>
                      <a:endParaRPr lang="it-IT" sz="1500" dirty="0" smtClean="0"/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radek.ostoja@europol.europa.eu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i="0" dirty="0" smtClean="0"/>
                        <a:t>€ 7.200,00</a:t>
                      </a:r>
                      <a:endParaRPr lang="it-IT" sz="1500" b="1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10944" cy="1139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err="1" smtClean="0"/>
              <a:t>Counter</a:t>
            </a:r>
            <a:r>
              <a:rPr lang="it-IT" dirty="0" smtClean="0"/>
              <a:t> Terror  Expo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b="0" dirty="0" err="1" smtClean="0"/>
              <a:t>April</a:t>
            </a:r>
            <a:r>
              <a:rPr lang="it-IT" b="0" dirty="0" smtClean="0"/>
              <a:t> 24 - 25	                	                   London – UK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67270901"/>
              </p:ext>
            </p:extLst>
          </p:nvPr>
        </p:nvGraphicFramePr>
        <p:xfrm>
          <a:off x="539552" y="1340768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€ 2.500,00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€ 1.150,00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€ 800,00 (Hotel)</a:t>
                      </a:r>
                    </a:p>
                    <a:p>
                      <a:r>
                        <a:rPr lang="it-IT" sz="1500" dirty="0" smtClean="0"/>
                        <a:t>€ 900,00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€ 450,00 (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Nomadic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http://www.counterterrorexpo.com/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Wendy.Moore@clarionevents.com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lrobertson@showsponsorship.co.uk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€ 5.800,00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544616" cy="113972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IDEC XXIX 2012 </a:t>
            </a:r>
            <a:r>
              <a:rPr lang="it-IT" sz="1800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0" dirty="0" err="1" smtClean="0"/>
              <a:t>June</a:t>
            </a:r>
            <a:r>
              <a:rPr lang="it-IT" sz="1800" b="0" dirty="0" smtClean="0"/>
              <a:t> 03 - 06                                                 </a:t>
            </a:r>
            <a:r>
              <a:rPr lang="it-IT" sz="1800" b="0" dirty="0" err="1" smtClean="0"/>
              <a:t>Moscow</a:t>
            </a:r>
            <a:r>
              <a:rPr lang="it-IT" sz="1800" b="0" dirty="0" smtClean="0"/>
              <a:t> – Russia 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9716519"/>
              </p:ext>
            </p:extLst>
          </p:nvPr>
        </p:nvGraphicFramePr>
        <p:xfrm>
          <a:off x="539552" y="1340768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€ 5.100,00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€ 1.800,00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€ 2.300,00 (Hotel)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 2.400,00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€ 4.000,00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idecexpo@hotmail.com</a:t>
                      </a:r>
                      <a:endParaRPr lang="it-IT" sz="1500" dirty="0" smtClean="0"/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losbatistas@hotmail.com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€ 15.600,00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7098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ISS – Intelligence Surveillance System  Europe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June</a:t>
            </a:r>
            <a:r>
              <a:rPr lang="it-IT" b="0" dirty="0" smtClean="0"/>
              <a:t> 6 – 7                                                    </a:t>
            </a:r>
            <a:r>
              <a:rPr lang="it-IT" b="0" dirty="0" err="1" smtClean="0"/>
              <a:t>Prague</a:t>
            </a:r>
            <a:r>
              <a:rPr lang="it-IT" b="0" dirty="0" smtClean="0"/>
              <a:t> - Czech Rep. 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9716519"/>
              </p:ext>
            </p:extLst>
          </p:nvPr>
        </p:nvGraphicFramePr>
        <p:xfrm>
          <a:off x="467544" y="1412776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€ 2.000,00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€ 3.800,00 (Hotel)</a:t>
                      </a:r>
                    </a:p>
                    <a:p>
                      <a:r>
                        <a:rPr lang="it-IT" sz="1500" dirty="0" smtClean="0"/>
                        <a:t>€ 3.400,00 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€ 2.500,00 (</a:t>
                      </a:r>
                      <a:r>
                        <a:rPr lang="it-IT" sz="1500" dirty="0" err="1" smtClean="0"/>
                        <a:t>Pon</a:t>
                      </a:r>
                      <a:r>
                        <a:rPr lang="it-IT" sz="1500" dirty="0" smtClean="0"/>
                        <a:t> -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Bronislava.Kralova@clarion-hotels.cz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€ 23.200,00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GPEC</a:t>
            </a:r>
            <a:r>
              <a:rPr lang="en-US" dirty="0" smtClean="0"/>
              <a:t> - Asia General Police &amp; Special Equipment Exhibition </a:t>
            </a:r>
            <a:br>
              <a:rPr lang="en-US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June</a:t>
            </a:r>
            <a:r>
              <a:rPr lang="it-IT" b="0" dirty="0" smtClean="0"/>
              <a:t> 17 - 19  	                	                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67270901"/>
              </p:ext>
            </p:extLst>
          </p:nvPr>
        </p:nvGraphicFramePr>
        <p:xfrm>
          <a:off x="539552" y="1412776"/>
          <a:ext cx="8147250" cy="514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€ 9.300,00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madia@fr-exhibitions.com.my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€ 19.600,00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332656"/>
            <a:ext cx="7355160" cy="1139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HackingTeam 2007 - 2011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90410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76972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5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NATIA –  27° </a:t>
            </a:r>
            <a:r>
              <a:rPr lang="it-IT" dirty="0" err="1" smtClean="0"/>
              <a:t>Annual</a:t>
            </a:r>
            <a:r>
              <a:rPr lang="it-IT" dirty="0" smtClean="0"/>
              <a:t> Training Conference and </a:t>
            </a:r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July</a:t>
            </a:r>
            <a:r>
              <a:rPr lang="it-IT" b="0" dirty="0" smtClean="0"/>
              <a:t>  7 -13                                                      Austin - Texas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7347392"/>
              </p:ext>
            </p:extLst>
          </p:nvPr>
        </p:nvGraphicFramePr>
        <p:xfrm>
          <a:off x="539552" y="1340768"/>
          <a:ext cx="8147250" cy="514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Exposition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€ 1.200,00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900,00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€ 1.500,00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(Velasco)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www.natia.org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exhibits@natia.org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2 Sales + 1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€ 3.600,00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1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626968" cy="1139726"/>
          </a:xfrm>
        </p:spPr>
        <p:txBody>
          <a:bodyPr>
            <a:noAutofit/>
          </a:bodyPr>
          <a:lstStyle/>
          <a:p>
            <a:r>
              <a:rPr lang="it-IT" sz="1800" dirty="0" smtClean="0"/>
              <a:t>ISS – Intelligence Surveillance System  Latin Am.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smtClean="0"/>
              <a:t>July 26 – 28                                      </a:t>
            </a:r>
            <a:r>
              <a:rPr lang="it-IT" sz="1800" b="0" dirty="0"/>
              <a:t>	</a:t>
            </a:r>
            <a:r>
              <a:rPr lang="it-IT" sz="1800" b="0" dirty="0" smtClean="0"/>
              <a:t>  Brasilia - Brazil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4494519"/>
              </p:ext>
            </p:extLst>
          </p:nvPr>
        </p:nvGraphicFramePr>
        <p:xfrm>
          <a:off x="539552" y="1340768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</a:t>
                      </a:r>
                      <a:r>
                        <a:rPr lang="it-IT" sz="1500" baseline="0" dirty="0" smtClean="0"/>
                        <a:t> 2.500,00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€ 3.700,00 (Hotel)</a:t>
                      </a:r>
                    </a:p>
                    <a:p>
                      <a:r>
                        <a:rPr lang="it-IT" sz="1500" dirty="0" smtClean="0"/>
                        <a:t>€ 10.000,00</a:t>
                      </a:r>
                      <a:r>
                        <a:rPr lang="it-IT" sz="1500" baseline="0" dirty="0" smtClean="0"/>
                        <a:t> (</a:t>
                      </a:r>
                      <a:r>
                        <a:rPr lang="it-IT" sz="1500" baseline="0" dirty="0" err="1" smtClean="0"/>
                        <a:t>Flights</a:t>
                      </a:r>
                      <a:r>
                        <a:rPr lang="it-IT" sz="1500" baseline="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€ 4.000,00 (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rtba.operacional5@goldentulip.com.br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€ 31.700,00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smtClean="0"/>
              <a:t>HTCIA -  High </a:t>
            </a:r>
            <a:r>
              <a:rPr lang="it-IT" sz="1800" dirty="0" err="1" smtClean="0"/>
              <a:t>Technology</a:t>
            </a:r>
            <a:r>
              <a:rPr lang="it-IT" sz="1800" dirty="0" smtClean="0"/>
              <a:t> Crime </a:t>
            </a:r>
            <a:r>
              <a:rPr lang="it-IT" sz="1800" dirty="0" err="1" smtClean="0"/>
              <a:t>Investigation</a:t>
            </a:r>
            <a:r>
              <a:rPr lang="it-IT" sz="1800" dirty="0" smtClean="0"/>
              <a:t> </a:t>
            </a:r>
            <a:r>
              <a:rPr lang="it-IT" sz="1800" dirty="0" err="1" smtClean="0"/>
              <a:t>Association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err="1" smtClean="0"/>
              <a:t>September</a:t>
            </a:r>
            <a:r>
              <a:rPr lang="it-IT" sz="1800" b="0" dirty="0" smtClean="0"/>
              <a:t> 08 – 11                                    Nevada - USA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4494519"/>
              </p:ext>
            </p:extLst>
          </p:nvPr>
        </p:nvGraphicFramePr>
        <p:xfrm>
          <a:off x="467544" y="1412776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€ 4.900,00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400,00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1.000,00 (Hotel)</a:t>
                      </a:r>
                    </a:p>
                    <a:p>
                      <a:r>
                        <a:rPr lang="it-IT" sz="1500" dirty="0" smtClean="0"/>
                        <a:t>€ 2.000,00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baseline="0" dirty="0" smtClean="0"/>
                        <a:t> Velasco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carol@htcia.org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bbooth@hersheypa.com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€ 8.300,00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616624" cy="113972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ISS – Intelligence Surveillance System  USA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smtClean="0"/>
              <a:t>October 10-12                                              Washington - USA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6316745"/>
              </p:ext>
            </p:extLst>
          </p:nvPr>
        </p:nvGraphicFramePr>
        <p:xfrm>
          <a:off x="539552" y="1412776"/>
          <a:ext cx="8147250" cy="524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€ 1.700,00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2.900,00 (Hotel)</a:t>
                      </a:r>
                    </a:p>
                    <a:p>
                      <a:r>
                        <a:rPr lang="it-IT" sz="1500" dirty="0" smtClean="0"/>
                        <a:t>€ 6.500,00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€ 5.200,00 (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 –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€ 27.800,00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048672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INTERPOL – 82th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Assembly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 04                                  	 Cartagena - Colombia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6316745"/>
              </p:ext>
            </p:extLst>
          </p:nvPr>
        </p:nvGraphicFramePr>
        <p:xfrm>
          <a:off x="539552" y="1340768"/>
          <a:ext cx="8147250" cy="514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€ 14.000,00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900,00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€ 1.800,00 (Hotel)</a:t>
                      </a:r>
                    </a:p>
                    <a:p>
                      <a:r>
                        <a:rPr lang="it-IT" sz="1500" dirty="0" smtClean="0"/>
                        <a:t>€ 3.000,00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(Velasco)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http://www.interpol.int/en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Sales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€ 19.700,00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338936" cy="1139726"/>
          </a:xfrm>
        </p:spPr>
        <p:txBody>
          <a:bodyPr>
            <a:noAutofit/>
          </a:bodyPr>
          <a:lstStyle/>
          <a:p>
            <a:r>
              <a:rPr lang="it-IT" sz="1800" dirty="0" err="1" smtClean="0"/>
              <a:t>Milipol</a:t>
            </a:r>
            <a:r>
              <a:rPr lang="it-IT" sz="1800" dirty="0" smtClean="0"/>
              <a:t> Parigi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err="1" smtClean="0"/>
              <a:t>November</a:t>
            </a:r>
            <a:r>
              <a:rPr lang="it-IT" sz="1800" b="0" dirty="0" smtClean="0"/>
              <a:t> 19-22	                                     Parigi - France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3302138"/>
              </p:ext>
            </p:extLst>
          </p:nvPr>
        </p:nvGraphicFramePr>
        <p:xfrm>
          <a:off x="539552" y="1412776"/>
          <a:ext cx="8147250" cy="514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€ 6.000,00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€ 1.100,00 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€ 3.700,00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€ 450,00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http://www.milipol.com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+ 2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€ 12.250,00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6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338936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MATIA – </a:t>
            </a:r>
            <a:r>
              <a:rPr lang="it-IT" dirty="0" err="1" smtClean="0"/>
              <a:t>Mid</a:t>
            </a:r>
            <a:r>
              <a:rPr lang="it-IT" dirty="0" smtClean="0"/>
              <a:t> Atlantic </a:t>
            </a:r>
            <a:r>
              <a:rPr lang="it-IT" dirty="0" err="1" smtClean="0"/>
              <a:t>Chapter</a:t>
            </a:r>
            <a:r>
              <a:rPr lang="it-IT" dirty="0" smtClean="0"/>
              <a:t> Meeting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 ?                                  	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6316745"/>
              </p:ext>
            </p:extLst>
          </p:nvPr>
        </p:nvGraphicFramePr>
        <p:xfrm>
          <a:off x="539552" y="1340768"/>
          <a:ext cx="8147250" cy="514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€ 370,00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250,00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€ 180,00 (Hotel)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(Velasco)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mavicepresident@natia.org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Sales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048672" cy="864096"/>
          </a:xfrm>
        </p:spPr>
        <p:txBody>
          <a:bodyPr>
            <a:noAutofit/>
          </a:bodyPr>
          <a:lstStyle/>
          <a:p>
            <a:r>
              <a:rPr lang="it-IT" sz="1800" dirty="0" smtClean="0"/>
              <a:t>ISS – Intelligence Surveillance System  Far East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err="1" smtClean="0"/>
              <a:t>December</a:t>
            </a:r>
            <a:r>
              <a:rPr lang="it-IT" sz="1800" b="0" dirty="0" smtClean="0"/>
              <a:t> 4-6     	                                Kuala Lumpur - Malaysia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5991739"/>
              </p:ext>
            </p:extLst>
          </p:nvPr>
        </p:nvGraphicFramePr>
        <p:xfrm>
          <a:off x="539552" y="1340768"/>
          <a:ext cx="8147250" cy="514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€ 11.500,00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€ 2.800,00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€ 7.000,00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€ 5.000,00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(Spedizione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beaton@telestrategies.com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b="1" dirty="0" smtClean="0"/>
                        <a:t>27.300,00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7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5991739"/>
              </p:ext>
            </p:extLst>
          </p:nvPr>
        </p:nvGraphicFramePr>
        <p:xfrm>
          <a:off x="2411760" y="1340768"/>
          <a:ext cx="4199510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876"/>
                <a:gridCol w="272747"/>
                <a:gridCol w="1555887"/>
              </a:tblGrid>
              <a:tr h="581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COST</a:t>
                      </a:r>
                      <a:endParaRPr lang="it-IT" sz="180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952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err="1" smtClean="0"/>
                        <a:t>Exposition</a:t>
                      </a:r>
                      <a:r>
                        <a:rPr lang="it-IT" sz="1500" b="1" dirty="0" smtClean="0"/>
                        <a:t> </a:t>
                      </a:r>
                      <a:r>
                        <a:rPr lang="it-IT" sz="1500" b="1" dirty="0" err="1" smtClean="0"/>
                        <a:t>Fee</a:t>
                      </a:r>
                      <a:endParaRPr lang="it-IT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€ 146.020,00  </a:t>
                      </a:r>
                    </a:p>
                  </a:txBody>
                  <a:tcPr anchor="ctr"/>
                </a:tc>
              </a:tr>
              <a:tr h="605952">
                <a:tc>
                  <a:txBody>
                    <a:bodyPr/>
                    <a:lstStyle/>
                    <a:p>
                      <a:pPr algn="ctr"/>
                      <a:r>
                        <a:rPr lang="it-IT" sz="1500" b="1" baseline="0" dirty="0" err="1" smtClean="0"/>
                        <a:t>Exposition</a:t>
                      </a:r>
                      <a:r>
                        <a:rPr lang="it-IT" sz="1500" b="1" baseline="0" dirty="0" smtClean="0"/>
                        <a:t> </a:t>
                      </a:r>
                      <a:r>
                        <a:rPr lang="it-IT" sz="1500" b="1" baseline="0" dirty="0" err="1" smtClean="0"/>
                        <a:t>costs</a:t>
                      </a:r>
                      <a:endParaRPr lang="it-IT" sz="15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€ 22.040,00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5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</a:t>
                      </a:r>
                      <a:endParaRPr lang="it-IT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€ 46.850,00 </a:t>
                      </a:r>
                    </a:p>
                  </a:txBody>
                  <a:tcPr anchor="ctr"/>
                </a:tc>
              </a:tr>
              <a:tr h="738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TOTAL COST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€ 214.910,00</a:t>
                      </a:r>
                      <a:endParaRPr lang="it-IT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952">
                <a:tc>
                  <a:txBody>
                    <a:bodyPr/>
                    <a:lstStyle/>
                    <a:p>
                      <a:endParaRPr lang="it-IT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2915816" y="476672"/>
            <a:ext cx="26119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Fairs&amp;Events</a:t>
            </a:r>
            <a:r>
              <a:rPr lang="it-IT" sz="2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2013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08104" y="1484784"/>
            <a:ext cx="72008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19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7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4005064"/>
            <a:ext cx="3456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3728" y="260648"/>
            <a:ext cx="5482952" cy="11397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HackingTeam</a:t>
            </a:r>
            <a:r>
              <a:rPr lang="it-IT" dirty="0"/>
              <a:t> </a:t>
            </a:r>
            <a:r>
              <a:rPr lang="it-IT" dirty="0" smtClean="0"/>
              <a:t>2012 - 2013</a:t>
            </a:r>
          </a:p>
        </p:txBody>
      </p:sp>
      <p:pic>
        <p:nvPicPr>
          <p:cNvPr id="2" name="Picture 2" descr="C:\Lucia Dati\18 - FIERE\Stand Pon\phot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56384" cy="2592288"/>
          </a:xfrm>
          <a:prstGeom prst="rect">
            <a:avLst/>
          </a:prstGeom>
          <a:noFill/>
        </p:spPr>
      </p:pic>
      <p:pic>
        <p:nvPicPr>
          <p:cNvPr id="5" name="Picture 2" descr="C:\Lucia Dati\18 - FIERE\Stand Pon\phot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3384376" cy="2592288"/>
          </a:xfrm>
          <a:prstGeom prst="rect">
            <a:avLst/>
          </a:prstGeom>
          <a:noFill/>
        </p:spPr>
      </p:pic>
      <p:pic>
        <p:nvPicPr>
          <p:cNvPr id="4" name="Picture 2" descr="C:\Users\l.rana\Desktop\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96752"/>
            <a:ext cx="3384376" cy="254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3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Lucia\Desktop\IMG00134-20120605-1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888432" cy="291632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23728" y="260648"/>
            <a:ext cx="5482952" cy="11397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HackingTeam</a:t>
            </a:r>
            <a:r>
              <a:rPr lang="it-IT" dirty="0"/>
              <a:t> </a:t>
            </a:r>
            <a:r>
              <a:rPr lang="it-IT" dirty="0" smtClean="0"/>
              <a:t>2012 - 2013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-612576" y="620688"/>
            <a:ext cx="10176556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834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1Q 2013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692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692696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967726" y="683404"/>
            <a:ext cx="10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Jan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Feb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Mar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Apr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May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Jun</a:t>
            </a:r>
            <a:endParaRPr lang="it-IT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44008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July</a:t>
            </a:r>
            <a:endParaRPr lang="it-IT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Ago</a:t>
            </a:r>
            <a:endParaRPr lang="it-IT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Sep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7220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Oct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64288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Nov</a:t>
            </a:r>
            <a:endParaRPr lang="it-IT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17240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Dec</a:t>
            </a:r>
            <a:endParaRPr lang="it-IT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47664" y="1916832"/>
            <a:ext cx="737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Dubai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(UAE)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04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55776" y="1268760"/>
            <a:ext cx="0" cy="55892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635896" y="3140968"/>
            <a:ext cx="1035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 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Prague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</a:t>
            </a:r>
            <a:r>
              <a:rPr lang="it-IT" sz="1400" dirty="0" err="1" smtClean="0">
                <a:solidFill>
                  <a:srgbClr val="00B050"/>
                </a:solidFill>
              </a:rPr>
              <a:t>Czech</a:t>
            </a:r>
            <a:r>
              <a:rPr lang="it-IT" sz="1400" dirty="0" smtClean="0">
                <a:solidFill>
                  <a:srgbClr val="00B050"/>
                </a:solidFill>
              </a:rPr>
              <a:t> </a:t>
            </a:r>
            <a:r>
              <a:rPr lang="it-IT" sz="1400" dirty="0" err="1" smtClean="0">
                <a:solidFill>
                  <a:srgbClr val="00B050"/>
                </a:solidFill>
              </a:rPr>
              <a:t>Rep</a:t>
            </a:r>
            <a:r>
              <a:rPr lang="it-IT" sz="1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04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1916832"/>
            <a:ext cx="683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NATIA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Austin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(USA)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July</a:t>
            </a:r>
            <a:r>
              <a:rPr lang="it-IT" sz="1400" dirty="0" smtClean="0">
                <a:solidFill>
                  <a:srgbClr val="00B050"/>
                </a:solidFill>
              </a:rPr>
              <a:t> 13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1700808"/>
            <a:ext cx="739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00B050"/>
                </a:solidFill>
              </a:rPr>
              <a:t>HTCIA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Nevada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(USA)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Sep. 08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3140968"/>
            <a:ext cx="710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Brasilia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</a:t>
            </a:r>
            <a:r>
              <a:rPr lang="it-IT" sz="1400" dirty="0" err="1" smtClean="0">
                <a:solidFill>
                  <a:srgbClr val="00B050"/>
                </a:solidFill>
              </a:rPr>
              <a:t>Brazil</a:t>
            </a:r>
            <a:r>
              <a:rPr lang="it-IT" sz="1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July</a:t>
            </a:r>
            <a:r>
              <a:rPr lang="it-IT" sz="1400" dirty="0" smtClean="0">
                <a:solidFill>
                  <a:srgbClr val="00B050"/>
                </a:solidFill>
              </a:rPr>
              <a:t> 23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2080" y="4149080"/>
            <a:ext cx="1057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Washington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(USA)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25-27 </a:t>
            </a:r>
            <a:r>
              <a:rPr lang="it-IT" sz="1400" dirty="0" err="1" smtClean="0">
                <a:solidFill>
                  <a:srgbClr val="00B050"/>
                </a:solidFill>
              </a:rPr>
              <a:t>Sep</a:t>
            </a:r>
            <a:r>
              <a:rPr lang="it-IT" sz="1400" dirty="0" smtClean="0">
                <a:solidFill>
                  <a:srgbClr val="00B050"/>
                </a:solidFill>
              </a:rPr>
              <a:t>.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36296" y="3212976"/>
            <a:ext cx="806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MILIPOL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Paris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(France)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Nov. 19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06115" y="1916832"/>
            <a:ext cx="9378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Kuala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Lumpur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(Malaysia)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Dec</a:t>
            </a:r>
            <a:r>
              <a:rPr lang="it-IT" sz="1400" dirty="0" smtClean="0">
                <a:solidFill>
                  <a:srgbClr val="00B050"/>
                </a:solidFill>
              </a:rPr>
              <a:t>. 03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572000" y="1196752"/>
            <a:ext cx="0" cy="5661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00192" y="1196752"/>
            <a:ext cx="0" cy="5661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55776" y="422108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00B050"/>
                </a:solidFill>
              </a:rPr>
              <a:t>COUNTER TERROR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Olympia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(UK)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Apr. 24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5896" y="1916832"/>
            <a:ext cx="799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IDEC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Moscow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(Russia)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03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1403648" y="3140968"/>
            <a:ext cx="1122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HOSDB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Farnborough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(UK)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12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4" name="TextBox 35"/>
          <p:cNvSpPr txBox="1"/>
          <p:nvPr/>
        </p:nvSpPr>
        <p:spPr>
          <a:xfrm>
            <a:off x="2555776" y="1916832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GSA 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Suntec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(Singapore)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Apr. 02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1331640" y="4221088"/>
            <a:ext cx="12298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00B050"/>
                </a:solidFill>
              </a:rPr>
              <a:t>CYBER</a:t>
            </a:r>
          </a:p>
          <a:p>
            <a:r>
              <a:rPr lang="it-IT" sz="1400" b="1" dirty="0" smtClean="0">
                <a:solidFill>
                  <a:srgbClr val="00B050"/>
                </a:solidFill>
              </a:rPr>
              <a:t>INTELLIGENCE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Kuala Lumpur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(Malaysia)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12</a:t>
            </a:r>
          </a:p>
        </p:txBody>
      </p:sp>
      <p:sp>
        <p:nvSpPr>
          <p:cNvPr id="48" name="TextBox 37"/>
          <p:cNvSpPr txBox="1"/>
          <p:nvPr/>
        </p:nvSpPr>
        <p:spPr>
          <a:xfrm>
            <a:off x="3635896" y="4437112"/>
            <a:ext cx="9378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GPEC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Kuala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Lumpur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(Malaysia)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Jun</a:t>
            </a:r>
            <a:r>
              <a:rPr lang="it-IT" sz="1400" dirty="0" smtClean="0">
                <a:solidFill>
                  <a:srgbClr val="00B050"/>
                </a:solidFill>
              </a:rPr>
              <a:t>. 17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3" name="TextBox 38"/>
          <p:cNvSpPr txBox="1"/>
          <p:nvPr/>
        </p:nvSpPr>
        <p:spPr>
          <a:xfrm>
            <a:off x="2555776" y="3140968"/>
            <a:ext cx="95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IALEIA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Chicago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(USA)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Apr. 08 </a:t>
            </a:r>
          </a:p>
        </p:txBody>
      </p:sp>
      <p:sp>
        <p:nvSpPr>
          <p:cNvPr id="55" name="TextBox 27"/>
          <p:cNvSpPr txBox="1"/>
          <p:nvPr/>
        </p:nvSpPr>
        <p:spPr>
          <a:xfrm>
            <a:off x="0" y="2924944"/>
            <a:ext cx="1202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err="1" smtClean="0">
                <a:solidFill>
                  <a:srgbClr val="00B050"/>
                </a:solidFill>
              </a:rPr>
              <a:t>CyberSec</a:t>
            </a:r>
            <a:r>
              <a:rPr lang="it-IT" sz="1400" b="1" dirty="0" smtClean="0">
                <a:solidFill>
                  <a:srgbClr val="00B050"/>
                </a:solidFill>
              </a:rPr>
              <a:t> </a:t>
            </a:r>
            <a:r>
              <a:rPr lang="it-IT" sz="1400" b="1" dirty="0" err="1" smtClean="0">
                <a:solidFill>
                  <a:srgbClr val="00B050"/>
                </a:solidFill>
              </a:rPr>
              <a:t>Gov</a:t>
            </a:r>
            <a:endParaRPr lang="it-IT" sz="1400" b="1" dirty="0" smtClean="0">
              <a:solidFill>
                <a:srgbClr val="00B050"/>
              </a:solidFill>
            </a:endParaRPr>
          </a:p>
          <a:p>
            <a:r>
              <a:rPr lang="it-IT" sz="1400" b="1" dirty="0" smtClean="0">
                <a:solidFill>
                  <a:srgbClr val="00B050"/>
                </a:solidFill>
              </a:rPr>
              <a:t>Asia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Kuala Lumpur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(Malaysia)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Jan. 29  </a:t>
            </a:r>
          </a:p>
          <a:p>
            <a:r>
              <a:rPr lang="it-IT" sz="1400" b="1" i="1" dirty="0" smtClean="0">
                <a:solidFill>
                  <a:srgbClr val="00B050"/>
                </a:solidFill>
              </a:rPr>
              <a:t>(</a:t>
            </a:r>
            <a:r>
              <a:rPr lang="it-IT" sz="1400" b="1" i="1" dirty="0" err="1" smtClean="0">
                <a:solidFill>
                  <a:srgbClr val="00B050"/>
                </a:solidFill>
              </a:rPr>
              <a:t>Missing</a:t>
            </a:r>
            <a:r>
              <a:rPr lang="it-IT" sz="1400" b="1" i="1" dirty="0" smtClean="0">
                <a:solidFill>
                  <a:srgbClr val="00B050"/>
                </a:solidFill>
              </a:rPr>
              <a:t> info)</a:t>
            </a:r>
            <a:endParaRPr lang="it-IT" sz="1400" b="1" i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24328" y="5805264"/>
            <a:ext cx="1058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Confermata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Bocciata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296" y="4509120"/>
            <a:ext cx="12028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MATIA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USA</a:t>
            </a:r>
          </a:p>
          <a:p>
            <a:r>
              <a:rPr lang="it-IT" sz="1400" b="1" i="1" dirty="0" smtClean="0">
                <a:solidFill>
                  <a:srgbClr val="00B050"/>
                </a:solidFill>
              </a:rPr>
              <a:t>(</a:t>
            </a:r>
            <a:r>
              <a:rPr lang="it-IT" sz="1400" b="1" i="1" dirty="0" err="1" smtClean="0">
                <a:solidFill>
                  <a:srgbClr val="00B050"/>
                </a:solidFill>
              </a:rPr>
              <a:t>Missing</a:t>
            </a:r>
            <a:r>
              <a:rPr lang="it-IT" sz="1400" b="1" i="1" dirty="0" smtClean="0">
                <a:solidFill>
                  <a:srgbClr val="00B050"/>
                </a:solidFill>
              </a:rPr>
              <a:t> info)</a:t>
            </a:r>
            <a:endParaRPr lang="it-IT" sz="1400" b="1" i="1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568" y="1916832"/>
            <a:ext cx="946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IDEX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Abu Dhabi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(UAE)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Feb.17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3" name="TextBox 49"/>
          <p:cNvSpPr txBox="1"/>
          <p:nvPr/>
        </p:nvSpPr>
        <p:spPr>
          <a:xfrm>
            <a:off x="6372200" y="1700808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00B050"/>
                </a:solidFill>
              </a:rPr>
              <a:t>INTERPOL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Cartagena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(Colombia)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21-24 </a:t>
            </a:r>
            <a:r>
              <a:rPr lang="it-IT" sz="1400" dirty="0" err="1" smtClean="0">
                <a:solidFill>
                  <a:srgbClr val="00B050"/>
                </a:solidFill>
              </a:rPr>
              <a:t>Oct</a:t>
            </a:r>
            <a:r>
              <a:rPr lang="it-IT" sz="1400" smtClean="0">
                <a:solidFill>
                  <a:srgbClr val="00B050"/>
                </a:solidFill>
              </a:rPr>
              <a:t>. </a:t>
            </a:r>
            <a:endParaRPr lang="it-IT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-540568" y="620688"/>
            <a:ext cx="10176556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1Q 2013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323892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680058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967726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Jan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Feb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Mar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4629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Apr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256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May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882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Jun</a:t>
            </a:r>
            <a:endParaRPr lang="it-IT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509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July</a:t>
            </a:r>
            <a:endParaRPr lang="it-IT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135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Ago</a:t>
            </a:r>
            <a:endParaRPr lang="it-IT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7762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Sep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2388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Oct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7015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Nov</a:t>
            </a:r>
            <a:endParaRPr lang="it-IT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316416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Dec</a:t>
            </a:r>
            <a:endParaRPr lang="it-IT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411760" y="2276872"/>
            <a:ext cx="95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LAAD</a:t>
            </a:r>
          </a:p>
          <a:p>
            <a:r>
              <a:rPr lang="it-IT" sz="1400" dirty="0" err="1" smtClean="0">
                <a:solidFill>
                  <a:srgbClr val="FF0000"/>
                </a:solidFill>
              </a:rPr>
              <a:t>Brazil</a:t>
            </a:r>
            <a:endParaRPr lang="it-IT" sz="1400" dirty="0" smtClean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Apr. 09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339752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3224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9"/>
          <p:cNvSpPr txBox="1"/>
          <p:nvPr/>
        </p:nvSpPr>
        <p:spPr>
          <a:xfrm>
            <a:off x="5868144" y="2276872"/>
            <a:ext cx="8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00"/>
                </a:solidFill>
              </a:rPr>
              <a:t>Tecnicrim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Cuba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Sep. 10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3" name="TextBox 27"/>
          <p:cNvSpPr txBox="1"/>
          <p:nvPr/>
        </p:nvSpPr>
        <p:spPr>
          <a:xfrm>
            <a:off x="0" y="2204864"/>
            <a:ext cx="797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Intersec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Dubai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Jan. 15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52320" y="5805264"/>
            <a:ext cx="1058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Confermata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Bocciata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87624" y="2204864"/>
            <a:ext cx="1246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CYBER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SECURITY UAE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Dubai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(UAE)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Mar. 18</a:t>
            </a:r>
          </a:p>
        </p:txBody>
      </p:sp>
    </p:spTree>
    <p:extLst>
      <p:ext uri="{BB962C8B-B14F-4D97-AF65-F5344CB8AC3E}">
        <p14:creationId xmlns="" xmlns:p14="http://schemas.microsoft.com/office/powerpoint/2010/main" val="28572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7584" y="1052736"/>
            <a:ext cx="7389813" cy="4341812"/>
            <a:chOff x="825500" y="1031404"/>
            <a:chExt cx="7389813" cy="4341812"/>
          </a:xfrm>
        </p:grpSpPr>
        <p:sp>
          <p:nvSpPr>
            <p:cNvPr id="9" name="Freeform 559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4265613" y="2255366"/>
              <a:ext cx="160337" cy="336550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Freeform 562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564"/>
            <p:cNvSpPr>
              <a:spLocks/>
            </p:cNvSpPr>
            <p:nvPr/>
          </p:nvSpPr>
          <p:spPr bwMode="auto">
            <a:xfrm>
              <a:off x="5311775" y="4207991"/>
              <a:ext cx="133350" cy="320675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Freeform 565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Freeform 567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Freeform 569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Freeform 570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Freeform 571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Freeform 572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Freeform 573"/>
            <p:cNvSpPr>
              <a:spLocks/>
            </p:cNvSpPr>
            <p:nvPr/>
          </p:nvSpPr>
          <p:spPr bwMode="auto">
            <a:xfrm>
              <a:off x="7197725" y="2764954"/>
              <a:ext cx="293688" cy="350837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Freeform 574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reeform 576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594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597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599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600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601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602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603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604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Freeform 605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Freeform 606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ectangle 607"/>
            <p:cNvSpPr>
              <a:spLocks noChangeArrowheads="1"/>
            </p:cNvSpPr>
            <p:nvPr/>
          </p:nvSpPr>
          <p:spPr bwMode="auto">
            <a:xfrm>
              <a:off x="5135563" y="3217391"/>
              <a:ext cx="0" cy="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608"/>
            <p:cNvSpPr>
              <a:spLocks/>
            </p:cNvSpPr>
            <p:nvPr/>
          </p:nvSpPr>
          <p:spPr bwMode="auto">
            <a:xfrm>
              <a:off x="4949825" y="2868141"/>
              <a:ext cx="387350" cy="158750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Freeform 609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Freeform 610"/>
            <p:cNvSpPr>
              <a:spLocks/>
            </p:cNvSpPr>
            <p:nvPr/>
          </p:nvSpPr>
          <p:spPr bwMode="auto">
            <a:xfrm>
              <a:off x="5110163" y="3115791"/>
              <a:ext cx="106362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Freeform 611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Freeform 613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Freeform 614"/>
            <p:cNvSpPr>
              <a:spLocks/>
            </p:cNvSpPr>
            <p:nvPr/>
          </p:nvSpPr>
          <p:spPr bwMode="auto">
            <a:xfrm>
              <a:off x="5499100" y="3349154"/>
              <a:ext cx="158750" cy="203200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Freeform 615"/>
            <p:cNvSpPr>
              <a:spLocks/>
            </p:cNvSpPr>
            <p:nvPr/>
          </p:nvSpPr>
          <p:spPr bwMode="auto">
            <a:xfrm>
              <a:off x="5297488" y="3479329"/>
              <a:ext cx="227012" cy="146050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Freeform 616"/>
            <p:cNvSpPr>
              <a:spLocks/>
            </p:cNvSpPr>
            <p:nvPr/>
          </p:nvSpPr>
          <p:spPr bwMode="auto">
            <a:xfrm>
              <a:off x="5135563" y="3144366"/>
              <a:ext cx="430212" cy="393700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Freeform 617"/>
            <p:cNvSpPr>
              <a:spLocks/>
            </p:cNvSpPr>
            <p:nvPr/>
          </p:nvSpPr>
          <p:spPr bwMode="auto">
            <a:xfrm>
              <a:off x="5499100" y="3392016"/>
              <a:ext cx="66675" cy="87313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Freeform 618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Freeform 619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620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Freeform 621"/>
            <p:cNvSpPr>
              <a:spLocks/>
            </p:cNvSpPr>
            <p:nvPr/>
          </p:nvSpPr>
          <p:spPr bwMode="auto">
            <a:xfrm>
              <a:off x="5337175" y="2926879"/>
              <a:ext cx="401638" cy="406400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Freeform 622"/>
            <p:cNvSpPr>
              <a:spLocks/>
            </p:cNvSpPr>
            <p:nvPr/>
          </p:nvSpPr>
          <p:spPr bwMode="auto">
            <a:xfrm>
              <a:off x="5686425" y="3014191"/>
              <a:ext cx="346075" cy="347663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Freeform 623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Freeform 624"/>
            <p:cNvSpPr>
              <a:spLocks/>
            </p:cNvSpPr>
            <p:nvPr/>
          </p:nvSpPr>
          <p:spPr bwMode="auto">
            <a:xfrm>
              <a:off x="5672138" y="2969741"/>
              <a:ext cx="307975" cy="247650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Freeform 625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Freeform 626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Freeform 627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629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Freeform 631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632"/>
            <p:cNvSpPr>
              <a:spLocks/>
            </p:cNvSpPr>
            <p:nvPr/>
          </p:nvSpPr>
          <p:spPr bwMode="auto">
            <a:xfrm>
              <a:off x="4829175" y="2342679"/>
              <a:ext cx="133350" cy="103187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Freeform 633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Freeform 634"/>
            <p:cNvSpPr>
              <a:spLocks/>
            </p:cNvSpPr>
            <p:nvPr/>
          </p:nvSpPr>
          <p:spPr bwMode="auto">
            <a:xfrm>
              <a:off x="4881563" y="2356966"/>
              <a:ext cx="201612" cy="188913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635"/>
            <p:cNvSpPr>
              <a:spLocks/>
            </p:cNvSpPr>
            <p:nvPr/>
          </p:nvSpPr>
          <p:spPr bwMode="auto">
            <a:xfrm>
              <a:off x="4841875" y="2269654"/>
              <a:ext cx="161925" cy="10318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636"/>
            <p:cNvSpPr>
              <a:spLocks/>
            </p:cNvSpPr>
            <p:nvPr/>
          </p:nvSpPr>
          <p:spPr bwMode="auto">
            <a:xfrm>
              <a:off x="4064000" y="3625379"/>
              <a:ext cx="161925" cy="13176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637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638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639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640"/>
            <p:cNvSpPr>
              <a:spLocks/>
            </p:cNvSpPr>
            <p:nvPr/>
          </p:nvSpPr>
          <p:spPr bwMode="auto">
            <a:xfrm>
              <a:off x="4038600" y="3276129"/>
              <a:ext cx="254000" cy="304800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641"/>
            <p:cNvSpPr>
              <a:spLocks/>
            </p:cNvSpPr>
            <p:nvPr/>
          </p:nvSpPr>
          <p:spPr bwMode="auto">
            <a:xfrm>
              <a:off x="4910138" y="3158654"/>
              <a:ext cx="239712" cy="247650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642"/>
            <p:cNvSpPr>
              <a:spLocks/>
            </p:cNvSpPr>
            <p:nvPr/>
          </p:nvSpPr>
          <p:spPr bwMode="auto">
            <a:xfrm>
              <a:off x="4587875" y="3115791"/>
              <a:ext cx="349250" cy="363538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Freeform 643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Freeform 644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645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646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Freeform 647"/>
            <p:cNvSpPr>
              <a:spLocks/>
            </p:cNvSpPr>
            <p:nvPr/>
          </p:nvSpPr>
          <p:spPr bwMode="auto">
            <a:xfrm>
              <a:off x="4038600" y="3261841"/>
              <a:ext cx="173038" cy="160338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Freeform 648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Freeform 649"/>
            <p:cNvSpPr>
              <a:spLocks/>
            </p:cNvSpPr>
            <p:nvPr/>
          </p:nvSpPr>
          <p:spPr bwMode="auto">
            <a:xfrm>
              <a:off x="4856163" y="3377729"/>
              <a:ext cx="347662" cy="466725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Freeform 650"/>
            <p:cNvSpPr>
              <a:spLocks/>
            </p:cNvSpPr>
            <p:nvPr/>
          </p:nvSpPr>
          <p:spPr bwMode="auto">
            <a:xfrm>
              <a:off x="4211638" y="3684116"/>
              <a:ext cx="134937" cy="130175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Freeform 651"/>
            <p:cNvSpPr>
              <a:spLocks/>
            </p:cNvSpPr>
            <p:nvPr/>
          </p:nvSpPr>
          <p:spPr bwMode="auto">
            <a:xfrm>
              <a:off x="4144963" y="3726979"/>
              <a:ext cx="93662" cy="8731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Freeform 652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Freeform 653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Freeform 654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Freeform 655"/>
            <p:cNvSpPr>
              <a:spLocks/>
            </p:cNvSpPr>
            <p:nvPr/>
          </p:nvSpPr>
          <p:spPr bwMode="auto">
            <a:xfrm>
              <a:off x="4211638" y="3261841"/>
              <a:ext cx="1587" cy="14288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Freeform 656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ectangle 657"/>
            <p:cNvSpPr>
              <a:spLocks noChangeArrowheads="1"/>
            </p:cNvSpPr>
            <p:nvPr/>
          </p:nvSpPr>
          <p:spPr bwMode="auto">
            <a:xfrm>
              <a:off x="4211638" y="3261841"/>
              <a:ext cx="0" cy="14288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Freeform 658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Freeform 659"/>
            <p:cNvSpPr>
              <a:spLocks/>
            </p:cNvSpPr>
            <p:nvPr/>
          </p:nvSpPr>
          <p:spPr bwMode="auto">
            <a:xfrm>
              <a:off x="4238625" y="2969741"/>
              <a:ext cx="12700" cy="1588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Freeform 660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ectangle 661"/>
            <p:cNvSpPr>
              <a:spLocks noChangeArrowheads="1"/>
            </p:cNvSpPr>
            <p:nvPr/>
          </p:nvSpPr>
          <p:spPr bwMode="auto">
            <a:xfrm>
              <a:off x="4238625" y="2969741"/>
              <a:ext cx="12700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Freeform 662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Freeform 663"/>
            <p:cNvSpPr>
              <a:spLocks/>
            </p:cNvSpPr>
            <p:nvPr/>
          </p:nvSpPr>
          <p:spPr bwMode="auto">
            <a:xfrm>
              <a:off x="4198938" y="280781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1" name="Freeform 664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Freeform 665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Freeform 666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Freeform 667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Freeform 668"/>
            <p:cNvSpPr>
              <a:spLocks/>
            </p:cNvSpPr>
            <p:nvPr/>
          </p:nvSpPr>
          <p:spPr bwMode="auto">
            <a:xfrm>
              <a:off x="4238625" y="2969741"/>
              <a:ext cx="1588" cy="28575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Freeform 669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Freeform 670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Freeform 671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672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Freeform 673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674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675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676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566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568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Freeform 575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Freeform 577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578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Freeform 579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580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581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582"/>
            <p:cNvSpPr>
              <a:spLocks/>
            </p:cNvSpPr>
            <p:nvPr/>
          </p:nvSpPr>
          <p:spPr bwMode="auto">
            <a:xfrm>
              <a:off x="7466013" y="4936654"/>
              <a:ext cx="66675" cy="10160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583"/>
            <p:cNvSpPr>
              <a:spLocks/>
            </p:cNvSpPr>
            <p:nvPr/>
          </p:nvSpPr>
          <p:spPr bwMode="auto">
            <a:xfrm>
              <a:off x="6435725" y="3800004"/>
              <a:ext cx="214313" cy="249237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584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585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586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587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588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589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590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591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592"/>
            <p:cNvSpPr>
              <a:spLocks/>
            </p:cNvSpPr>
            <p:nvPr/>
          </p:nvSpPr>
          <p:spPr bwMode="auto">
            <a:xfrm>
              <a:off x="6916738" y="3887316"/>
              <a:ext cx="120650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593"/>
            <p:cNvSpPr>
              <a:spLocks/>
            </p:cNvSpPr>
            <p:nvPr/>
          </p:nvSpPr>
          <p:spPr bwMode="auto">
            <a:xfrm>
              <a:off x="6635750" y="4076229"/>
              <a:ext cx="227013" cy="58737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628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630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677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678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679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680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Freeform 681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682"/>
            <p:cNvSpPr>
              <a:spLocks/>
            </p:cNvSpPr>
            <p:nvPr/>
          </p:nvSpPr>
          <p:spPr bwMode="auto">
            <a:xfrm>
              <a:off x="5965825" y="2474441"/>
              <a:ext cx="1285875" cy="976313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683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684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685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Freeform 686"/>
            <p:cNvSpPr>
              <a:spLocks/>
            </p:cNvSpPr>
            <p:nvPr/>
          </p:nvSpPr>
          <p:spPr bwMode="auto">
            <a:xfrm>
              <a:off x="4829175" y="1642591"/>
              <a:ext cx="228600" cy="541338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687"/>
            <p:cNvSpPr>
              <a:spLocks/>
            </p:cNvSpPr>
            <p:nvPr/>
          </p:nvSpPr>
          <p:spPr bwMode="auto">
            <a:xfrm>
              <a:off x="5070475" y="2503016"/>
              <a:ext cx="12700" cy="15875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688"/>
            <p:cNvSpPr>
              <a:spLocks/>
            </p:cNvSpPr>
            <p:nvPr/>
          </p:nvSpPr>
          <p:spPr bwMode="auto">
            <a:xfrm>
              <a:off x="4976813" y="1031404"/>
              <a:ext cx="3238500" cy="1895475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Freeform 689"/>
            <p:cNvSpPr>
              <a:spLocks/>
            </p:cNvSpPr>
            <p:nvPr/>
          </p:nvSpPr>
          <p:spPr bwMode="auto">
            <a:xfrm>
              <a:off x="5470525" y="2998316"/>
              <a:ext cx="68263" cy="15875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690"/>
            <p:cNvSpPr>
              <a:spLocks/>
            </p:cNvSpPr>
            <p:nvPr/>
          </p:nvSpPr>
          <p:spPr bwMode="auto">
            <a:xfrm>
              <a:off x="5378450" y="2387129"/>
              <a:ext cx="869950" cy="669925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Freeform 691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692"/>
            <p:cNvSpPr>
              <a:spLocks/>
            </p:cNvSpPr>
            <p:nvPr/>
          </p:nvSpPr>
          <p:spPr bwMode="auto">
            <a:xfrm>
              <a:off x="4735513" y="2634779"/>
              <a:ext cx="14287" cy="158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693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ectangle 694"/>
            <p:cNvSpPr>
              <a:spLocks noChangeArrowheads="1"/>
            </p:cNvSpPr>
            <p:nvPr/>
          </p:nvSpPr>
          <p:spPr bwMode="auto">
            <a:xfrm>
              <a:off x="4735513" y="2634779"/>
              <a:ext cx="14287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Freeform 695"/>
            <p:cNvSpPr>
              <a:spLocks/>
            </p:cNvSpPr>
            <p:nvPr/>
          </p:nvSpPr>
          <p:spPr bwMode="auto">
            <a:xfrm>
              <a:off x="4587875" y="2634779"/>
              <a:ext cx="161925" cy="73025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Freeform 696"/>
            <p:cNvSpPr>
              <a:spLocks/>
            </p:cNvSpPr>
            <p:nvPr/>
          </p:nvSpPr>
          <p:spPr bwMode="auto">
            <a:xfrm>
              <a:off x="4292600" y="2545879"/>
              <a:ext cx="269875" cy="307975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Freeform 697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Freeform 698"/>
            <p:cNvSpPr>
              <a:spLocks/>
            </p:cNvSpPr>
            <p:nvPr/>
          </p:nvSpPr>
          <p:spPr bwMode="auto">
            <a:xfrm>
              <a:off x="4505325" y="2401416"/>
              <a:ext cx="203200" cy="276225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Freeform 699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Freeform 700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701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Freeform 702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703"/>
            <p:cNvSpPr>
              <a:spLocks/>
            </p:cNvSpPr>
            <p:nvPr/>
          </p:nvSpPr>
          <p:spPr bwMode="auto">
            <a:xfrm>
              <a:off x="4492625" y="1556866"/>
              <a:ext cx="550863" cy="712788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Freeform 704"/>
            <p:cNvSpPr>
              <a:spLocks/>
            </p:cNvSpPr>
            <p:nvPr/>
          </p:nvSpPr>
          <p:spPr bwMode="auto">
            <a:xfrm>
              <a:off x="4627563" y="1702916"/>
              <a:ext cx="268287" cy="68421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705"/>
            <p:cNvSpPr>
              <a:spLocks/>
            </p:cNvSpPr>
            <p:nvPr/>
          </p:nvSpPr>
          <p:spPr bwMode="auto">
            <a:xfrm>
              <a:off x="4856163" y="2503016"/>
              <a:ext cx="388937" cy="277813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Freeform 706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707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Freeform 708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Freeform 709"/>
            <p:cNvSpPr>
              <a:spLocks/>
            </p:cNvSpPr>
            <p:nvPr/>
          </p:nvSpPr>
          <p:spPr bwMode="auto">
            <a:xfrm>
              <a:off x="4816475" y="2649066"/>
              <a:ext cx="212725" cy="158750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Freeform 710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Freeform 711"/>
            <p:cNvSpPr>
              <a:spLocks/>
            </p:cNvSpPr>
            <p:nvPr/>
          </p:nvSpPr>
          <p:spPr bwMode="auto">
            <a:xfrm>
              <a:off x="4641850" y="2561754"/>
              <a:ext cx="147638" cy="87312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Freeform 712"/>
            <p:cNvSpPr>
              <a:spLocks/>
            </p:cNvSpPr>
            <p:nvPr/>
          </p:nvSpPr>
          <p:spPr bwMode="auto">
            <a:xfrm>
              <a:off x="4735513" y="2649066"/>
              <a:ext cx="134937" cy="87313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Freeform 713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Freeform 714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Freeform 715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Freeform 716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Freeform 717"/>
            <p:cNvSpPr>
              <a:spLocks/>
            </p:cNvSpPr>
            <p:nvPr/>
          </p:nvSpPr>
          <p:spPr bwMode="auto">
            <a:xfrm>
              <a:off x="4775200" y="2722091"/>
              <a:ext cx="106363" cy="204788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Freeform 718"/>
            <p:cNvSpPr>
              <a:spLocks/>
            </p:cNvSpPr>
            <p:nvPr/>
          </p:nvSpPr>
          <p:spPr bwMode="auto">
            <a:xfrm>
              <a:off x="4683125" y="2691929"/>
              <a:ext cx="119063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Freeform 719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Freeform 720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Freeform 721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Freeform 722"/>
            <p:cNvSpPr>
              <a:spLocks/>
            </p:cNvSpPr>
            <p:nvPr/>
          </p:nvSpPr>
          <p:spPr bwMode="auto">
            <a:xfrm>
              <a:off x="4694238" y="2415704"/>
              <a:ext cx="201612" cy="203200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Freeform 723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Freeform 724"/>
            <p:cNvSpPr>
              <a:spLocks/>
            </p:cNvSpPr>
            <p:nvPr/>
          </p:nvSpPr>
          <p:spPr bwMode="auto">
            <a:xfrm>
              <a:off x="4562475" y="2299816"/>
              <a:ext cx="65088" cy="115888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Freeform 725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Freeform 726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Freeform 727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Freeform 728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Freeform 729"/>
            <p:cNvSpPr>
              <a:spLocks/>
            </p:cNvSpPr>
            <p:nvPr/>
          </p:nvSpPr>
          <p:spPr bwMode="auto">
            <a:xfrm>
              <a:off x="4130675" y="3333279"/>
              <a:ext cx="349250" cy="350837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Freeform 730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0" name="Freeform 731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1" name="Freeform 732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Freeform 733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3" name="Freeform 734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Freeform 735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5" name="Freeform 736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6" name="Freeform 737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Freeform 738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Freeform 739"/>
            <p:cNvSpPr>
              <a:spLocks/>
            </p:cNvSpPr>
            <p:nvPr/>
          </p:nvSpPr>
          <p:spPr bwMode="auto">
            <a:xfrm>
              <a:off x="4749800" y="4441354"/>
              <a:ext cx="333375" cy="334962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Freeform 74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0" name="Freeform 741"/>
            <p:cNvSpPr>
              <a:spLocks/>
            </p:cNvSpPr>
            <p:nvPr/>
          </p:nvSpPr>
          <p:spPr bwMode="auto">
            <a:xfrm>
              <a:off x="5029200" y="4165129"/>
              <a:ext cx="228600" cy="392112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1" name="Freeform 742"/>
            <p:cNvSpPr>
              <a:spLocks/>
            </p:cNvSpPr>
            <p:nvPr/>
          </p:nvSpPr>
          <p:spPr bwMode="auto">
            <a:xfrm>
              <a:off x="5029200" y="3946054"/>
              <a:ext cx="215900" cy="246062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2" name="Freeform 743"/>
            <p:cNvSpPr>
              <a:spLocks/>
            </p:cNvSpPr>
            <p:nvPr/>
          </p:nvSpPr>
          <p:spPr bwMode="auto">
            <a:xfrm>
              <a:off x="4654550" y="4061941"/>
              <a:ext cx="255588" cy="27622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3" name="Freeform 744"/>
            <p:cNvSpPr>
              <a:spLocks/>
            </p:cNvSpPr>
            <p:nvPr/>
          </p:nvSpPr>
          <p:spPr bwMode="auto">
            <a:xfrm>
              <a:off x="4654550" y="3800004"/>
              <a:ext cx="388938" cy="422275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4" name="Freeform 745"/>
            <p:cNvSpPr>
              <a:spLocks/>
            </p:cNvSpPr>
            <p:nvPr/>
          </p:nvSpPr>
          <p:spPr bwMode="auto">
            <a:xfrm>
              <a:off x="5097463" y="3507904"/>
              <a:ext cx="306387" cy="322262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Freeform 746"/>
            <p:cNvSpPr>
              <a:spLocks/>
            </p:cNvSpPr>
            <p:nvPr/>
          </p:nvSpPr>
          <p:spPr bwMode="auto">
            <a:xfrm>
              <a:off x="5110163" y="3814291"/>
              <a:ext cx="174625" cy="219075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6" name="Freeform 747"/>
            <p:cNvSpPr>
              <a:spLocks/>
            </p:cNvSpPr>
            <p:nvPr/>
          </p:nvSpPr>
          <p:spPr bwMode="auto">
            <a:xfrm>
              <a:off x="4922838" y="4281016"/>
              <a:ext cx="160337" cy="174625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7" name="Freeform 748"/>
            <p:cNvSpPr>
              <a:spLocks/>
            </p:cNvSpPr>
            <p:nvPr/>
          </p:nvSpPr>
          <p:spPr bwMode="auto">
            <a:xfrm>
              <a:off x="4870450" y="3830166"/>
              <a:ext cx="279400" cy="508000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8" name="Freeform 749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9" name="Freeform 75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0" name="Freeform 751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1" name="Freeform 752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2" name="Freeform 753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3" name="Freeform 754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4" name="Freeform 755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5" name="Freeform 756"/>
            <p:cNvSpPr>
              <a:spLocks/>
            </p:cNvSpPr>
            <p:nvPr/>
          </p:nvSpPr>
          <p:spPr bwMode="auto">
            <a:xfrm>
              <a:off x="4332288" y="3668241"/>
              <a:ext cx="80962" cy="131763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6" name="Freeform 757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7" name="Freeform 758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8" name="Freeform 759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9" name="Freeform 760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0" name="Freeform 761"/>
            <p:cNvSpPr>
              <a:spLocks/>
            </p:cNvSpPr>
            <p:nvPr/>
          </p:nvSpPr>
          <p:spPr bwMode="auto">
            <a:xfrm>
              <a:off x="4627563" y="3830166"/>
              <a:ext cx="161925" cy="219075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Freeform 762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763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Freeform 764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765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Freeform 766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767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Freeform 768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769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Freeform 770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771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Freeform 772"/>
            <p:cNvSpPr>
              <a:spLocks/>
            </p:cNvSpPr>
            <p:nvPr/>
          </p:nvSpPr>
          <p:spPr bwMode="auto">
            <a:xfrm>
              <a:off x="4413250" y="3479329"/>
              <a:ext cx="66675" cy="889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773"/>
            <p:cNvSpPr>
              <a:spLocks/>
            </p:cNvSpPr>
            <p:nvPr/>
          </p:nvSpPr>
          <p:spPr bwMode="auto">
            <a:xfrm>
              <a:off x="825500" y="1542579"/>
              <a:ext cx="576263" cy="85883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Freeform 774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776"/>
            <p:cNvSpPr>
              <a:spLocks/>
            </p:cNvSpPr>
            <p:nvPr/>
          </p:nvSpPr>
          <p:spPr bwMode="auto">
            <a:xfrm>
              <a:off x="1401763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0"/>
                <a:gd name="T184" fmla="*/ 0 h 744"/>
                <a:gd name="T185" fmla="*/ 1080 w 1080"/>
                <a:gd name="T186" fmla="*/ 744 h 7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uppo 264"/>
            <p:cNvGrpSpPr/>
            <p:nvPr/>
          </p:nvGrpSpPr>
          <p:grpSpPr>
            <a:xfrm>
              <a:off x="1749425" y="2634779"/>
              <a:ext cx="1900238" cy="2738437"/>
              <a:chOff x="1749425" y="2634779"/>
              <a:chExt cx="1900238" cy="2738437"/>
            </a:xfrm>
          </p:grpSpPr>
          <p:sp>
            <p:nvSpPr>
              <p:cNvPr id="25" name="Freeform 595"/>
              <p:cNvSpPr>
                <a:spLocks/>
              </p:cNvSpPr>
              <p:nvPr/>
            </p:nvSpPr>
            <p:spPr bwMode="auto">
              <a:xfrm>
                <a:off x="2579688" y="3377729"/>
                <a:ext cx="241300" cy="73025"/>
              </a:xfrm>
              <a:custGeom>
                <a:avLst/>
                <a:gdLst>
                  <a:gd name="T0" fmla="*/ 2147483647 w 144"/>
                  <a:gd name="T1" fmla="*/ 2147483647 h 40"/>
                  <a:gd name="T2" fmla="*/ 2147483647 w 144"/>
                  <a:gd name="T3" fmla="*/ 0 h 40"/>
                  <a:gd name="T4" fmla="*/ 2147483647 w 144"/>
                  <a:gd name="T5" fmla="*/ 0 h 40"/>
                  <a:gd name="T6" fmla="*/ 2147483647 w 144"/>
                  <a:gd name="T7" fmla="*/ 2147483647 h 40"/>
                  <a:gd name="T8" fmla="*/ 2147483647 w 144"/>
                  <a:gd name="T9" fmla="*/ 2147483647 h 40"/>
                  <a:gd name="T10" fmla="*/ 2147483647 w 144"/>
                  <a:gd name="T11" fmla="*/ 2147483647 h 40"/>
                  <a:gd name="T12" fmla="*/ 2147483647 w 144"/>
                  <a:gd name="T13" fmla="*/ 2147483647 h 40"/>
                  <a:gd name="T14" fmla="*/ 2147483647 w 144"/>
                  <a:gd name="T15" fmla="*/ 2147483647 h 40"/>
                  <a:gd name="T16" fmla="*/ 2147483647 w 144"/>
                  <a:gd name="T17" fmla="*/ 2147483647 h 40"/>
                  <a:gd name="T18" fmla="*/ 2147483647 w 144"/>
                  <a:gd name="T19" fmla="*/ 2147483647 h 40"/>
                  <a:gd name="T20" fmla="*/ 2147483647 w 144"/>
                  <a:gd name="T21" fmla="*/ 2147483647 h 40"/>
                  <a:gd name="T22" fmla="*/ 2147483647 w 144"/>
                  <a:gd name="T23" fmla="*/ 2147483647 h 40"/>
                  <a:gd name="T24" fmla="*/ 2147483647 w 144"/>
                  <a:gd name="T25" fmla="*/ 2147483647 h 40"/>
                  <a:gd name="T26" fmla="*/ 2147483647 w 144"/>
                  <a:gd name="T27" fmla="*/ 2147483647 h 40"/>
                  <a:gd name="T28" fmla="*/ 0 w 144"/>
                  <a:gd name="T29" fmla="*/ 2147483647 h 40"/>
                  <a:gd name="T30" fmla="*/ 2147483647 w 144"/>
                  <a:gd name="T31" fmla="*/ 2147483647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"/>
                  <a:gd name="T49" fmla="*/ 0 h 40"/>
                  <a:gd name="T50" fmla="*/ 144 w 144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" h="40">
                    <a:moveTo>
                      <a:pt x="8" y="8"/>
                    </a:moveTo>
                    <a:lnTo>
                      <a:pt x="32" y="0"/>
                    </a:lnTo>
                    <a:lnTo>
                      <a:pt x="80" y="0"/>
                    </a:lnTo>
                    <a:lnTo>
                      <a:pt x="104" y="16"/>
                    </a:lnTo>
                    <a:lnTo>
                      <a:pt x="112" y="24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36" y="40"/>
                    </a:lnTo>
                    <a:lnTo>
                      <a:pt x="104" y="40"/>
                    </a:lnTo>
                    <a:lnTo>
                      <a:pt x="96" y="32"/>
                    </a:lnTo>
                    <a:lnTo>
                      <a:pt x="88" y="24"/>
                    </a:lnTo>
                    <a:lnTo>
                      <a:pt x="64" y="16"/>
                    </a:lnTo>
                    <a:lnTo>
                      <a:pt x="40" y="16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96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598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" name="Freeform 777"/>
              <p:cNvSpPr>
                <a:spLocks/>
              </p:cNvSpPr>
              <p:nvPr/>
            </p:nvSpPr>
            <p:spPr bwMode="auto">
              <a:xfrm>
                <a:off x="1749425" y="2634779"/>
                <a:ext cx="1217613" cy="684212"/>
              </a:xfrm>
              <a:custGeom>
                <a:avLst/>
                <a:gdLst>
                  <a:gd name="T0" fmla="*/ 2147483647 w 728"/>
                  <a:gd name="T1" fmla="*/ 2147483647 h 376"/>
                  <a:gd name="T2" fmla="*/ 2147483647 w 728"/>
                  <a:gd name="T3" fmla="*/ 2147483647 h 376"/>
                  <a:gd name="T4" fmla="*/ 2147483647 w 728"/>
                  <a:gd name="T5" fmla="*/ 2147483647 h 376"/>
                  <a:gd name="T6" fmla="*/ 2147483647 w 728"/>
                  <a:gd name="T7" fmla="*/ 2147483647 h 376"/>
                  <a:gd name="T8" fmla="*/ 2147483647 w 728"/>
                  <a:gd name="T9" fmla="*/ 2147483647 h 376"/>
                  <a:gd name="T10" fmla="*/ 2147483647 w 728"/>
                  <a:gd name="T11" fmla="*/ 2147483647 h 376"/>
                  <a:gd name="T12" fmla="*/ 2147483647 w 728"/>
                  <a:gd name="T13" fmla="*/ 2147483647 h 376"/>
                  <a:gd name="T14" fmla="*/ 2147483647 w 728"/>
                  <a:gd name="T15" fmla="*/ 2147483647 h 376"/>
                  <a:gd name="T16" fmla="*/ 2147483647 w 728"/>
                  <a:gd name="T17" fmla="*/ 2147483647 h 376"/>
                  <a:gd name="T18" fmla="*/ 2147483647 w 728"/>
                  <a:gd name="T19" fmla="*/ 2147483647 h 376"/>
                  <a:gd name="T20" fmla="*/ 2147483647 w 728"/>
                  <a:gd name="T21" fmla="*/ 2147483647 h 376"/>
                  <a:gd name="T22" fmla="*/ 2147483647 w 728"/>
                  <a:gd name="T23" fmla="*/ 2147483647 h 376"/>
                  <a:gd name="T24" fmla="*/ 2147483647 w 728"/>
                  <a:gd name="T25" fmla="*/ 2147483647 h 376"/>
                  <a:gd name="T26" fmla="*/ 2147483647 w 728"/>
                  <a:gd name="T27" fmla="*/ 2147483647 h 376"/>
                  <a:gd name="T28" fmla="*/ 2147483647 w 728"/>
                  <a:gd name="T29" fmla="*/ 2147483647 h 376"/>
                  <a:gd name="T30" fmla="*/ 2147483647 w 728"/>
                  <a:gd name="T31" fmla="*/ 2147483647 h 376"/>
                  <a:gd name="T32" fmla="*/ 2147483647 w 728"/>
                  <a:gd name="T33" fmla="*/ 2147483647 h 376"/>
                  <a:gd name="T34" fmla="*/ 2147483647 w 728"/>
                  <a:gd name="T35" fmla="*/ 2147483647 h 376"/>
                  <a:gd name="T36" fmla="*/ 2147483647 w 728"/>
                  <a:gd name="T37" fmla="*/ 2147483647 h 376"/>
                  <a:gd name="T38" fmla="*/ 2147483647 w 728"/>
                  <a:gd name="T39" fmla="*/ 2147483647 h 376"/>
                  <a:gd name="T40" fmla="*/ 2147483647 w 728"/>
                  <a:gd name="T41" fmla="*/ 2147483647 h 376"/>
                  <a:gd name="T42" fmla="*/ 2147483647 w 728"/>
                  <a:gd name="T43" fmla="*/ 2147483647 h 376"/>
                  <a:gd name="T44" fmla="*/ 2147483647 w 728"/>
                  <a:gd name="T45" fmla="*/ 2147483647 h 376"/>
                  <a:gd name="T46" fmla="*/ 2147483647 w 728"/>
                  <a:gd name="T47" fmla="*/ 2147483647 h 376"/>
                  <a:gd name="T48" fmla="*/ 2147483647 w 728"/>
                  <a:gd name="T49" fmla="*/ 0 h 376"/>
                  <a:gd name="T50" fmla="*/ 2147483647 w 728"/>
                  <a:gd name="T51" fmla="*/ 2147483647 h 376"/>
                  <a:gd name="T52" fmla="*/ 2147483647 w 728"/>
                  <a:gd name="T53" fmla="*/ 2147483647 h 376"/>
                  <a:gd name="T54" fmla="*/ 2147483647 w 728"/>
                  <a:gd name="T55" fmla="*/ 2147483647 h 376"/>
                  <a:gd name="T56" fmla="*/ 0 w 728"/>
                  <a:gd name="T57" fmla="*/ 2147483647 h 376"/>
                  <a:gd name="T58" fmla="*/ 2147483647 w 728"/>
                  <a:gd name="T59" fmla="*/ 2147483647 h 376"/>
                  <a:gd name="T60" fmla="*/ 2147483647 w 728"/>
                  <a:gd name="T61" fmla="*/ 2147483647 h 376"/>
                  <a:gd name="T62" fmla="*/ 2147483647 w 728"/>
                  <a:gd name="T63" fmla="*/ 2147483647 h 376"/>
                  <a:gd name="T64" fmla="*/ 2147483647 w 728"/>
                  <a:gd name="T65" fmla="*/ 2147483647 h 3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8"/>
                  <a:gd name="T100" fmla="*/ 0 h 376"/>
                  <a:gd name="T101" fmla="*/ 728 w 728"/>
                  <a:gd name="T102" fmla="*/ 376 h 3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8" h="376">
                    <a:moveTo>
                      <a:pt x="168" y="288"/>
                    </a:moveTo>
                    <a:lnTo>
                      <a:pt x="200" y="288"/>
                    </a:lnTo>
                    <a:lnTo>
                      <a:pt x="208" y="280"/>
                    </a:lnTo>
                    <a:lnTo>
                      <a:pt x="232" y="288"/>
                    </a:lnTo>
                    <a:lnTo>
                      <a:pt x="264" y="320"/>
                    </a:lnTo>
                    <a:lnTo>
                      <a:pt x="288" y="312"/>
                    </a:lnTo>
                    <a:lnTo>
                      <a:pt x="304" y="328"/>
                    </a:lnTo>
                    <a:lnTo>
                      <a:pt x="312" y="344"/>
                    </a:lnTo>
                    <a:lnTo>
                      <a:pt x="328" y="360"/>
                    </a:lnTo>
                    <a:lnTo>
                      <a:pt x="352" y="368"/>
                    </a:lnTo>
                    <a:lnTo>
                      <a:pt x="352" y="336"/>
                    </a:lnTo>
                    <a:lnTo>
                      <a:pt x="368" y="320"/>
                    </a:lnTo>
                    <a:lnTo>
                      <a:pt x="376" y="312"/>
                    </a:lnTo>
                    <a:lnTo>
                      <a:pt x="416" y="312"/>
                    </a:lnTo>
                    <a:lnTo>
                      <a:pt x="440" y="312"/>
                    </a:lnTo>
                    <a:lnTo>
                      <a:pt x="472" y="304"/>
                    </a:lnTo>
                    <a:lnTo>
                      <a:pt x="496" y="304"/>
                    </a:lnTo>
                    <a:lnTo>
                      <a:pt x="512" y="304"/>
                    </a:lnTo>
                    <a:lnTo>
                      <a:pt x="520" y="320"/>
                    </a:lnTo>
                    <a:lnTo>
                      <a:pt x="528" y="352"/>
                    </a:lnTo>
                    <a:lnTo>
                      <a:pt x="552" y="376"/>
                    </a:lnTo>
                    <a:lnTo>
                      <a:pt x="560" y="376"/>
                    </a:lnTo>
                    <a:lnTo>
                      <a:pt x="560" y="336"/>
                    </a:lnTo>
                    <a:lnTo>
                      <a:pt x="544" y="296"/>
                    </a:lnTo>
                    <a:lnTo>
                      <a:pt x="560" y="272"/>
                    </a:lnTo>
                    <a:lnTo>
                      <a:pt x="584" y="264"/>
                    </a:lnTo>
                    <a:lnTo>
                      <a:pt x="616" y="224"/>
                    </a:lnTo>
                    <a:lnTo>
                      <a:pt x="616" y="200"/>
                    </a:lnTo>
                    <a:lnTo>
                      <a:pt x="608" y="176"/>
                    </a:lnTo>
                    <a:lnTo>
                      <a:pt x="624" y="184"/>
                    </a:lnTo>
                    <a:lnTo>
                      <a:pt x="624" y="168"/>
                    </a:lnTo>
                    <a:lnTo>
                      <a:pt x="632" y="168"/>
                    </a:lnTo>
                    <a:lnTo>
                      <a:pt x="640" y="160"/>
                    </a:lnTo>
                    <a:lnTo>
                      <a:pt x="648" y="144"/>
                    </a:lnTo>
                    <a:lnTo>
                      <a:pt x="664" y="136"/>
                    </a:lnTo>
                    <a:lnTo>
                      <a:pt x="688" y="128"/>
                    </a:lnTo>
                    <a:lnTo>
                      <a:pt x="688" y="96"/>
                    </a:lnTo>
                    <a:lnTo>
                      <a:pt x="728" y="72"/>
                    </a:lnTo>
                    <a:lnTo>
                      <a:pt x="720" y="32"/>
                    </a:lnTo>
                    <a:lnTo>
                      <a:pt x="704" y="32"/>
                    </a:lnTo>
                    <a:lnTo>
                      <a:pt x="672" y="72"/>
                    </a:lnTo>
                    <a:lnTo>
                      <a:pt x="632" y="80"/>
                    </a:lnTo>
                    <a:lnTo>
                      <a:pt x="616" y="80"/>
                    </a:lnTo>
                    <a:lnTo>
                      <a:pt x="584" y="104"/>
                    </a:lnTo>
                    <a:lnTo>
                      <a:pt x="536" y="120"/>
                    </a:lnTo>
                    <a:lnTo>
                      <a:pt x="536" y="96"/>
                    </a:lnTo>
                    <a:lnTo>
                      <a:pt x="512" y="48"/>
                    </a:lnTo>
                    <a:lnTo>
                      <a:pt x="440" y="16"/>
                    </a:lnTo>
                    <a:lnTo>
                      <a:pt x="416" y="8"/>
                    </a:lnTo>
                    <a:lnTo>
                      <a:pt x="376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32"/>
                    </a:lnTo>
                    <a:lnTo>
                      <a:pt x="24" y="16"/>
                    </a:lnTo>
                    <a:lnTo>
                      <a:pt x="0" y="8"/>
                    </a:lnTo>
                    <a:lnTo>
                      <a:pt x="8" y="48"/>
                    </a:lnTo>
                    <a:lnTo>
                      <a:pt x="8" y="80"/>
                    </a:lnTo>
                    <a:lnTo>
                      <a:pt x="0" y="112"/>
                    </a:lnTo>
                    <a:lnTo>
                      <a:pt x="8" y="136"/>
                    </a:lnTo>
                    <a:lnTo>
                      <a:pt x="8" y="152"/>
                    </a:lnTo>
                    <a:lnTo>
                      <a:pt x="24" y="192"/>
                    </a:lnTo>
                    <a:lnTo>
                      <a:pt x="40" y="224"/>
                    </a:lnTo>
                    <a:lnTo>
                      <a:pt x="56" y="240"/>
                    </a:lnTo>
                    <a:lnTo>
                      <a:pt x="88" y="264"/>
                    </a:lnTo>
                    <a:lnTo>
                      <a:pt x="96" y="272"/>
                    </a:lnTo>
                    <a:lnTo>
                      <a:pt x="128" y="272"/>
                    </a:lnTo>
                    <a:lnTo>
                      <a:pt x="168" y="288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6" name="Freeform 780"/>
              <p:cNvSpPr>
                <a:spLocks/>
              </p:cNvSpPr>
              <p:nvPr/>
            </p:nvSpPr>
            <p:spPr bwMode="auto">
              <a:xfrm>
                <a:off x="2525713" y="3568229"/>
                <a:ext cx="93662" cy="100012"/>
              </a:xfrm>
              <a:custGeom>
                <a:avLst/>
                <a:gdLst>
                  <a:gd name="T0" fmla="*/ 2147483647 w 56"/>
                  <a:gd name="T1" fmla="*/ 2147483647 h 56"/>
                  <a:gd name="T2" fmla="*/ 2147483647 w 56"/>
                  <a:gd name="T3" fmla="*/ 2147483647 h 56"/>
                  <a:gd name="T4" fmla="*/ 2147483647 w 56"/>
                  <a:gd name="T5" fmla="*/ 0 h 56"/>
                  <a:gd name="T6" fmla="*/ 2147483647 w 56"/>
                  <a:gd name="T7" fmla="*/ 2147483647 h 56"/>
                  <a:gd name="T8" fmla="*/ 0 w 56"/>
                  <a:gd name="T9" fmla="*/ 2147483647 h 56"/>
                  <a:gd name="T10" fmla="*/ 2147483647 w 56"/>
                  <a:gd name="T11" fmla="*/ 2147483647 h 56"/>
                  <a:gd name="T12" fmla="*/ 2147483647 w 56"/>
                  <a:gd name="T13" fmla="*/ 2147483647 h 56"/>
                  <a:gd name="T14" fmla="*/ 2147483647 w 56"/>
                  <a:gd name="T15" fmla="*/ 2147483647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6"/>
                  <a:gd name="T26" fmla="*/ 56 w 5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6">
                    <a:moveTo>
                      <a:pt x="56" y="56"/>
                    </a:moveTo>
                    <a:lnTo>
                      <a:pt x="56" y="48"/>
                    </a:lnTo>
                    <a:lnTo>
                      <a:pt x="56" y="0"/>
                    </a:lnTo>
                    <a:lnTo>
                      <a:pt x="32" y="16"/>
                    </a:lnTo>
                    <a:lnTo>
                      <a:pt x="0" y="24"/>
                    </a:lnTo>
                    <a:lnTo>
                      <a:pt x="24" y="56"/>
                    </a:lnTo>
                    <a:lnTo>
                      <a:pt x="40" y="56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7" name="Freeform 781"/>
              <p:cNvSpPr>
                <a:spLocks/>
              </p:cNvSpPr>
              <p:nvPr/>
            </p:nvSpPr>
            <p:spPr bwMode="auto">
              <a:xfrm>
                <a:off x="2565400" y="3668241"/>
                <a:ext cx="79375" cy="58738"/>
              </a:xfrm>
              <a:custGeom>
                <a:avLst/>
                <a:gdLst>
                  <a:gd name="T0" fmla="*/ 2147483647 w 48"/>
                  <a:gd name="T1" fmla="*/ 0 h 32"/>
                  <a:gd name="T2" fmla="*/ 2147483647 w 48"/>
                  <a:gd name="T3" fmla="*/ 0 h 32"/>
                  <a:gd name="T4" fmla="*/ 0 w 48"/>
                  <a:gd name="T5" fmla="*/ 0 h 32"/>
                  <a:gd name="T6" fmla="*/ 2147483647 w 48"/>
                  <a:gd name="T7" fmla="*/ 2147483647 h 32"/>
                  <a:gd name="T8" fmla="*/ 2147483647 w 48"/>
                  <a:gd name="T9" fmla="*/ 2147483647 h 32"/>
                  <a:gd name="T10" fmla="*/ 2147483647 w 48"/>
                  <a:gd name="T11" fmla="*/ 2147483647 h 32"/>
                  <a:gd name="T12" fmla="*/ 2147483647 w 4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2"/>
                  <a:gd name="T23" fmla="*/ 48 w 4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2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40" y="32"/>
                    </a:lnTo>
                    <a:lnTo>
                      <a:pt x="48" y="1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8" name="Freeform 782"/>
              <p:cNvSpPr>
                <a:spLocks/>
              </p:cNvSpPr>
              <p:nvPr/>
            </p:nvSpPr>
            <p:spPr bwMode="auto">
              <a:xfrm>
                <a:off x="2633663" y="3698404"/>
                <a:ext cx="119062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2147483647 h 32"/>
                  <a:gd name="T4" fmla="*/ 2147483647 w 72"/>
                  <a:gd name="T5" fmla="*/ 2147483647 h 32"/>
                  <a:gd name="T6" fmla="*/ 2147483647 w 72"/>
                  <a:gd name="T7" fmla="*/ 0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2147483647 w 72"/>
                  <a:gd name="T17" fmla="*/ 2147483647 h 32"/>
                  <a:gd name="T18" fmla="*/ 2147483647 w 72"/>
                  <a:gd name="T19" fmla="*/ 2147483647 h 32"/>
                  <a:gd name="T20" fmla="*/ 2147483647 w 72"/>
                  <a:gd name="T21" fmla="*/ 2147483647 h 32"/>
                  <a:gd name="T22" fmla="*/ 2147483647 w 72"/>
                  <a:gd name="T23" fmla="*/ 2147483647 h 32"/>
                  <a:gd name="T24" fmla="*/ 2147483647 w 72"/>
                  <a:gd name="T25" fmla="*/ 214748364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32"/>
                  <a:gd name="T41" fmla="*/ 72 w 7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32">
                    <a:moveTo>
                      <a:pt x="56" y="8"/>
                    </a:moveTo>
                    <a:lnTo>
                      <a:pt x="4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64" y="32"/>
                    </a:lnTo>
                    <a:lnTo>
                      <a:pt x="72" y="16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9" name="Freeform 783"/>
              <p:cNvSpPr>
                <a:spLocks/>
              </p:cNvSpPr>
              <p:nvPr/>
            </p:nvSpPr>
            <p:spPr bwMode="auto">
              <a:xfrm>
                <a:off x="2713038" y="3639666"/>
                <a:ext cx="254000" cy="290513"/>
              </a:xfrm>
              <a:custGeom>
                <a:avLst/>
                <a:gdLst>
                  <a:gd name="T0" fmla="*/ 2147483647 w 152"/>
                  <a:gd name="T1" fmla="*/ 2147483647 h 160"/>
                  <a:gd name="T2" fmla="*/ 2147483647 w 152"/>
                  <a:gd name="T3" fmla="*/ 2147483647 h 160"/>
                  <a:gd name="T4" fmla="*/ 2147483647 w 152"/>
                  <a:gd name="T5" fmla="*/ 2147483647 h 160"/>
                  <a:gd name="T6" fmla="*/ 2147483647 w 152"/>
                  <a:gd name="T7" fmla="*/ 2147483647 h 160"/>
                  <a:gd name="T8" fmla="*/ 2147483647 w 152"/>
                  <a:gd name="T9" fmla="*/ 2147483647 h 160"/>
                  <a:gd name="T10" fmla="*/ 2147483647 w 152"/>
                  <a:gd name="T11" fmla="*/ 2147483647 h 160"/>
                  <a:gd name="T12" fmla="*/ 2147483647 w 152"/>
                  <a:gd name="T13" fmla="*/ 2147483647 h 160"/>
                  <a:gd name="T14" fmla="*/ 2147483647 w 152"/>
                  <a:gd name="T15" fmla="*/ 2147483647 h 160"/>
                  <a:gd name="T16" fmla="*/ 2147483647 w 152"/>
                  <a:gd name="T17" fmla="*/ 0 h 160"/>
                  <a:gd name="T18" fmla="*/ 2147483647 w 152"/>
                  <a:gd name="T19" fmla="*/ 2147483647 h 160"/>
                  <a:gd name="T20" fmla="*/ 2147483647 w 152"/>
                  <a:gd name="T21" fmla="*/ 2147483647 h 160"/>
                  <a:gd name="T22" fmla="*/ 2147483647 w 152"/>
                  <a:gd name="T23" fmla="*/ 2147483647 h 160"/>
                  <a:gd name="T24" fmla="*/ 2147483647 w 152"/>
                  <a:gd name="T25" fmla="*/ 2147483647 h 160"/>
                  <a:gd name="T26" fmla="*/ 2147483647 w 152"/>
                  <a:gd name="T27" fmla="*/ 2147483647 h 160"/>
                  <a:gd name="T28" fmla="*/ 2147483647 w 152"/>
                  <a:gd name="T29" fmla="*/ 2147483647 h 160"/>
                  <a:gd name="T30" fmla="*/ 2147483647 w 152"/>
                  <a:gd name="T31" fmla="*/ 2147483647 h 160"/>
                  <a:gd name="T32" fmla="*/ 2147483647 w 152"/>
                  <a:gd name="T33" fmla="*/ 2147483647 h 160"/>
                  <a:gd name="T34" fmla="*/ 2147483647 w 152"/>
                  <a:gd name="T35" fmla="*/ 2147483647 h 160"/>
                  <a:gd name="T36" fmla="*/ 2147483647 w 152"/>
                  <a:gd name="T37" fmla="*/ 2147483647 h 160"/>
                  <a:gd name="T38" fmla="*/ 2147483647 w 152"/>
                  <a:gd name="T39" fmla="*/ 2147483647 h 160"/>
                  <a:gd name="T40" fmla="*/ 0 w 152"/>
                  <a:gd name="T41" fmla="*/ 2147483647 h 160"/>
                  <a:gd name="T42" fmla="*/ 2147483647 w 152"/>
                  <a:gd name="T43" fmla="*/ 2147483647 h 160"/>
                  <a:gd name="T44" fmla="*/ 2147483647 w 152"/>
                  <a:gd name="T45" fmla="*/ 2147483647 h 160"/>
                  <a:gd name="T46" fmla="*/ 2147483647 w 152"/>
                  <a:gd name="T47" fmla="*/ 2147483647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2"/>
                  <a:gd name="T73" fmla="*/ 0 h 160"/>
                  <a:gd name="T74" fmla="*/ 152 w 152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2" h="160">
                    <a:moveTo>
                      <a:pt x="152" y="136"/>
                    </a:moveTo>
                    <a:lnTo>
                      <a:pt x="152" y="104"/>
                    </a:lnTo>
                    <a:lnTo>
                      <a:pt x="144" y="88"/>
                    </a:lnTo>
                    <a:lnTo>
                      <a:pt x="144" y="80"/>
                    </a:lnTo>
                    <a:lnTo>
                      <a:pt x="128" y="80"/>
                    </a:lnTo>
                    <a:lnTo>
                      <a:pt x="88" y="64"/>
                    </a:lnTo>
                    <a:lnTo>
                      <a:pt x="80" y="40"/>
                    </a:lnTo>
                    <a:lnTo>
                      <a:pt x="80" y="8"/>
                    </a:lnTo>
                    <a:lnTo>
                      <a:pt x="96" y="0"/>
                    </a:lnTo>
                    <a:lnTo>
                      <a:pt x="72" y="8"/>
                    </a:lnTo>
                    <a:lnTo>
                      <a:pt x="56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8" y="128"/>
                    </a:lnTo>
                    <a:lnTo>
                      <a:pt x="0" y="136"/>
                    </a:lnTo>
                    <a:lnTo>
                      <a:pt x="32" y="152"/>
                    </a:lnTo>
                    <a:lnTo>
                      <a:pt x="48" y="160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0" name="Freeform 784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2147483647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0 h 72"/>
                  <a:gd name="T22" fmla="*/ 0 w 104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1" name="Freeform 785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2" name="Freeform 786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3" name="Freeform 787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88"/>
                  <a:gd name="T53" fmla="*/ 64 w 64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4" name="Freeform 788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0 h 48"/>
                  <a:gd name="T10" fmla="*/ 2147483647 w 40"/>
                  <a:gd name="T11" fmla="*/ 0 h 48"/>
                  <a:gd name="T12" fmla="*/ 0 w 40"/>
                  <a:gd name="T13" fmla="*/ 2147483647 h 48"/>
                  <a:gd name="T14" fmla="*/ 2147483647 w 40"/>
                  <a:gd name="T15" fmla="*/ 214748364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8"/>
                  <a:gd name="T26" fmla="*/ 40 w 40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5" name="Freeform 789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2147483647 w 64"/>
                  <a:gd name="T35" fmla="*/ 2147483647 h 88"/>
                  <a:gd name="T36" fmla="*/ 2147483647 w 64"/>
                  <a:gd name="T37" fmla="*/ 2147483647 h 88"/>
                  <a:gd name="T38" fmla="*/ 2147483647 w 64"/>
                  <a:gd name="T39" fmla="*/ 2147483647 h 88"/>
                  <a:gd name="T40" fmla="*/ 2147483647 w 64"/>
                  <a:gd name="T41" fmla="*/ 2147483647 h 88"/>
                  <a:gd name="T42" fmla="*/ 2147483647 w 64"/>
                  <a:gd name="T43" fmla="*/ 2147483647 h 88"/>
                  <a:gd name="T44" fmla="*/ 2147483647 w 64"/>
                  <a:gd name="T45" fmla="*/ 2147483647 h 88"/>
                  <a:gd name="T46" fmla="*/ 2147483647 w 64"/>
                  <a:gd name="T47" fmla="*/ 2147483647 h 88"/>
                  <a:gd name="T48" fmla="*/ 2147483647 w 64"/>
                  <a:gd name="T49" fmla="*/ 0 h 88"/>
                  <a:gd name="T50" fmla="*/ 2147483647 w 64"/>
                  <a:gd name="T51" fmla="*/ 2147483647 h 88"/>
                  <a:gd name="T52" fmla="*/ 0 w 64"/>
                  <a:gd name="T53" fmla="*/ 2147483647 h 88"/>
                  <a:gd name="T54" fmla="*/ 2147483647 w 64"/>
                  <a:gd name="T55" fmla="*/ 2147483647 h 88"/>
                  <a:gd name="T56" fmla="*/ 2147483647 w 64"/>
                  <a:gd name="T57" fmla="*/ 2147483647 h 88"/>
                  <a:gd name="T58" fmla="*/ 2147483647 w 64"/>
                  <a:gd name="T59" fmla="*/ 2147483647 h 88"/>
                  <a:gd name="T60" fmla="*/ 2147483647 w 64"/>
                  <a:gd name="T61" fmla="*/ 2147483647 h 88"/>
                  <a:gd name="T62" fmla="*/ 2147483647 w 64"/>
                  <a:gd name="T63" fmla="*/ 2147483647 h 88"/>
                  <a:gd name="T64" fmla="*/ 2147483647 w 64"/>
                  <a:gd name="T65" fmla="*/ 2147483647 h 88"/>
                  <a:gd name="T66" fmla="*/ 2147483647 w 64"/>
                  <a:gd name="T67" fmla="*/ 2147483647 h 88"/>
                  <a:gd name="T68" fmla="*/ 2147483647 w 64"/>
                  <a:gd name="T69" fmla="*/ 2147483647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"/>
                  <a:gd name="T106" fmla="*/ 0 h 88"/>
                  <a:gd name="T107" fmla="*/ 64 w 64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6" name="Freeform 790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2147483647 h 48"/>
                  <a:gd name="T10" fmla="*/ 2147483647 w 40"/>
                  <a:gd name="T11" fmla="*/ 0 h 48"/>
                  <a:gd name="T12" fmla="*/ 2147483647 w 40"/>
                  <a:gd name="T13" fmla="*/ 0 h 48"/>
                  <a:gd name="T14" fmla="*/ 0 w 40"/>
                  <a:gd name="T15" fmla="*/ 2147483647 h 48"/>
                  <a:gd name="T16" fmla="*/ 2147483647 w 40"/>
                  <a:gd name="T17" fmla="*/ 2147483647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8"/>
                  <a:gd name="T29" fmla="*/ 40 w 40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7" name="Freeform 791"/>
              <p:cNvSpPr>
                <a:spLocks/>
              </p:cNvSpPr>
              <p:nvPr/>
            </p:nvSpPr>
            <p:spPr bwMode="auto">
              <a:xfrm>
                <a:off x="2833688" y="4441354"/>
                <a:ext cx="414337" cy="931862"/>
              </a:xfrm>
              <a:custGeom>
                <a:avLst/>
                <a:gdLst>
                  <a:gd name="T0" fmla="*/ 2147483647 w 248"/>
                  <a:gd name="T1" fmla="*/ 2147483647 h 512"/>
                  <a:gd name="T2" fmla="*/ 2147483647 w 248"/>
                  <a:gd name="T3" fmla="*/ 2147483647 h 512"/>
                  <a:gd name="T4" fmla="*/ 2147483647 w 248"/>
                  <a:gd name="T5" fmla="*/ 2147483647 h 512"/>
                  <a:gd name="T6" fmla="*/ 2147483647 w 248"/>
                  <a:gd name="T7" fmla="*/ 2147483647 h 512"/>
                  <a:gd name="T8" fmla="*/ 2147483647 w 248"/>
                  <a:gd name="T9" fmla="*/ 2147483647 h 512"/>
                  <a:gd name="T10" fmla="*/ 2147483647 w 248"/>
                  <a:gd name="T11" fmla="*/ 2147483647 h 512"/>
                  <a:gd name="T12" fmla="*/ 2147483647 w 248"/>
                  <a:gd name="T13" fmla="*/ 2147483647 h 512"/>
                  <a:gd name="T14" fmla="*/ 2147483647 w 248"/>
                  <a:gd name="T15" fmla="*/ 2147483647 h 512"/>
                  <a:gd name="T16" fmla="*/ 2147483647 w 248"/>
                  <a:gd name="T17" fmla="*/ 2147483647 h 512"/>
                  <a:gd name="T18" fmla="*/ 2147483647 w 248"/>
                  <a:gd name="T19" fmla="*/ 2147483647 h 512"/>
                  <a:gd name="T20" fmla="*/ 2147483647 w 248"/>
                  <a:gd name="T21" fmla="*/ 2147483647 h 512"/>
                  <a:gd name="T22" fmla="*/ 2147483647 w 248"/>
                  <a:gd name="T23" fmla="*/ 2147483647 h 512"/>
                  <a:gd name="T24" fmla="*/ 2147483647 w 248"/>
                  <a:gd name="T25" fmla="*/ 2147483647 h 512"/>
                  <a:gd name="T26" fmla="*/ 2147483647 w 248"/>
                  <a:gd name="T27" fmla="*/ 2147483647 h 512"/>
                  <a:gd name="T28" fmla="*/ 2147483647 w 248"/>
                  <a:gd name="T29" fmla="*/ 0 h 512"/>
                  <a:gd name="T30" fmla="*/ 2147483647 w 248"/>
                  <a:gd name="T31" fmla="*/ 0 h 512"/>
                  <a:gd name="T32" fmla="*/ 2147483647 w 248"/>
                  <a:gd name="T33" fmla="*/ 2147483647 h 512"/>
                  <a:gd name="T34" fmla="*/ 2147483647 w 248"/>
                  <a:gd name="T35" fmla="*/ 0 h 512"/>
                  <a:gd name="T36" fmla="*/ 2147483647 w 248"/>
                  <a:gd name="T37" fmla="*/ 0 h 512"/>
                  <a:gd name="T38" fmla="*/ 2147483647 w 248"/>
                  <a:gd name="T39" fmla="*/ 2147483647 h 512"/>
                  <a:gd name="T40" fmla="*/ 2147483647 w 248"/>
                  <a:gd name="T41" fmla="*/ 2147483647 h 512"/>
                  <a:gd name="T42" fmla="*/ 2147483647 w 248"/>
                  <a:gd name="T43" fmla="*/ 2147483647 h 512"/>
                  <a:gd name="T44" fmla="*/ 2147483647 w 248"/>
                  <a:gd name="T45" fmla="*/ 2147483647 h 512"/>
                  <a:gd name="T46" fmla="*/ 2147483647 w 248"/>
                  <a:gd name="T47" fmla="*/ 2147483647 h 512"/>
                  <a:gd name="T48" fmla="*/ 2147483647 w 248"/>
                  <a:gd name="T49" fmla="*/ 2147483647 h 512"/>
                  <a:gd name="T50" fmla="*/ 2147483647 w 248"/>
                  <a:gd name="T51" fmla="*/ 2147483647 h 512"/>
                  <a:gd name="T52" fmla="*/ 2147483647 w 248"/>
                  <a:gd name="T53" fmla="*/ 2147483647 h 512"/>
                  <a:gd name="T54" fmla="*/ 2147483647 w 248"/>
                  <a:gd name="T55" fmla="*/ 2147483647 h 512"/>
                  <a:gd name="T56" fmla="*/ 2147483647 w 248"/>
                  <a:gd name="T57" fmla="*/ 2147483647 h 512"/>
                  <a:gd name="T58" fmla="*/ 2147483647 w 248"/>
                  <a:gd name="T59" fmla="*/ 2147483647 h 512"/>
                  <a:gd name="T60" fmla="*/ 2147483647 w 248"/>
                  <a:gd name="T61" fmla="*/ 2147483647 h 512"/>
                  <a:gd name="T62" fmla="*/ 2147483647 w 248"/>
                  <a:gd name="T63" fmla="*/ 2147483647 h 512"/>
                  <a:gd name="T64" fmla="*/ 0 w 248"/>
                  <a:gd name="T65" fmla="*/ 2147483647 h 512"/>
                  <a:gd name="T66" fmla="*/ 2147483647 w 248"/>
                  <a:gd name="T67" fmla="*/ 2147483647 h 512"/>
                  <a:gd name="T68" fmla="*/ 2147483647 w 248"/>
                  <a:gd name="T69" fmla="*/ 2147483647 h 512"/>
                  <a:gd name="T70" fmla="*/ 2147483647 w 248"/>
                  <a:gd name="T71" fmla="*/ 2147483647 h 512"/>
                  <a:gd name="T72" fmla="*/ 2147483647 w 248"/>
                  <a:gd name="T73" fmla="*/ 2147483647 h 512"/>
                  <a:gd name="T74" fmla="*/ 2147483647 w 248"/>
                  <a:gd name="T75" fmla="*/ 2147483647 h 512"/>
                  <a:gd name="T76" fmla="*/ 2147483647 w 248"/>
                  <a:gd name="T77" fmla="*/ 2147483647 h 512"/>
                  <a:gd name="T78" fmla="*/ 2147483647 w 248"/>
                  <a:gd name="T79" fmla="*/ 2147483647 h 512"/>
                  <a:gd name="T80" fmla="*/ 2147483647 w 248"/>
                  <a:gd name="T81" fmla="*/ 2147483647 h 512"/>
                  <a:gd name="T82" fmla="*/ 2147483647 w 248"/>
                  <a:gd name="T83" fmla="*/ 2147483647 h 512"/>
                  <a:gd name="T84" fmla="*/ 2147483647 w 248"/>
                  <a:gd name="T85" fmla="*/ 2147483647 h 512"/>
                  <a:gd name="T86" fmla="*/ 2147483647 w 248"/>
                  <a:gd name="T87" fmla="*/ 2147483647 h 512"/>
                  <a:gd name="T88" fmla="*/ 2147483647 w 248"/>
                  <a:gd name="T89" fmla="*/ 2147483647 h 512"/>
                  <a:gd name="T90" fmla="*/ 2147483647 w 248"/>
                  <a:gd name="T91" fmla="*/ 2147483647 h 512"/>
                  <a:gd name="T92" fmla="*/ 2147483647 w 248"/>
                  <a:gd name="T93" fmla="*/ 2147483647 h 512"/>
                  <a:gd name="T94" fmla="*/ 2147483647 w 248"/>
                  <a:gd name="T95" fmla="*/ 2147483647 h 512"/>
                  <a:gd name="T96" fmla="*/ 2147483647 w 248"/>
                  <a:gd name="T97" fmla="*/ 2147483647 h 512"/>
                  <a:gd name="T98" fmla="*/ 2147483647 w 248"/>
                  <a:gd name="T99" fmla="*/ 2147483647 h 512"/>
                  <a:gd name="T100" fmla="*/ 2147483647 w 248"/>
                  <a:gd name="T101" fmla="*/ 2147483647 h 512"/>
                  <a:gd name="T102" fmla="*/ 2147483647 w 248"/>
                  <a:gd name="T103" fmla="*/ 2147483647 h 512"/>
                  <a:gd name="T104" fmla="*/ 2147483647 w 248"/>
                  <a:gd name="T105" fmla="*/ 2147483647 h 512"/>
                  <a:gd name="T106" fmla="*/ 2147483647 w 248"/>
                  <a:gd name="T107" fmla="*/ 2147483647 h 512"/>
                  <a:gd name="T108" fmla="*/ 2147483647 w 248"/>
                  <a:gd name="T109" fmla="*/ 2147483647 h 512"/>
                  <a:gd name="T110" fmla="*/ 2147483647 w 248"/>
                  <a:gd name="T111" fmla="*/ 2147483647 h 512"/>
                  <a:gd name="T112" fmla="*/ 2147483647 w 248"/>
                  <a:gd name="T113" fmla="*/ 2147483647 h 512"/>
                  <a:gd name="T114" fmla="*/ 2147483647 w 248"/>
                  <a:gd name="T115" fmla="*/ 2147483647 h 512"/>
                  <a:gd name="T116" fmla="*/ 2147483647 w 248"/>
                  <a:gd name="T117" fmla="*/ 2147483647 h 512"/>
                  <a:gd name="T118" fmla="*/ 2147483647 w 248"/>
                  <a:gd name="T119" fmla="*/ 2147483647 h 512"/>
                  <a:gd name="T120" fmla="*/ 2147483647 w 248"/>
                  <a:gd name="T121" fmla="*/ 2147483647 h 512"/>
                  <a:gd name="T122" fmla="*/ 2147483647 w 248"/>
                  <a:gd name="T123" fmla="*/ 2147483647 h 5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"/>
                  <a:gd name="T187" fmla="*/ 0 h 512"/>
                  <a:gd name="T188" fmla="*/ 248 w 248"/>
                  <a:gd name="T189" fmla="*/ 512 h 5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" h="512">
                    <a:moveTo>
                      <a:pt x="192" y="144"/>
                    </a:moveTo>
                    <a:lnTo>
                      <a:pt x="192" y="128"/>
                    </a:lnTo>
                    <a:lnTo>
                      <a:pt x="200" y="112"/>
                    </a:lnTo>
                    <a:lnTo>
                      <a:pt x="232" y="88"/>
                    </a:lnTo>
                    <a:lnTo>
                      <a:pt x="240" y="80"/>
                    </a:lnTo>
                    <a:lnTo>
                      <a:pt x="248" y="56"/>
                    </a:lnTo>
                    <a:lnTo>
                      <a:pt x="248" y="48"/>
                    </a:lnTo>
                    <a:lnTo>
                      <a:pt x="232" y="56"/>
                    </a:lnTo>
                    <a:lnTo>
                      <a:pt x="208" y="72"/>
                    </a:lnTo>
                    <a:lnTo>
                      <a:pt x="192" y="64"/>
                    </a:lnTo>
                    <a:lnTo>
                      <a:pt x="192" y="40"/>
                    </a:lnTo>
                    <a:lnTo>
                      <a:pt x="184" y="32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12" y="8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0" y="8"/>
                    </a:lnTo>
                    <a:lnTo>
                      <a:pt x="80" y="24"/>
                    </a:lnTo>
                    <a:lnTo>
                      <a:pt x="64" y="40"/>
                    </a:lnTo>
                    <a:lnTo>
                      <a:pt x="64" y="64"/>
                    </a:lnTo>
                    <a:lnTo>
                      <a:pt x="56" y="80"/>
                    </a:lnTo>
                    <a:lnTo>
                      <a:pt x="48" y="128"/>
                    </a:lnTo>
                    <a:lnTo>
                      <a:pt x="48" y="168"/>
                    </a:lnTo>
                    <a:lnTo>
                      <a:pt x="24" y="224"/>
                    </a:lnTo>
                    <a:lnTo>
                      <a:pt x="24" y="280"/>
                    </a:lnTo>
                    <a:lnTo>
                      <a:pt x="24" y="304"/>
                    </a:lnTo>
                    <a:lnTo>
                      <a:pt x="16" y="336"/>
                    </a:lnTo>
                    <a:lnTo>
                      <a:pt x="24" y="352"/>
                    </a:lnTo>
                    <a:lnTo>
                      <a:pt x="16" y="416"/>
                    </a:lnTo>
                    <a:lnTo>
                      <a:pt x="0" y="440"/>
                    </a:lnTo>
                    <a:lnTo>
                      <a:pt x="8" y="464"/>
                    </a:lnTo>
                    <a:lnTo>
                      <a:pt x="16" y="488"/>
                    </a:lnTo>
                    <a:lnTo>
                      <a:pt x="80" y="512"/>
                    </a:lnTo>
                    <a:lnTo>
                      <a:pt x="64" y="496"/>
                    </a:lnTo>
                    <a:lnTo>
                      <a:pt x="56" y="472"/>
                    </a:lnTo>
                    <a:lnTo>
                      <a:pt x="64" y="448"/>
                    </a:lnTo>
                    <a:lnTo>
                      <a:pt x="80" y="424"/>
                    </a:lnTo>
                    <a:lnTo>
                      <a:pt x="88" y="416"/>
                    </a:lnTo>
                    <a:lnTo>
                      <a:pt x="96" y="392"/>
                    </a:lnTo>
                    <a:lnTo>
                      <a:pt x="88" y="384"/>
                    </a:lnTo>
                    <a:lnTo>
                      <a:pt x="80" y="368"/>
                    </a:lnTo>
                    <a:lnTo>
                      <a:pt x="96" y="344"/>
                    </a:lnTo>
                    <a:lnTo>
                      <a:pt x="112" y="328"/>
                    </a:lnTo>
                    <a:lnTo>
                      <a:pt x="120" y="304"/>
                    </a:lnTo>
                    <a:lnTo>
                      <a:pt x="120" y="296"/>
                    </a:lnTo>
                    <a:lnTo>
                      <a:pt x="112" y="296"/>
                    </a:lnTo>
                    <a:lnTo>
                      <a:pt x="112" y="288"/>
                    </a:lnTo>
                    <a:lnTo>
                      <a:pt x="136" y="280"/>
                    </a:lnTo>
                    <a:lnTo>
                      <a:pt x="144" y="264"/>
                    </a:lnTo>
                    <a:lnTo>
                      <a:pt x="152" y="248"/>
                    </a:lnTo>
                    <a:lnTo>
                      <a:pt x="192" y="232"/>
                    </a:lnTo>
                    <a:lnTo>
                      <a:pt x="200" y="224"/>
                    </a:lnTo>
                    <a:lnTo>
                      <a:pt x="208" y="224"/>
                    </a:lnTo>
                    <a:lnTo>
                      <a:pt x="216" y="200"/>
                    </a:lnTo>
                    <a:lnTo>
                      <a:pt x="208" y="184"/>
                    </a:lnTo>
                    <a:lnTo>
                      <a:pt x="192" y="176"/>
                    </a:lnTo>
                    <a:lnTo>
                      <a:pt x="208" y="176"/>
                    </a:lnTo>
                    <a:lnTo>
                      <a:pt x="192" y="168"/>
                    </a:lnTo>
                    <a:lnTo>
                      <a:pt x="192" y="1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8" name="Freeform 792"/>
              <p:cNvSpPr>
                <a:spLocks/>
              </p:cNvSpPr>
              <p:nvPr/>
            </p:nvSpPr>
            <p:spPr bwMode="auto">
              <a:xfrm>
                <a:off x="3060700" y="4382616"/>
                <a:ext cx="187325" cy="190500"/>
              </a:xfrm>
              <a:custGeom>
                <a:avLst/>
                <a:gdLst>
                  <a:gd name="T0" fmla="*/ 2147483647 w 112"/>
                  <a:gd name="T1" fmla="*/ 0 h 104"/>
                  <a:gd name="T2" fmla="*/ 0 w 112"/>
                  <a:gd name="T3" fmla="*/ 2147483647 h 104"/>
                  <a:gd name="T4" fmla="*/ 0 w 112"/>
                  <a:gd name="T5" fmla="*/ 2147483647 h 104"/>
                  <a:gd name="T6" fmla="*/ 2147483647 w 112"/>
                  <a:gd name="T7" fmla="*/ 2147483647 h 104"/>
                  <a:gd name="T8" fmla="*/ 2147483647 w 112"/>
                  <a:gd name="T9" fmla="*/ 2147483647 h 104"/>
                  <a:gd name="T10" fmla="*/ 2147483647 w 112"/>
                  <a:gd name="T11" fmla="*/ 2147483647 h 104"/>
                  <a:gd name="T12" fmla="*/ 2147483647 w 112"/>
                  <a:gd name="T13" fmla="*/ 2147483647 h 104"/>
                  <a:gd name="T14" fmla="*/ 2147483647 w 112"/>
                  <a:gd name="T15" fmla="*/ 2147483647 h 104"/>
                  <a:gd name="T16" fmla="*/ 2147483647 w 112"/>
                  <a:gd name="T17" fmla="*/ 2147483647 h 104"/>
                  <a:gd name="T18" fmla="*/ 2147483647 w 112"/>
                  <a:gd name="T19" fmla="*/ 2147483647 h 104"/>
                  <a:gd name="T20" fmla="*/ 2147483647 w 112"/>
                  <a:gd name="T21" fmla="*/ 2147483647 h 104"/>
                  <a:gd name="T22" fmla="*/ 2147483647 w 112"/>
                  <a:gd name="T23" fmla="*/ 2147483647 h 104"/>
                  <a:gd name="T24" fmla="*/ 2147483647 w 112"/>
                  <a:gd name="T25" fmla="*/ 2147483647 h 104"/>
                  <a:gd name="T26" fmla="*/ 2147483647 w 112"/>
                  <a:gd name="T27" fmla="*/ 2147483647 h 104"/>
                  <a:gd name="T28" fmla="*/ 2147483647 w 112"/>
                  <a:gd name="T29" fmla="*/ 2147483647 h 104"/>
                  <a:gd name="T30" fmla="*/ 2147483647 w 112"/>
                  <a:gd name="T31" fmla="*/ 2147483647 h 104"/>
                  <a:gd name="T32" fmla="*/ 2147483647 w 112"/>
                  <a:gd name="T33" fmla="*/ 2147483647 h 104"/>
                  <a:gd name="T34" fmla="*/ 2147483647 w 112"/>
                  <a:gd name="T35" fmla="*/ 0 h 104"/>
                  <a:gd name="T36" fmla="*/ 2147483647 w 112"/>
                  <a:gd name="T37" fmla="*/ 0 h 104"/>
                  <a:gd name="T38" fmla="*/ 2147483647 w 112"/>
                  <a:gd name="T39" fmla="*/ 0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2"/>
                  <a:gd name="T61" fmla="*/ 0 h 104"/>
                  <a:gd name="T62" fmla="*/ 112 w 112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2" h="104">
                    <a:moveTo>
                      <a:pt x="32" y="0"/>
                    </a:moveTo>
                    <a:lnTo>
                      <a:pt x="0" y="24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24" y="56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56" y="96"/>
                    </a:lnTo>
                    <a:lnTo>
                      <a:pt x="72" y="104"/>
                    </a:lnTo>
                    <a:lnTo>
                      <a:pt x="96" y="88"/>
                    </a:lnTo>
                    <a:lnTo>
                      <a:pt x="112" y="80"/>
                    </a:lnTo>
                    <a:lnTo>
                      <a:pt x="104" y="72"/>
                    </a:lnTo>
                    <a:lnTo>
                      <a:pt x="104" y="56"/>
                    </a:lnTo>
                    <a:lnTo>
                      <a:pt x="96" y="56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9" name="Freeform 793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0" name="Freeform 794"/>
              <p:cNvSpPr>
                <a:spLocks/>
              </p:cNvSpPr>
              <p:nvPr/>
            </p:nvSpPr>
            <p:spPr bwMode="auto">
              <a:xfrm>
                <a:off x="2913063" y="4149254"/>
                <a:ext cx="241300" cy="306387"/>
              </a:xfrm>
              <a:custGeom>
                <a:avLst/>
                <a:gdLst>
                  <a:gd name="T0" fmla="*/ 2147483647 w 144"/>
                  <a:gd name="T1" fmla="*/ 2147483647 h 168"/>
                  <a:gd name="T2" fmla="*/ 2147483647 w 144"/>
                  <a:gd name="T3" fmla="*/ 2147483647 h 168"/>
                  <a:gd name="T4" fmla="*/ 2147483647 w 144"/>
                  <a:gd name="T5" fmla="*/ 2147483647 h 168"/>
                  <a:gd name="T6" fmla="*/ 2147483647 w 144"/>
                  <a:gd name="T7" fmla="*/ 2147483647 h 168"/>
                  <a:gd name="T8" fmla="*/ 2147483647 w 144"/>
                  <a:gd name="T9" fmla="*/ 2147483647 h 168"/>
                  <a:gd name="T10" fmla="*/ 2147483647 w 144"/>
                  <a:gd name="T11" fmla="*/ 2147483647 h 168"/>
                  <a:gd name="T12" fmla="*/ 2147483647 w 144"/>
                  <a:gd name="T13" fmla="*/ 2147483647 h 168"/>
                  <a:gd name="T14" fmla="*/ 2147483647 w 144"/>
                  <a:gd name="T15" fmla="*/ 2147483647 h 168"/>
                  <a:gd name="T16" fmla="*/ 2147483647 w 144"/>
                  <a:gd name="T17" fmla="*/ 2147483647 h 168"/>
                  <a:gd name="T18" fmla="*/ 2147483647 w 144"/>
                  <a:gd name="T19" fmla="*/ 2147483647 h 168"/>
                  <a:gd name="T20" fmla="*/ 2147483647 w 144"/>
                  <a:gd name="T21" fmla="*/ 2147483647 h 168"/>
                  <a:gd name="T22" fmla="*/ 2147483647 w 144"/>
                  <a:gd name="T23" fmla="*/ 2147483647 h 168"/>
                  <a:gd name="T24" fmla="*/ 2147483647 w 144"/>
                  <a:gd name="T25" fmla="*/ 2147483647 h 168"/>
                  <a:gd name="T26" fmla="*/ 2147483647 w 144"/>
                  <a:gd name="T27" fmla="*/ 0 h 168"/>
                  <a:gd name="T28" fmla="*/ 2147483647 w 144"/>
                  <a:gd name="T29" fmla="*/ 2147483647 h 168"/>
                  <a:gd name="T30" fmla="*/ 0 w 144"/>
                  <a:gd name="T31" fmla="*/ 2147483647 h 168"/>
                  <a:gd name="T32" fmla="*/ 2147483647 w 144"/>
                  <a:gd name="T33" fmla="*/ 2147483647 h 168"/>
                  <a:gd name="T34" fmla="*/ 2147483647 w 144"/>
                  <a:gd name="T35" fmla="*/ 2147483647 h 168"/>
                  <a:gd name="T36" fmla="*/ 0 w 144"/>
                  <a:gd name="T37" fmla="*/ 2147483647 h 168"/>
                  <a:gd name="T38" fmla="*/ 0 w 144"/>
                  <a:gd name="T39" fmla="*/ 2147483647 h 168"/>
                  <a:gd name="T40" fmla="*/ 2147483647 w 144"/>
                  <a:gd name="T41" fmla="*/ 2147483647 h 168"/>
                  <a:gd name="T42" fmla="*/ 2147483647 w 144"/>
                  <a:gd name="T43" fmla="*/ 2147483647 h 168"/>
                  <a:gd name="T44" fmla="*/ 2147483647 w 144"/>
                  <a:gd name="T45" fmla="*/ 2147483647 h 168"/>
                  <a:gd name="T46" fmla="*/ 2147483647 w 144"/>
                  <a:gd name="T47" fmla="*/ 2147483647 h 168"/>
                  <a:gd name="T48" fmla="*/ 2147483647 w 144"/>
                  <a:gd name="T49" fmla="*/ 2147483647 h 168"/>
                  <a:gd name="T50" fmla="*/ 2147483647 w 144"/>
                  <a:gd name="T51" fmla="*/ 2147483647 h 168"/>
                  <a:gd name="T52" fmla="*/ 2147483647 w 144"/>
                  <a:gd name="T53" fmla="*/ 2147483647 h 168"/>
                  <a:gd name="T54" fmla="*/ 2147483647 w 144"/>
                  <a:gd name="T55" fmla="*/ 2147483647 h 168"/>
                  <a:gd name="T56" fmla="*/ 2147483647 w 144"/>
                  <a:gd name="T57" fmla="*/ 2147483647 h 1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4"/>
                  <a:gd name="T88" fmla="*/ 0 h 168"/>
                  <a:gd name="T89" fmla="*/ 144 w 144"/>
                  <a:gd name="T90" fmla="*/ 168 h 1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4" h="168">
                    <a:moveTo>
                      <a:pt x="88" y="160"/>
                    </a:moveTo>
                    <a:lnTo>
                      <a:pt x="88" y="152"/>
                    </a:lnTo>
                    <a:lnTo>
                      <a:pt x="120" y="128"/>
                    </a:lnTo>
                    <a:lnTo>
                      <a:pt x="136" y="128"/>
                    </a:lnTo>
                    <a:lnTo>
                      <a:pt x="144" y="128"/>
                    </a:lnTo>
                    <a:lnTo>
                      <a:pt x="144" y="104"/>
                    </a:lnTo>
                    <a:lnTo>
                      <a:pt x="144" y="88"/>
                    </a:lnTo>
                    <a:lnTo>
                      <a:pt x="120" y="80"/>
                    </a:lnTo>
                    <a:lnTo>
                      <a:pt x="112" y="72"/>
                    </a:lnTo>
                    <a:lnTo>
                      <a:pt x="112" y="56"/>
                    </a:lnTo>
                    <a:lnTo>
                      <a:pt x="88" y="40"/>
                    </a:lnTo>
                    <a:lnTo>
                      <a:pt x="64" y="32"/>
                    </a:lnTo>
                    <a:lnTo>
                      <a:pt x="56" y="8"/>
                    </a:lnTo>
                    <a:lnTo>
                      <a:pt x="32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8" y="64"/>
                    </a:lnTo>
                    <a:lnTo>
                      <a:pt x="0" y="88"/>
                    </a:lnTo>
                    <a:lnTo>
                      <a:pt x="0" y="104"/>
                    </a:lnTo>
                    <a:lnTo>
                      <a:pt x="16" y="112"/>
                    </a:lnTo>
                    <a:lnTo>
                      <a:pt x="8" y="128"/>
                    </a:lnTo>
                    <a:lnTo>
                      <a:pt x="24" y="160"/>
                    </a:lnTo>
                    <a:lnTo>
                      <a:pt x="32" y="168"/>
                    </a:lnTo>
                    <a:lnTo>
                      <a:pt x="40" y="160"/>
                    </a:lnTo>
                    <a:lnTo>
                      <a:pt x="48" y="160"/>
                    </a:lnTo>
                    <a:lnTo>
                      <a:pt x="64" y="168"/>
                    </a:lnTo>
                    <a:lnTo>
                      <a:pt x="72" y="160"/>
                    </a:lnTo>
                    <a:lnTo>
                      <a:pt x="88" y="16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1" name="Freeform 795"/>
              <p:cNvSpPr>
                <a:spLocks/>
              </p:cNvSpPr>
              <p:nvPr/>
            </p:nvSpPr>
            <p:spPr bwMode="auto">
              <a:xfrm>
                <a:off x="2833688" y="3800004"/>
                <a:ext cx="815975" cy="946150"/>
              </a:xfrm>
              <a:custGeom>
                <a:avLst/>
                <a:gdLst>
                  <a:gd name="T0" fmla="*/ 2147483647 w 488"/>
                  <a:gd name="T1" fmla="*/ 2147483647 h 520"/>
                  <a:gd name="T2" fmla="*/ 2147483647 w 488"/>
                  <a:gd name="T3" fmla="*/ 2147483647 h 520"/>
                  <a:gd name="T4" fmla="*/ 2147483647 w 488"/>
                  <a:gd name="T5" fmla="*/ 2147483647 h 520"/>
                  <a:gd name="T6" fmla="*/ 2147483647 w 488"/>
                  <a:gd name="T7" fmla="*/ 2147483647 h 520"/>
                  <a:gd name="T8" fmla="*/ 2147483647 w 488"/>
                  <a:gd name="T9" fmla="*/ 2147483647 h 520"/>
                  <a:gd name="T10" fmla="*/ 2147483647 w 488"/>
                  <a:gd name="T11" fmla="*/ 2147483647 h 520"/>
                  <a:gd name="T12" fmla="*/ 2147483647 w 488"/>
                  <a:gd name="T13" fmla="*/ 2147483647 h 520"/>
                  <a:gd name="T14" fmla="*/ 2147483647 w 488"/>
                  <a:gd name="T15" fmla="*/ 2147483647 h 520"/>
                  <a:gd name="T16" fmla="*/ 2147483647 w 488"/>
                  <a:gd name="T17" fmla="*/ 2147483647 h 520"/>
                  <a:gd name="T18" fmla="*/ 2147483647 w 488"/>
                  <a:gd name="T19" fmla="*/ 2147483647 h 520"/>
                  <a:gd name="T20" fmla="*/ 2147483647 w 488"/>
                  <a:gd name="T21" fmla="*/ 2147483647 h 520"/>
                  <a:gd name="T22" fmla="*/ 2147483647 w 488"/>
                  <a:gd name="T23" fmla="*/ 2147483647 h 520"/>
                  <a:gd name="T24" fmla="*/ 2147483647 w 488"/>
                  <a:gd name="T25" fmla="*/ 2147483647 h 520"/>
                  <a:gd name="T26" fmla="*/ 2147483647 w 488"/>
                  <a:gd name="T27" fmla="*/ 2147483647 h 520"/>
                  <a:gd name="T28" fmla="*/ 2147483647 w 488"/>
                  <a:gd name="T29" fmla="*/ 2147483647 h 520"/>
                  <a:gd name="T30" fmla="*/ 2147483647 w 488"/>
                  <a:gd name="T31" fmla="*/ 2147483647 h 520"/>
                  <a:gd name="T32" fmla="*/ 2147483647 w 488"/>
                  <a:gd name="T33" fmla="*/ 2147483647 h 520"/>
                  <a:gd name="T34" fmla="*/ 2147483647 w 488"/>
                  <a:gd name="T35" fmla="*/ 2147483647 h 520"/>
                  <a:gd name="T36" fmla="*/ 2147483647 w 488"/>
                  <a:gd name="T37" fmla="*/ 2147483647 h 520"/>
                  <a:gd name="T38" fmla="*/ 2147483647 w 488"/>
                  <a:gd name="T39" fmla="*/ 2147483647 h 520"/>
                  <a:gd name="T40" fmla="*/ 2147483647 w 488"/>
                  <a:gd name="T41" fmla="*/ 2147483647 h 520"/>
                  <a:gd name="T42" fmla="*/ 2147483647 w 488"/>
                  <a:gd name="T43" fmla="*/ 2147483647 h 520"/>
                  <a:gd name="T44" fmla="*/ 2147483647 w 488"/>
                  <a:gd name="T45" fmla="*/ 2147483647 h 520"/>
                  <a:gd name="T46" fmla="*/ 2147483647 w 488"/>
                  <a:gd name="T47" fmla="*/ 0 h 520"/>
                  <a:gd name="T48" fmla="*/ 2147483647 w 488"/>
                  <a:gd name="T49" fmla="*/ 2147483647 h 520"/>
                  <a:gd name="T50" fmla="*/ 2147483647 w 488"/>
                  <a:gd name="T51" fmla="*/ 2147483647 h 520"/>
                  <a:gd name="T52" fmla="*/ 2147483647 w 488"/>
                  <a:gd name="T53" fmla="*/ 2147483647 h 520"/>
                  <a:gd name="T54" fmla="*/ 2147483647 w 488"/>
                  <a:gd name="T55" fmla="*/ 2147483647 h 520"/>
                  <a:gd name="T56" fmla="*/ 2147483647 w 488"/>
                  <a:gd name="T57" fmla="*/ 2147483647 h 520"/>
                  <a:gd name="T58" fmla="*/ 2147483647 w 488"/>
                  <a:gd name="T59" fmla="*/ 2147483647 h 520"/>
                  <a:gd name="T60" fmla="*/ 0 w 488"/>
                  <a:gd name="T61" fmla="*/ 2147483647 h 520"/>
                  <a:gd name="T62" fmla="*/ 2147483647 w 488"/>
                  <a:gd name="T63" fmla="*/ 2147483647 h 520"/>
                  <a:gd name="T64" fmla="*/ 2147483647 w 488"/>
                  <a:gd name="T65" fmla="*/ 2147483647 h 520"/>
                  <a:gd name="T66" fmla="*/ 2147483647 w 488"/>
                  <a:gd name="T67" fmla="*/ 2147483647 h 520"/>
                  <a:gd name="T68" fmla="*/ 2147483647 w 488"/>
                  <a:gd name="T69" fmla="*/ 2147483647 h 520"/>
                  <a:gd name="T70" fmla="*/ 2147483647 w 488"/>
                  <a:gd name="T71" fmla="*/ 2147483647 h 520"/>
                  <a:gd name="T72" fmla="*/ 2147483647 w 488"/>
                  <a:gd name="T73" fmla="*/ 2147483647 h 520"/>
                  <a:gd name="T74" fmla="*/ 2147483647 w 488"/>
                  <a:gd name="T75" fmla="*/ 2147483647 h 520"/>
                  <a:gd name="T76" fmla="*/ 2147483647 w 488"/>
                  <a:gd name="T77" fmla="*/ 2147483647 h 5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8"/>
                  <a:gd name="T118" fmla="*/ 0 h 520"/>
                  <a:gd name="T119" fmla="*/ 488 w 488"/>
                  <a:gd name="T120" fmla="*/ 520 h 5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8" h="520">
                    <a:moveTo>
                      <a:pt x="248" y="400"/>
                    </a:moveTo>
                    <a:lnTo>
                      <a:pt x="248" y="408"/>
                    </a:lnTo>
                    <a:lnTo>
                      <a:pt x="240" y="432"/>
                    </a:lnTo>
                    <a:lnTo>
                      <a:pt x="232" y="440"/>
                    </a:lnTo>
                    <a:lnTo>
                      <a:pt x="200" y="464"/>
                    </a:lnTo>
                    <a:lnTo>
                      <a:pt x="208" y="464"/>
                    </a:lnTo>
                    <a:lnTo>
                      <a:pt x="200" y="464"/>
                    </a:lnTo>
                    <a:lnTo>
                      <a:pt x="216" y="472"/>
                    </a:lnTo>
                    <a:lnTo>
                      <a:pt x="232" y="480"/>
                    </a:lnTo>
                    <a:lnTo>
                      <a:pt x="248" y="496"/>
                    </a:lnTo>
                    <a:lnTo>
                      <a:pt x="256" y="520"/>
                    </a:lnTo>
                    <a:lnTo>
                      <a:pt x="264" y="504"/>
                    </a:lnTo>
                    <a:lnTo>
                      <a:pt x="280" y="488"/>
                    </a:lnTo>
                    <a:lnTo>
                      <a:pt x="296" y="472"/>
                    </a:lnTo>
                    <a:lnTo>
                      <a:pt x="312" y="416"/>
                    </a:lnTo>
                    <a:lnTo>
                      <a:pt x="328" y="392"/>
                    </a:lnTo>
                    <a:lnTo>
                      <a:pt x="368" y="368"/>
                    </a:lnTo>
                    <a:lnTo>
                      <a:pt x="400" y="360"/>
                    </a:lnTo>
                    <a:lnTo>
                      <a:pt x="408" y="360"/>
                    </a:lnTo>
                    <a:lnTo>
                      <a:pt x="416" y="344"/>
                    </a:lnTo>
                    <a:lnTo>
                      <a:pt x="416" y="328"/>
                    </a:lnTo>
                    <a:lnTo>
                      <a:pt x="432" y="304"/>
                    </a:lnTo>
                    <a:lnTo>
                      <a:pt x="432" y="296"/>
                    </a:lnTo>
                    <a:lnTo>
                      <a:pt x="440" y="232"/>
                    </a:lnTo>
                    <a:lnTo>
                      <a:pt x="448" y="224"/>
                    </a:lnTo>
                    <a:lnTo>
                      <a:pt x="488" y="176"/>
                    </a:lnTo>
                    <a:lnTo>
                      <a:pt x="488" y="160"/>
                    </a:lnTo>
                    <a:lnTo>
                      <a:pt x="480" y="136"/>
                    </a:lnTo>
                    <a:lnTo>
                      <a:pt x="456" y="128"/>
                    </a:lnTo>
                    <a:lnTo>
                      <a:pt x="424" y="104"/>
                    </a:lnTo>
                    <a:lnTo>
                      <a:pt x="384" y="104"/>
                    </a:lnTo>
                    <a:lnTo>
                      <a:pt x="368" y="96"/>
                    </a:lnTo>
                    <a:lnTo>
                      <a:pt x="360" y="88"/>
                    </a:lnTo>
                    <a:lnTo>
                      <a:pt x="328" y="72"/>
                    </a:lnTo>
                    <a:lnTo>
                      <a:pt x="304" y="56"/>
                    </a:lnTo>
                    <a:lnTo>
                      <a:pt x="296" y="40"/>
                    </a:lnTo>
                    <a:lnTo>
                      <a:pt x="288" y="8"/>
                    </a:lnTo>
                    <a:lnTo>
                      <a:pt x="280" y="8"/>
                    </a:lnTo>
                    <a:lnTo>
                      <a:pt x="264" y="32"/>
                    </a:lnTo>
                    <a:lnTo>
                      <a:pt x="248" y="40"/>
                    </a:lnTo>
                    <a:lnTo>
                      <a:pt x="224" y="40"/>
                    </a:lnTo>
                    <a:lnTo>
                      <a:pt x="216" y="40"/>
                    </a:lnTo>
                    <a:lnTo>
                      <a:pt x="192" y="48"/>
                    </a:lnTo>
                    <a:lnTo>
                      <a:pt x="184" y="48"/>
                    </a:lnTo>
                    <a:lnTo>
                      <a:pt x="168" y="40"/>
                    </a:lnTo>
                    <a:lnTo>
                      <a:pt x="176" y="16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60" y="8"/>
                    </a:lnTo>
                    <a:lnTo>
                      <a:pt x="144" y="16"/>
                    </a:lnTo>
                    <a:lnTo>
                      <a:pt x="112" y="16"/>
                    </a:lnTo>
                    <a:lnTo>
                      <a:pt x="120" y="32"/>
                    </a:lnTo>
                    <a:lnTo>
                      <a:pt x="128" y="48"/>
                    </a:lnTo>
                    <a:lnTo>
                      <a:pt x="88" y="56"/>
                    </a:lnTo>
                    <a:lnTo>
                      <a:pt x="80" y="48"/>
                    </a:lnTo>
                    <a:lnTo>
                      <a:pt x="48" y="56"/>
                    </a:lnTo>
                    <a:lnTo>
                      <a:pt x="48" y="72"/>
                    </a:lnTo>
                    <a:lnTo>
                      <a:pt x="40" y="120"/>
                    </a:lnTo>
                    <a:lnTo>
                      <a:pt x="32" y="112"/>
                    </a:lnTo>
                    <a:lnTo>
                      <a:pt x="32" y="120"/>
                    </a:lnTo>
                    <a:lnTo>
                      <a:pt x="16" y="128"/>
                    </a:lnTo>
                    <a:lnTo>
                      <a:pt x="0" y="152"/>
                    </a:lnTo>
                    <a:lnTo>
                      <a:pt x="0" y="176"/>
                    </a:lnTo>
                    <a:lnTo>
                      <a:pt x="16" y="192"/>
                    </a:lnTo>
                    <a:lnTo>
                      <a:pt x="40" y="184"/>
                    </a:lnTo>
                    <a:lnTo>
                      <a:pt x="40" y="208"/>
                    </a:lnTo>
                    <a:lnTo>
                      <a:pt x="48" y="208"/>
                    </a:lnTo>
                    <a:lnTo>
                      <a:pt x="64" y="208"/>
                    </a:lnTo>
                    <a:lnTo>
                      <a:pt x="80" y="192"/>
                    </a:lnTo>
                    <a:lnTo>
                      <a:pt x="104" y="200"/>
                    </a:lnTo>
                    <a:lnTo>
                      <a:pt x="112" y="224"/>
                    </a:lnTo>
                    <a:lnTo>
                      <a:pt x="136" y="232"/>
                    </a:lnTo>
                    <a:lnTo>
                      <a:pt x="160" y="248"/>
                    </a:lnTo>
                    <a:lnTo>
                      <a:pt x="160" y="264"/>
                    </a:lnTo>
                    <a:lnTo>
                      <a:pt x="168" y="272"/>
                    </a:lnTo>
                    <a:lnTo>
                      <a:pt x="192" y="280"/>
                    </a:lnTo>
                    <a:lnTo>
                      <a:pt x="192" y="296"/>
                    </a:lnTo>
                    <a:lnTo>
                      <a:pt x="192" y="320"/>
                    </a:lnTo>
                    <a:lnTo>
                      <a:pt x="248" y="40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2" name="Freeform 796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w 56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"/>
                  <a:gd name="T29" fmla="*/ 56 w 56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3" name="Freeform 797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4" name="Freeform 798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5" name="Freeform 799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6" name="Freeform 800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6"/>
                  <a:gd name="T38" fmla="*/ 48 w 48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7" name="Freeform 801"/>
              <p:cNvSpPr>
                <a:spLocks/>
              </p:cNvSpPr>
              <p:nvPr/>
            </p:nvSpPr>
            <p:spPr bwMode="auto">
              <a:xfrm>
                <a:off x="2846388" y="3639666"/>
                <a:ext cx="280987" cy="263525"/>
              </a:xfrm>
              <a:custGeom>
                <a:avLst/>
                <a:gdLst>
                  <a:gd name="T0" fmla="*/ 2147483647 w 168"/>
                  <a:gd name="T1" fmla="*/ 2147483647 h 144"/>
                  <a:gd name="T2" fmla="*/ 2147483647 w 168"/>
                  <a:gd name="T3" fmla="*/ 2147483647 h 144"/>
                  <a:gd name="T4" fmla="*/ 2147483647 w 168"/>
                  <a:gd name="T5" fmla="*/ 2147483647 h 144"/>
                  <a:gd name="T6" fmla="*/ 2147483647 w 168"/>
                  <a:gd name="T7" fmla="*/ 2147483647 h 144"/>
                  <a:gd name="T8" fmla="*/ 2147483647 w 168"/>
                  <a:gd name="T9" fmla="*/ 2147483647 h 144"/>
                  <a:gd name="T10" fmla="*/ 2147483647 w 168"/>
                  <a:gd name="T11" fmla="*/ 2147483647 h 144"/>
                  <a:gd name="T12" fmla="*/ 2147483647 w 168"/>
                  <a:gd name="T13" fmla="*/ 2147483647 h 144"/>
                  <a:gd name="T14" fmla="*/ 2147483647 w 168"/>
                  <a:gd name="T15" fmla="*/ 2147483647 h 144"/>
                  <a:gd name="T16" fmla="*/ 2147483647 w 168"/>
                  <a:gd name="T17" fmla="*/ 2147483647 h 144"/>
                  <a:gd name="T18" fmla="*/ 2147483647 w 168"/>
                  <a:gd name="T19" fmla="*/ 2147483647 h 144"/>
                  <a:gd name="T20" fmla="*/ 2147483647 w 168"/>
                  <a:gd name="T21" fmla="*/ 2147483647 h 144"/>
                  <a:gd name="T22" fmla="*/ 2147483647 w 168"/>
                  <a:gd name="T23" fmla="*/ 2147483647 h 144"/>
                  <a:gd name="T24" fmla="*/ 2147483647 w 168"/>
                  <a:gd name="T25" fmla="*/ 0 h 144"/>
                  <a:gd name="T26" fmla="*/ 0 w 168"/>
                  <a:gd name="T27" fmla="*/ 2147483647 h 144"/>
                  <a:gd name="T28" fmla="*/ 0 w 168"/>
                  <a:gd name="T29" fmla="*/ 2147483647 h 144"/>
                  <a:gd name="T30" fmla="*/ 2147483647 w 168"/>
                  <a:gd name="T31" fmla="*/ 2147483647 h 144"/>
                  <a:gd name="T32" fmla="*/ 2147483647 w 168"/>
                  <a:gd name="T33" fmla="*/ 2147483647 h 144"/>
                  <a:gd name="T34" fmla="*/ 2147483647 w 168"/>
                  <a:gd name="T35" fmla="*/ 2147483647 h 144"/>
                  <a:gd name="T36" fmla="*/ 2147483647 w 168"/>
                  <a:gd name="T37" fmla="*/ 2147483647 h 144"/>
                  <a:gd name="T38" fmla="*/ 2147483647 w 168"/>
                  <a:gd name="T39" fmla="*/ 2147483647 h 144"/>
                  <a:gd name="T40" fmla="*/ 2147483647 w 168"/>
                  <a:gd name="T41" fmla="*/ 2147483647 h 144"/>
                  <a:gd name="T42" fmla="*/ 2147483647 w 168"/>
                  <a:gd name="T43" fmla="*/ 2147483647 h 144"/>
                  <a:gd name="T44" fmla="*/ 2147483647 w 168"/>
                  <a:gd name="T45" fmla="*/ 2147483647 h 144"/>
                  <a:gd name="T46" fmla="*/ 2147483647 w 168"/>
                  <a:gd name="T47" fmla="*/ 2147483647 h 144"/>
                  <a:gd name="T48" fmla="*/ 2147483647 w 168"/>
                  <a:gd name="T49" fmla="*/ 2147483647 h 144"/>
                  <a:gd name="T50" fmla="*/ 2147483647 w 168"/>
                  <a:gd name="T51" fmla="*/ 2147483647 h 144"/>
                  <a:gd name="T52" fmla="*/ 2147483647 w 168"/>
                  <a:gd name="T53" fmla="*/ 2147483647 h 144"/>
                  <a:gd name="T54" fmla="*/ 2147483647 w 168"/>
                  <a:gd name="T55" fmla="*/ 2147483647 h 1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8"/>
                  <a:gd name="T85" fmla="*/ 0 h 144"/>
                  <a:gd name="T86" fmla="*/ 168 w 168"/>
                  <a:gd name="T87" fmla="*/ 144 h 1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8" h="144">
                    <a:moveTo>
                      <a:pt x="152" y="88"/>
                    </a:moveTo>
                    <a:lnTo>
                      <a:pt x="144" y="72"/>
                    </a:lnTo>
                    <a:lnTo>
                      <a:pt x="152" y="64"/>
                    </a:lnTo>
                    <a:lnTo>
                      <a:pt x="168" y="48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28" y="24"/>
                    </a:lnTo>
                    <a:lnTo>
                      <a:pt x="88" y="24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24" y="16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64"/>
                    </a:lnTo>
                    <a:lnTo>
                      <a:pt x="48" y="80"/>
                    </a:lnTo>
                    <a:lnTo>
                      <a:pt x="64" y="80"/>
                    </a:lnTo>
                    <a:lnTo>
                      <a:pt x="64" y="88"/>
                    </a:lnTo>
                    <a:lnTo>
                      <a:pt x="72" y="104"/>
                    </a:lnTo>
                    <a:lnTo>
                      <a:pt x="72" y="136"/>
                    </a:lnTo>
                    <a:lnTo>
                      <a:pt x="80" y="144"/>
                    </a:lnTo>
                    <a:lnTo>
                      <a:pt x="120" y="136"/>
                    </a:lnTo>
                    <a:lnTo>
                      <a:pt x="112" y="120"/>
                    </a:lnTo>
                    <a:lnTo>
                      <a:pt x="104" y="104"/>
                    </a:lnTo>
                    <a:lnTo>
                      <a:pt x="136" y="104"/>
                    </a:lnTo>
                    <a:lnTo>
                      <a:pt x="152" y="96"/>
                    </a:lnTo>
                    <a:lnTo>
                      <a:pt x="152" y="88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8" name="Freeform 802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0 h 224"/>
                  <a:gd name="T26" fmla="*/ 2147483647 w 160"/>
                  <a:gd name="T27" fmla="*/ 2147483647 h 224"/>
                  <a:gd name="T28" fmla="*/ 2147483647 w 160"/>
                  <a:gd name="T29" fmla="*/ 2147483647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0 w 160"/>
                  <a:gd name="T39" fmla="*/ 2147483647 h 224"/>
                  <a:gd name="T40" fmla="*/ 2147483647 w 160"/>
                  <a:gd name="T41" fmla="*/ 2147483647 h 224"/>
                  <a:gd name="T42" fmla="*/ 2147483647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0"/>
                  <a:gd name="T91" fmla="*/ 0 h 224"/>
                  <a:gd name="T92" fmla="*/ 160 w 160"/>
                  <a:gd name="T93" fmla="*/ 224 h 2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0" h="224">
                    <a:moveTo>
                      <a:pt x="152" y="136"/>
                    </a:move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9" name="Freeform 803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2147483647 w 48"/>
                  <a:gd name="T25" fmla="*/ 2147483647 h 56"/>
                  <a:gd name="T26" fmla="*/ 2147483647 w 48"/>
                  <a:gd name="T27" fmla="*/ 2147483647 h 56"/>
                  <a:gd name="T28" fmla="*/ 2147483647 w 48"/>
                  <a:gd name="T29" fmla="*/ 2147483647 h 56"/>
                  <a:gd name="T30" fmla="*/ 2147483647 w 48"/>
                  <a:gd name="T31" fmla="*/ 2147483647 h 56"/>
                  <a:gd name="T32" fmla="*/ 2147483647 w 48"/>
                  <a:gd name="T33" fmla="*/ 2147483647 h 56"/>
                  <a:gd name="T34" fmla="*/ 2147483647 w 48"/>
                  <a:gd name="T35" fmla="*/ 2147483647 h 56"/>
                  <a:gd name="T36" fmla="*/ 2147483647 w 48"/>
                  <a:gd name="T37" fmla="*/ 0 h 56"/>
                  <a:gd name="T38" fmla="*/ 2147483647 w 48"/>
                  <a:gd name="T39" fmla="*/ 2147483647 h 56"/>
                  <a:gd name="T40" fmla="*/ 0 w 48"/>
                  <a:gd name="T41" fmla="*/ 2147483647 h 56"/>
                  <a:gd name="T42" fmla="*/ 2147483647 w 48"/>
                  <a:gd name="T43" fmla="*/ 2147483647 h 56"/>
                  <a:gd name="T44" fmla="*/ 2147483647 w 48"/>
                  <a:gd name="T45" fmla="*/ 2147483647 h 56"/>
                  <a:gd name="T46" fmla="*/ 2147483647 w 48"/>
                  <a:gd name="T47" fmla="*/ 2147483647 h 56"/>
                  <a:gd name="T48" fmla="*/ 2147483647 w 48"/>
                  <a:gd name="T49" fmla="*/ 2147483647 h 56"/>
                  <a:gd name="T50" fmla="*/ 2147483647 w 48"/>
                  <a:gd name="T51" fmla="*/ 2147483647 h 56"/>
                  <a:gd name="T52" fmla="*/ 2147483647 w 48"/>
                  <a:gd name="T53" fmla="*/ 2147483647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56"/>
                  <a:gd name="T83" fmla="*/ 48 w 48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0" name="Freeform 804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2147483647 h 224"/>
                  <a:gd name="T26" fmla="*/ 2147483647 w 160"/>
                  <a:gd name="T27" fmla="*/ 0 h 224"/>
                  <a:gd name="T28" fmla="*/ 2147483647 w 160"/>
                  <a:gd name="T29" fmla="*/ 0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2147483647 w 160"/>
                  <a:gd name="T39" fmla="*/ 2147483647 h 224"/>
                  <a:gd name="T40" fmla="*/ 2147483647 w 160"/>
                  <a:gd name="T41" fmla="*/ 2147483647 h 224"/>
                  <a:gd name="T42" fmla="*/ 0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2147483647 w 160"/>
                  <a:gd name="T61" fmla="*/ 2147483647 h 224"/>
                  <a:gd name="T62" fmla="*/ 2147483647 w 160"/>
                  <a:gd name="T63" fmla="*/ 2147483647 h 224"/>
                  <a:gd name="T64" fmla="*/ 2147483647 w 160"/>
                  <a:gd name="T65" fmla="*/ 2147483647 h 224"/>
                  <a:gd name="T66" fmla="*/ 2147483647 w 160"/>
                  <a:gd name="T67" fmla="*/ 2147483647 h 224"/>
                  <a:gd name="T68" fmla="*/ 2147483647 w 160"/>
                  <a:gd name="T69" fmla="*/ 2147483647 h 224"/>
                  <a:gd name="T70" fmla="*/ 2147483647 w 160"/>
                  <a:gd name="T71" fmla="*/ 2147483647 h 224"/>
                  <a:gd name="T72" fmla="*/ 2147483647 w 160"/>
                  <a:gd name="T73" fmla="*/ 2147483647 h 224"/>
                  <a:gd name="T74" fmla="*/ 2147483647 w 160"/>
                  <a:gd name="T75" fmla="*/ 2147483647 h 224"/>
                  <a:gd name="T76" fmla="*/ 2147483647 w 160"/>
                  <a:gd name="T77" fmla="*/ 2147483647 h 224"/>
                  <a:gd name="T78" fmla="*/ 2147483647 w 160"/>
                  <a:gd name="T79" fmla="*/ 2147483647 h 224"/>
                  <a:gd name="T80" fmla="*/ 2147483647 w 160"/>
                  <a:gd name="T81" fmla="*/ 2147483647 h 224"/>
                  <a:gd name="T82" fmla="*/ 2147483647 w 160"/>
                  <a:gd name="T83" fmla="*/ 2147483647 h 224"/>
                  <a:gd name="T84" fmla="*/ 2147483647 w 160"/>
                  <a:gd name="T85" fmla="*/ 2147483647 h 224"/>
                  <a:gd name="T86" fmla="*/ 2147483647 w 160"/>
                  <a:gd name="T87" fmla="*/ 2147483647 h 224"/>
                  <a:gd name="T88" fmla="*/ 2147483647 w 160"/>
                  <a:gd name="T89" fmla="*/ 0 h 224"/>
                  <a:gd name="T90" fmla="*/ 2147483647 w 160"/>
                  <a:gd name="T91" fmla="*/ 0 h 224"/>
                  <a:gd name="T92" fmla="*/ 2147483647 w 160"/>
                  <a:gd name="T93" fmla="*/ 2147483647 h 224"/>
                  <a:gd name="T94" fmla="*/ 2147483647 w 160"/>
                  <a:gd name="T95" fmla="*/ 2147483647 h 224"/>
                  <a:gd name="T96" fmla="*/ 2147483647 w 160"/>
                  <a:gd name="T97" fmla="*/ 2147483647 h 224"/>
                  <a:gd name="T98" fmla="*/ 2147483647 w 160"/>
                  <a:gd name="T99" fmla="*/ 2147483647 h 224"/>
                  <a:gd name="T100" fmla="*/ 2147483647 w 160"/>
                  <a:gd name="T101" fmla="*/ 2147483647 h 224"/>
                  <a:gd name="T102" fmla="*/ 2147483647 w 160"/>
                  <a:gd name="T103" fmla="*/ 2147483647 h 224"/>
                  <a:gd name="T104" fmla="*/ 0 w 160"/>
                  <a:gd name="T105" fmla="*/ 2147483647 h 224"/>
                  <a:gd name="T106" fmla="*/ 2147483647 w 160"/>
                  <a:gd name="T107" fmla="*/ 2147483647 h 224"/>
                  <a:gd name="T108" fmla="*/ 2147483647 w 160"/>
                  <a:gd name="T109" fmla="*/ 2147483647 h 224"/>
                  <a:gd name="T110" fmla="*/ 2147483647 w 160"/>
                  <a:gd name="T111" fmla="*/ 2147483647 h 224"/>
                  <a:gd name="T112" fmla="*/ 2147483647 w 160"/>
                  <a:gd name="T113" fmla="*/ 2147483647 h 224"/>
                  <a:gd name="T114" fmla="*/ 2147483647 w 160"/>
                  <a:gd name="T115" fmla="*/ 2147483647 h 224"/>
                  <a:gd name="T116" fmla="*/ 2147483647 w 160"/>
                  <a:gd name="T117" fmla="*/ 2147483647 h 224"/>
                  <a:gd name="T118" fmla="*/ 2147483647 w 160"/>
                  <a:gd name="T119" fmla="*/ 2147483647 h 224"/>
                  <a:gd name="T120" fmla="*/ 2147483647 w 160"/>
                  <a:gd name="T121" fmla="*/ 2147483647 h 224"/>
                  <a:gd name="T122" fmla="*/ 2147483647 w 160"/>
                  <a:gd name="T123" fmla="*/ 2147483647 h 224"/>
                  <a:gd name="T124" fmla="*/ 2147483647 w 160"/>
                  <a:gd name="T125" fmla="*/ 2147483647 h 2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0"/>
                  <a:gd name="T190" fmla="*/ 0 h 224"/>
                  <a:gd name="T191" fmla="*/ 160 w 160"/>
                  <a:gd name="T192" fmla="*/ 224 h 2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0" h="224">
                    <a:moveTo>
                      <a:pt x="152" y="136"/>
                    </a:move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1" name="Freeform 805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2" name="Freeform 806"/>
              <p:cNvSpPr>
                <a:spLocks/>
              </p:cNvSpPr>
              <p:nvPr/>
            </p:nvSpPr>
            <p:spPr bwMode="auto">
              <a:xfrm>
                <a:off x="2498725" y="3552354"/>
                <a:ext cx="120650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0 h 32"/>
                  <a:gd name="T4" fmla="*/ 2147483647 w 72"/>
                  <a:gd name="T5" fmla="*/ 0 h 32"/>
                  <a:gd name="T6" fmla="*/ 0 w 72"/>
                  <a:gd name="T7" fmla="*/ 2147483647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32"/>
                  <a:gd name="T26" fmla="*/ 72 w 7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32">
                    <a:moveTo>
                      <a:pt x="72" y="8"/>
                    </a:move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48" y="24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3" name="Freeform 807"/>
              <p:cNvSpPr>
                <a:spLocks/>
              </p:cNvSpPr>
              <p:nvPr/>
            </p:nvSpPr>
            <p:spPr bwMode="auto">
              <a:xfrm>
                <a:off x="2432050" y="3507904"/>
                <a:ext cx="93663" cy="87312"/>
              </a:xfrm>
              <a:custGeom>
                <a:avLst/>
                <a:gdLst>
                  <a:gd name="T0" fmla="*/ 2147483647 w 56"/>
                  <a:gd name="T1" fmla="*/ 2147483647 h 48"/>
                  <a:gd name="T2" fmla="*/ 2147483647 w 56"/>
                  <a:gd name="T3" fmla="*/ 2147483647 h 48"/>
                  <a:gd name="T4" fmla="*/ 2147483647 w 56"/>
                  <a:gd name="T5" fmla="*/ 0 h 48"/>
                  <a:gd name="T6" fmla="*/ 2147483647 w 56"/>
                  <a:gd name="T7" fmla="*/ 0 h 48"/>
                  <a:gd name="T8" fmla="*/ 2147483647 w 56"/>
                  <a:gd name="T9" fmla="*/ 2147483647 h 48"/>
                  <a:gd name="T10" fmla="*/ 2147483647 w 56"/>
                  <a:gd name="T11" fmla="*/ 2147483647 h 48"/>
                  <a:gd name="T12" fmla="*/ 2147483647 w 56"/>
                  <a:gd name="T13" fmla="*/ 2147483647 h 48"/>
                  <a:gd name="T14" fmla="*/ 0 w 56"/>
                  <a:gd name="T15" fmla="*/ 2147483647 h 48"/>
                  <a:gd name="T16" fmla="*/ 0 w 56"/>
                  <a:gd name="T17" fmla="*/ 2147483647 h 48"/>
                  <a:gd name="T18" fmla="*/ 0 w 56"/>
                  <a:gd name="T19" fmla="*/ 2147483647 h 48"/>
                  <a:gd name="T20" fmla="*/ 2147483647 w 56"/>
                  <a:gd name="T21" fmla="*/ 2147483647 h 48"/>
                  <a:gd name="T22" fmla="*/ 2147483647 w 56"/>
                  <a:gd name="T23" fmla="*/ 2147483647 h 48"/>
                  <a:gd name="T24" fmla="*/ 2147483647 w 56"/>
                  <a:gd name="T25" fmla="*/ 2147483647 h 48"/>
                  <a:gd name="T26" fmla="*/ 2147483647 w 56"/>
                  <a:gd name="T27" fmla="*/ 2147483647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"/>
                  <a:gd name="T43" fmla="*/ 0 h 48"/>
                  <a:gd name="T44" fmla="*/ 56 w 5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" h="48">
                    <a:moveTo>
                      <a:pt x="56" y="24"/>
                    </a:moveTo>
                    <a:lnTo>
                      <a:pt x="40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0" y="48"/>
                    </a:lnTo>
                    <a:lnTo>
                      <a:pt x="40" y="32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4" name="Freeform 808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0 h 248"/>
                  <a:gd name="T48" fmla="*/ 0 w 384"/>
                  <a:gd name="T49" fmla="*/ 0 h 248"/>
                  <a:gd name="T50" fmla="*/ 2147483647 w 384"/>
                  <a:gd name="T51" fmla="*/ 2147483647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248"/>
                  <a:gd name="T167" fmla="*/ 384 w 384"/>
                  <a:gd name="T168" fmla="*/ 248 h 2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5" name="Freeform 809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6" name="Freeform 810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2147483647 h 248"/>
                  <a:gd name="T48" fmla="*/ 2147483647 w 384"/>
                  <a:gd name="T49" fmla="*/ 0 h 248"/>
                  <a:gd name="T50" fmla="*/ 0 w 384"/>
                  <a:gd name="T51" fmla="*/ 0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2147483647 w 384"/>
                  <a:gd name="T111" fmla="*/ 2147483647 h 2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4"/>
                  <a:gd name="T169" fmla="*/ 0 h 248"/>
                  <a:gd name="T170" fmla="*/ 384 w 384"/>
                  <a:gd name="T171" fmla="*/ 248 h 2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7" name="Freeform 778"/>
            <p:cNvSpPr>
              <a:spLocks/>
            </p:cNvSpPr>
            <p:nvPr/>
          </p:nvSpPr>
          <p:spPr bwMode="auto">
            <a:xfrm>
              <a:off x="1390650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9" name="Rounded Rectangular Callout 270"/>
          <p:cNvSpPr>
            <a:spLocks noChangeArrowheads="1"/>
          </p:cNvSpPr>
          <p:nvPr/>
        </p:nvSpPr>
        <p:spPr bwMode="auto">
          <a:xfrm>
            <a:off x="2483768" y="5445224"/>
            <a:ext cx="2448272" cy="792088"/>
          </a:xfrm>
          <a:prstGeom prst="wedgeRoundRectCallout">
            <a:avLst>
              <a:gd name="adj1" fmla="val 65188"/>
              <a:gd name="adj2" fmla="val -303124"/>
              <a:gd name="adj3" fmla="val 16667"/>
            </a:avLst>
          </a:prstGeom>
          <a:noFill/>
          <a:ln w="25400">
            <a:solidFill>
              <a:srgbClr val="FF9966">
                <a:alpha val="99000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Middle East &amp; </a:t>
            </a: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Africa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IDEX – Abu Dhabi (UAE)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Dubai (UAE)</a:t>
            </a:r>
          </a:p>
          <a:p>
            <a:pPr>
              <a:defRPr/>
            </a:pPr>
            <a:endParaRPr lang="en-GB" sz="1300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GB" sz="1300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61" name="Rounded Rectangular Callout 272"/>
          <p:cNvSpPr>
            <a:spLocks noChangeArrowheads="1"/>
          </p:cNvSpPr>
          <p:nvPr/>
        </p:nvSpPr>
        <p:spPr bwMode="auto">
          <a:xfrm>
            <a:off x="3419872" y="188640"/>
            <a:ext cx="2664296" cy="1157799"/>
          </a:xfrm>
          <a:prstGeom prst="wedgeRoundRectCallout">
            <a:avLst>
              <a:gd name="adj1" fmla="val -9924"/>
              <a:gd name="adj2" fmla="val 142977"/>
              <a:gd name="adj3" fmla="val 16667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Europe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HOSDB – Farnborough (UK)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COUNTER TERROR – Olympia  (UK)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Prague (CZECH REP)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MILIPOL – Paris (FRANCE)</a:t>
            </a:r>
          </a:p>
        </p:txBody>
      </p:sp>
      <p:sp>
        <p:nvSpPr>
          <p:cNvPr id="271" name="Rounded Rectangular Callout 271"/>
          <p:cNvSpPr>
            <a:spLocks noChangeArrowheads="1"/>
          </p:cNvSpPr>
          <p:nvPr/>
        </p:nvSpPr>
        <p:spPr bwMode="auto">
          <a:xfrm>
            <a:off x="179512" y="116632"/>
            <a:ext cx="2304256" cy="1296144"/>
          </a:xfrm>
          <a:prstGeom prst="wedgeRoundRectCallout">
            <a:avLst>
              <a:gd name="adj1" fmla="val 58469"/>
              <a:gd name="adj2" fmla="val 153470"/>
              <a:gd name="adj3" fmla="val 16667"/>
            </a:avLst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North America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IALEIA – Chicago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HTCIA – Nevada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NATIA – Austin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Washington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MATIA – (USA)</a:t>
            </a:r>
          </a:p>
        </p:txBody>
      </p:sp>
      <p:sp>
        <p:nvSpPr>
          <p:cNvPr id="262" name="Rounded Rectangular Callout 276"/>
          <p:cNvSpPr>
            <a:spLocks noChangeArrowheads="1"/>
          </p:cNvSpPr>
          <p:nvPr/>
        </p:nvSpPr>
        <p:spPr bwMode="auto">
          <a:xfrm>
            <a:off x="5220072" y="5229200"/>
            <a:ext cx="3672407" cy="1517972"/>
          </a:xfrm>
          <a:prstGeom prst="wedgeRoundRectCallout">
            <a:avLst>
              <a:gd name="adj1" fmla="val -12609"/>
              <a:gd name="adj2" fmla="val -152003"/>
              <a:gd name="adj3" fmla="val 16667"/>
            </a:avLst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1300" b="1" u="sng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Russia &amp; Asia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CYBERSEC GOV ASIA - Kuala Lumpur (MALAYSIA)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CYBER INTELLIGENCE – Kuala Lumpur (MALAYSIA)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GSA – </a:t>
            </a:r>
            <a:r>
              <a:rPr lang="en-GB" sz="1300" dirty="0" err="1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Suntec</a:t>
            </a: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 (SINGAPORE)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IDEC – Moscow (RUSSIA)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GPEC – Kuala Lumpur (MALAYSIA)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Kuala Lumpur (MALAYSIA)</a:t>
            </a:r>
          </a:p>
          <a:p>
            <a:pPr>
              <a:defRPr/>
            </a:pP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8" name="Rounded Rectangular Callout 271"/>
          <p:cNvSpPr>
            <a:spLocks noChangeArrowheads="1"/>
          </p:cNvSpPr>
          <p:nvPr/>
        </p:nvSpPr>
        <p:spPr bwMode="auto">
          <a:xfrm>
            <a:off x="179512" y="5013176"/>
            <a:ext cx="2016224" cy="1296144"/>
          </a:xfrm>
          <a:prstGeom prst="wedgeRoundRectCallout">
            <a:avLst>
              <a:gd name="adj1" fmla="val 104193"/>
              <a:gd name="adj2" fmla="val -120364"/>
              <a:gd name="adj3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Latin Americas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Brasilia (BRAZIL)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INTERPOL – Cartagena (COLOMBIA)</a:t>
            </a: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74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92688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Cyber Sec – Cyber Security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Government</a:t>
            </a:r>
            <a:r>
              <a:rPr lang="it-IT" dirty="0" smtClean="0"/>
              <a:t> 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January</a:t>
            </a:r>
            <a:r>
              <a:rPr lang="it-IT" b="0" dirty="0" smtClean="0"/>
              <a:t> 29 – 30                                           Kuala Lumpur - Malaysia 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8920564"/>
              </p:ext>
            </p:extLst>
          </p:nvPr>
        </p:nvGraphicFramePr>
        <p:xfrm>
          <a:off x="539552" y="1412776"/>
          <a:ext cx="8147250" cy="517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€ 5.000,00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/</a:t>
                      </a:r>
                      <a:r>
                        <a:rPr lang="it-IT" sz="1500" baseline="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€ 4.000,00 (</a:t>
                      </a:r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–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http://www.cybersecurityasia.com/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Event.aspx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?id=829356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sponsorship@iqpc.com.sg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Sales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€ 15.300,00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8920564"/>
              </p:ext>
            </p:extLst>
          </p:nvPr>
        </p:nvGraphicFramePr>
        <p:xfrm>
          <a:off x="539552" y="1412776"/>
          <a:ext cx="8147250" cy="517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€ 8.500,00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€ 2.000,00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€ 4.000,00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 2.500,00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Stand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/</a:t>
                      </a:r>
                      <a:r>
                        <a:rPr lang="it-IT" sz="1500" baseline="0" dirty="0" err="1" smtClean="0"/>
                        <a:t>construction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</a:t>
                      </a:r>
                      <a:r>
                        <a:rPr lang="it-IT" sz="1500" baseline="0" dirty="0" smtClean="0"/>
                        <a:t> 2.800,00 (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 –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http://www.idexuae.ae/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page.cfm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/Link=1/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t=m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/goSection=1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dirty="0" smtClean="0">
                          <a:hlinkClick r:id="rId2"/>
                        </a:rPr>
                        <a:t>shahla.karim@adnec.ae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Sales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560" y="33265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IDEX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February</a:t>
            </a:r>
            <a:r>
              <a:rPr lang="it-IT" dirty="0" smtClean="0"/>
              <a:t> 17– 21                                          Abu Dhabi - UAE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098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1836</Words>
  <Application>Microsoft Office PowerPoint</Application>
  <PresentationFormat>Presentazione su schermo (4:3)</PresentationFormat>
  <Paragraphs>688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Office Theme</vt:lpstr>
      <vt:lpstr>Fairs&amp;Events 2013</vt:lpstr>
      <vt:lpstr>Diapositiva 2</vt:lpstr>
      <vt:lpstr>Diapositiva 3</vt:lpstr>
      <vt:lpstr>Diapositiva 4</vt:lpstr>
      <vt:lpstr>Diapositiva 5</vt:lpstr>
      <vt:lpstr>Diapositiva 6</vt:lpstr>
      <vt:lpstr>Diapositiva 7</vt:lpstr>
      <vt:lpstr> Cyber Sec – Cyber Security for Government Asia  January 29 – 30                                           Kuala Lumpur - Malaysia  </vt:lpstr>
      <vt:lpstr>Diapositiva 9</vt:lpstr>
      <vt:lpstr>Diapositiva 10</vt:lpstr>
      <vt:lpstr>HOSDB - Security &amp; Policing   March 12 - 14                                            Farnborough - UK</vt:lpstr>
      <vt:lpstr> Cyber Intelligence Asia  March 12 - 15                                   Kuala Lumpur - Malaysia </vt:lpstr>
      <vt:lpstr> Cyber Security UAE  March 18 - 19                                   Dubai - UAE</vt:lpstr>
      <vt:lpstr> GSA – Global Security Asia  April 02 - 04                      Kuala Lumpur - Malaysia </vt:lpstr>
      <vt:lpstr>    IALEIA   April  08 - 12                                                 Chicago - USA</vt:lpstr>
      <vt:lpstr> Counter Terror  Expo  April 24 - 25                                     London – UK</vt:lpstr>
      <vt:lpstr>IDEC XXIX 2012 Exhibition  June 03 - 06                                                 Moscow – Russia </vt:lpstr>
      <vt:lpstr>ISS – Intelligence Surveillance System  Europe  June 6 – 7                                                    Prague - Czech Rep.  </vt:lpstr>
      <vt:lpstr> GPEC - Asia General Police &amp; Special Equipment Exhibition   June 17 - 19                                    Kuala Lumpur - Malaysia </vt:lpstr>
      <vt:lpstr>NATIA –  27° Annual Training Conference and Technology Exhibition July  7 -13                                                      Austin - Texas</vt:lpstr>
      <vt:lpstr>ISS – Intelligence Surveillance System  Latin Am.  July 26 – 28                                         Brasilia - Brazil</vt:lpstr>
      <vt:lpstr>    HTCIA -  High Technology Crime Investigation Association  September 08 – 11                                    Nevada - USA</vt:lpstr>
      <vt:lpstr>ISS – Intelligence Surveillance System  USA  October 10-12                                              Washington - USA</vt:lpstr>
      <vt:lpstr> INTERPOL – 82th General Assembly  November  04                                    Cartagena - Colombia</vt:lpstr>
      <vt:lpstr>Milipol Parigi  November 19-22                                      Parigi - France</vt:lpstr>
      <vt:lpstr> MATIA – Mid Atlantic Chapter Meeting   November  ?                                    USA</vt:lpstr>
      <vt:lpstr>ISS – Intelligence Surveillance System  Far East  December 4-6                                      Kuala Lumpur - Malaysia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ELENCO FIERE 2012</dc:title>
  <dc:creator>Giancarlo</dc:creator>
  <cp:lastModifiedBy>Simonetta Gallucci</cp:lastModifiedBy>
  <cp:revision>275</cp:revision>
  <cp:lastPrinted>2012-01-09T12:28:32Z</cp:lastPrinted>
  <dcterms:created xsi:type="dcterms:W3CDTF">2011-12-06T18:02:20Z</dcterms:created>
  <dcterms:modified xsi:type="dcterms:W3CDTF">2013-09-20T14:08:23Z</dcterms:modified>
</cp:coreProperties>
</file>