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83" r:id="rId4"/>
    <p:sldId id="271" r:id="rId5"/>
    <p:sldId id="273" r:id="rId6"/>
    <p:sldId id="257" r:id="rId7"/>
    <p:sldId id="258" r:id="rId8"/>
    <p:sldId id="265" r:id="rId9"/>
    <p:sldId id="277" r:id="rId10"/>
    <p:sldId id="259" r:id="rId11"/>
    <p:sldId id="278" r:id="rId12"/>
    <p:sldId id="266" r:id="rId13"/>
    <p:sldId id="260" r:id="rId14"/>
    <p:sldId id="279" r:id="rId15"/>
    <p:sldId id="280" r:id="rId16"/>
    <p:sldId id="281" r:id="rId17"/>
    <p:sldId id="282" r:id="rId18"/>
    <p:sldId id="261" r:id="rId19"/>
    <p:sldId id="285" r:id="rId20"/>
    <p:sldId id="270" r:id="rId21"/>
    <p:sldId id="262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2AC4"/>
    <a:srgbClr val="E9EDF4"/>
    <a:srgbClr val="E9ED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0675" autoAdjust="0"/>
    <p:restoredTop sz="94717" autoAdjust="0"/>
  </p:normalViewPr>
  <p:slideViewPr>
    <p:cSldViewPr>
      <p:cViewPr>
        <p:scale>
          <a:sx n="60" d="100"/>
          <a:sy n="60" d="100"/>
        </p:scale>
        <p:origin x="-3096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63DE-40DE-4844-ABF9-8FFFA59AB078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E0A-BD2E-4484-8E24-FF11C3667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81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18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431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498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3214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6372201" y="6525344"/>
            <a:ext cx="27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Private</a:t>
            </a:r>
            <a:r>
              <a:rPr lang="it-IT" sz="1100" baseline="0" dirty="0" smtClean="0"/>
              <a:t> &amp; Confidential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xmlns="" val="116974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690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2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473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99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595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004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277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484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EEEB-6AA7-49B3-B665-B71F8D738844}" type="datetimeFigureOut">
              <a:rPr lang="it-IT" smtClean="0"/>
              <a:pPr/>
              <a:t>27/09/2012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73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decexpo@hotmail.com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s@natia.org" TargetMode="External"/><Relationship Id="rId2" Type="http://schemas.openxmlformats.org/officeDocument/2006/relationships/hyperlink" Target="http://www.natia.org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@palco.cu" TargetMode="External"/><Relationship Id="rId2" Type="http://schemas.openxmlformats.org/officeDocument/2006/relationships/hyperlink" Target="mailto:raulg@palco.cu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teccrim@mn.mn.co.cu" TargetMode="External"/><Relationship Id="rId4" Type="http://schemas.openxmlformats.org/officeDocument/2006/relationships/hyperlink" Target="http://www.issworldtraining.com/ISS_ME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@htcia.or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pokotylo@gmail.com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hi-My.DANG@comexposium.com" TargetMode="External"/><Relationship Id="rId2" Type="http://schemas.openxmlformats.org/officeDocument/2006/relationships/hyperlink" Target="mailto:Fatima.FELLAH@comexposium.com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eitalk@export.gov.il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yn.elster@adsgroup.org.uk" TargetMode="External"/><Relationship Id="rId2" Type="http://schemas.openxmlformats.org/officeDocument/2006/relationships/hyperlink" Target="http://www.adsgroup.org.uk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eaton@telestrategies.com" TargetMode="External"/><Relationship Id="rId2" Type="http://schemas.openxmlformats.org/officeDocument/2006/relationships/hyperlink" Target="http://www.issworldtraining.com/ISS_ME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hrs.dxbae.events2@marriotthotels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adsecurity.com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adsecurity.com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>
            <a:normAutofit/>
          </a:bodyPr>
          <a:lstStyle/>
          <a:p>
            <a:r>
              <a:rPr lang="it-IT" sz="5200" b="1" dirty="0" err="1" smtClean="0">
                <a:solidFill>
                  <a:srgbClr val="FF0000"/>
                </a:solidFill>
              </a:rPr>
              <a:t>Fairs&amp;Events</a:t>
            </a:r>
            <a:r>
              <a:rPr lang="it-IT" sz="5200" b="1" dirty="0" smtClean="0">
                <a:solidFill>
                  <a:srgbClr val="FF0000"/>
                </a:solidFill>
              </a:rPr>
              <a:t> 2012</a:t>
            </a:r>
            <a:endParaRPr lang="it-IT" sz="5200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372160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7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ISS – Intelligence Surveillance System  Europe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June</a:t>
            </a:r>
            <a:r>
              <a:rPr lang="it-IT" b="0" dirty="0" smtClean="0"/>
              <a:t> 6 – 7                                               Prague - </a:t>
            </a:r>
            <a:r>
              <a:rPr lang="it-IT" b="0" dirty="0" err="1" smtClean="0"/>
              <a:t>Czech</a:t>
            </a:r>
            <a:r>
              <a:rPr lang="it-IT" b="0" dirty="0" smtClean="0"/>
              <a:t> Rep. 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9716519"/>
              </p:ext>
            </p:extLst>
          </p:nvPr>
        </p:nvGraphicFramePr>
        <p:xfrm>
          <a:off x="529206" y="1557338"/>
          <a:ext cx="8147250" cy="513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14.200,00 -&gt; € 10.902,77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CZK 97.195,25 -&gt; € 3.800,00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€ 1139,00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€ 7.200,00 </a:t>
                      </a:r>
                      <a:r>
                        <a:rPr lang="it-IT" sz="1500" baseline="0" dirty="0" smtClean="0"/>
                        <a:t>(Voli)</a:t>
                      </a:r>
                      <a:endParaRPr lang="it-IT" sz="1500" dirty="0" smtClean="0"/>
                    </a:p>
                    <a:p>
                      <a:r>
                        <a:rPr lang="it-IT" sz="1500" dirty="0" smtClean="0"/>
                        <a:t>€ 1466,00 (Cocktail)</a:t>
                      </a:r>
                    </a:p>
                    <a:p>
                      <a:r>
                        <a:rPr lang="it-IT" sz="1500" dirty="0" smtClean="0"/>
                        <a:t>€ 2500,00 (Costo spedizione)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750,00 -&gt; € 570,83</a:t>
                      </a:r>
                    </a:p>
                    <a:p>
                      <a:r>
                        <a:rPr lang="it-IT" sz="1500" dirty="0" smtClean="0"/>
                        <a:t>€ 1.890,00 (</a:t>
                      </a:r>
                      <a:r>
                        <a:rPr lang="it-IT" sz="1500" dirty="0" err="1" smtClean="0"/>
                        <a:t>Furniture</a:t>
                      </a:r>
                      <a:r>
                        <a:rPr lang="it-IT" sz="150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Bronislava.Kralova@clarion-hotels.cz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Sales (MB/ML/MM) + 4 Field (MV/AO/DM/MC) + D. Vincenzetti + G. Russo + L. Rana + F. D’Alessio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IDEC XXIX </a:t>
            </a:r>
            <a:r>
              <a:rPr lang="it-IT" dirty="0" err="1" smtClean="0"/>
              <a:t>Exhibition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June</a:t>
            </a:r>
            <a:r>
              <a:rPr lang="it-IT" b="0" dirty="0" smtClean="0"/>
              <a:t> 11 – 15                                                 Bali - Indonesia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9716519"/>
              </p:ext>
            </p:extLst>
          </p:nvPr>
        </p:nvGraphicFramePr>
        <p:xfrm>
          <a:off x="529206" y="1557338"/>
          <a:ext cx="8147250" cy="434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6.560,00 -&gt; € 5.064,08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3.890,00</a:t>
                      </a:r>
                      <a:r>
                        <a:rPr lang="it-IT" sz="1500" baseline="0" dirty="0" smtClean="0"/>
                        <a:t> -&gt; € 3.078,77 (Hotel)</a:t>
                      </a:r>
                    </a:p>
                    <a:p>
                      <a:r>
                        <a:rPr lang="it-IT" sz="1500" baseline="0" dirty="0" smtClean="0"/>
                        <a:t>€ 5.400,00 (Voli)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310,00 -&gt; € 255,64 (Pass partner)</a:t>
                      </a:r>
                    </a:p>
                    <a:p>
                      <a:r>
                        <a:rPr lang="it-IT" sz="1500" dirty="0" smtClean="0"/>
                        <a:t>USD 330,00 -&gt; € 277,50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idecexpo@hotmail.com</a:t>
                      </a:r>
                      <a:endParaRPr lang="it-IT" sz="1500" dirty="0" smtClean="0"/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losbatistas@hotmail.com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Sales (MB/AV) + 1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(AS)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NATIA –  27° </a:t>
            </a:r>
            <a:r>
              <a:rPr lang="it-IT" dirty="0" err="1" smtClean="0"/>
              <a:t>Annual</a:t>
            </a:r>
            <a:r>
              <a:rPr lang="it-IT" dirty="0" smtClean="0"/>
              <a:t> Training Conference and </a:t>
            </a:r>
            <a:r>
              <a:rPr lang="it-IT" dirty="0" err="1" smtClean="0"/>
              <a:t>Technology</a:t>
            </a:r>
            <a:r>
              <a:rPr lang="it-IT" dirty="0" smtClean="0"/>
              <a:t> </a:t>
            </a:r>
            <a:r>
              <a:rPr lang="it-IT" dirty="0" err="1" smtClean="0"/>
              <a:t>Exhibition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smtClean="0"/>
              <a:t>July  7 -13                                    	Austin - Texas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7347392"/>
              </p:ext>
            </p:extLst>
          </p:nvPr>
        </p:nvGraphicFramePr>
        <p:xfrm>
          <a:off x="529206" y="1557338"/>
          <a:ext cx="8147250" cy="424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Exposition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1.500,00</a:t>
                      </a:r>
                      <a:r>
                        <a:rPr lang="it-IT" sz="1500" baseline="0" dirty="0" smtClean="0"/>
                        <a:t> -&gt; € 1.210,00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1.117,80 -&gt; €  909,87 (Hotel)</a:t>
                      </a:r>
                    </a:p>
                    <a:p>
                      <a:r>
                        <a:rPr lang="it-IT" sz="1500" dirty="0" smtClean="0"/>
                        <a:t>€ 936,00 (Volo)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www.natia.org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exhibits@natia.org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(AV) + 1 Field (AP)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7545440"/>
              </p:ext>
            </p:extLst>
          </p:nvPr>
        </p:nvGraphicFramePr>
        <p:xfrm>
          <a:off x="539552" y="6093296"/>
          <a:ext cx="8147250" cy="44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16024"/>
                <a:gridCol w="7211146"/>
              </a:tblGrid>
              <a:tr h="449982">
                <a:tc>
                  <a:txBody>
                    <a:bodyPr/>
                    <a:lstStyle/>
                    <a:p>
                      <a:r>
                        <a:rPr lang="it-IT" dirty="0" smtClean="0"/>
                        <a:t>Note: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Presenza c</a:t>
                      </a:r>
                      <a:r>
                        <a:rPr lang="it-IT" b="0" baseline="0" dirty="0" smtClean="0"/>
                        <a:t>on CICOM USA</a:t>
                      </a:r>
                      <a:endParaRPr lang="it-IT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1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26968" cy="1139726"/>
          </a:xfrm>
        </p:spPr>
        <p:txBody>
          <a:bodyPr>
            <a:noAutofit/>
          </a:bodyPr>
          <a:lstStyle/>
          <a:p>
            <a:r>
              <a:rPr lang="it-IT" dirty="0" smtClean="0"/>
              <a:t>ISS – Intelligence Surveillance System  Latin Am.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smtClean="0"/>
              <a:t>July 26 – 28                                      </a:t>
            </a:r>
            <a:r>
              <a:rPr lang="it-IT" b="0" dirty="0"/>
              <a:t>	</a:t>
            </a:r>
            <a:r>
              <a:rPr lang="it-IT" b="0" dirty="0" smtClean="0"/>
              <a:t>Brasilia - Brazil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480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14.200,00 -&gt; € 11.486,00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R$</a:t>
                      </a:r>
                      <a:r>
                        <a:rPr lang="it-IT" sz="1500" dirty="0" smtClean="0"/>
                        <a:t> 9.625,50 -&gt; € 3.775,10 (Hotel)</a:t>
                      </a:r>
                    </a:p>
                    <a:p>
                      <a:r>
                        <a:rPr lang="it-IT" sz="1500" dirty="0" smtClean="0"/>
                        <a:t>€ 16.000,00 (Voli)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745,20 -&gt; €</a:t>
                      </a:r>
                      <a:r>
                        <a:rPr lang="it-IT" sz="1500" baseline="0" dirty="0" smtClean="0"/>
                        <a:t> 621,67</a:t>
                      </a:r>
                      <a:endParaRPr lang="it-IT" sz="1500" dirty="0" smtClean="0"/>
                    </a:p>
                    <a:p>
                      <a:r>
                        <a:rPr lang="it-IT" sz="1500" dirty="0" smtClean="0"/>
                        <a:t>USD 4.100,00</a:t>
                      </a:r>
                      <a:r>
                        <a:rPr lang="it-IT" sz="1500" baseline="0" dirty="0" smtClean="0"/>
                        <a:t> -&gt; € 3.386,90 (Costruzione </a:t>
                      </a:r>
                      <a:r>
                        <a:rPr lang="it-IT" sz="1500" baseline="0" dirty="0" err="1" smtClean="0"/>
                        <a:t>Pon</a:t>
                      </a:r>
                      <a:r>
                        <a:rPr lang="it-IT" sz="1500" baseline="0" dirty="0" smtClean="0"/>
                        <a:t>)</a:t>
                      </a:r>
                    </a:p>
                    <a:p>
                      <a:r>
                        <a:rPr lang="it-IT" sz="1500" baseline="0" dirty="0" smtClean="0"/>
                        <a:t>€ 130,00 (Coupon)</a:t>
                      </a:r>
                    </a:p>
                    <a:p>
                      <a:r>
                        <a:rPr lang="it-IT" sz="1500" dirty="0" err="1" smtClean="0"/>
                        <a:t>R$</a:t>
                      </a:r>
                      <a:r>
                        <a:rPr lang="it-IT" sz="1500" dirty="0" smtClean="0"/>
                        <a:t> 4.400,00</a:t>
                      </a:r>
                      <a:r>
                        <a:rPr lang="it-IT" sz="1500" baseline="0" dirty="0" smtClean="0"/>
                        <a:t> -&gt; € 1.752,36 (Internet)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rtba.operacional5@goldentulip.com.br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Sales (MB/</a:t>
                      </a:r>
                      <a:r>
                        <a:rPr lang="it-IT" sz="1500" dirty="0" err="1" smtClean="0"/>
                        <a:t>ML</a:t>
                      </a:r>
                      <a:r>
                        <a:rPr lang="it-IT" sz="1500" dirty="0" smtClean="0"/>
                        <a:t>/AV) + 4</a:t>
                      </a:r>
                      <a:r>
                        <a:rPr lang="it-IT" sz="1500" baseline="0" dirty="0" smtClean="0"/>
                        <a:t> Field (MV/AO/)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1224136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EXPO </a:t>
            </a:r>
            <a:r>
              <a:rPr lang="it-IT" dirty="0" err="1" smtClean="0"/>
              <a:t>Tecnicrim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September</a:t>
            </a:r>
            <a:r>
              <a:rPr lang="it-IT" b="0" dirty="0" smtClean="0"/>
              <a:t> 10 –  13                             La Havana -Cuba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480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CUC 1.420,00 -&gt; € 1.234,00 (</a:t>
                      </a:r>
                      <a:r>
                        <a:rPr lang="it-IT" sz="1500" dirty="0" err="1" smtClean="0"/>
                        <a:t>Fee+Furniture</a:t>
                      </a:r>
                      <a:r>
                        <a:rPr lang="it-IT" sz="150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€ 1.051,00 (Hotel)</a:t>
                      </a:r>
                    </a:p>
                    <a:p>
                      <a:r>
                        <a:rPr lang="it-IT" sz="1500" dirty="0" smtClean="0"/>
                        <a:t>USD 353,13 -&gt; € 286,00 (Hotel Mexico</a:t>
                      </a:r>
                      <a:r>
                        <a:rPr lang="it-IT" sz="1500" baseline="0" dirty="0" smtClean="0"/>
                        <a:t> Velasco)</a:t>
                      </a:r>
                    </a:p>
                    <a:p>
                      <a:r>
                        <a:rPr lang="it-IT" sz="1500" baseline="0" dirty="0" smtClean="0"/>
                        <a:t>€ 1.400,00 (Voli)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raulg@palco.cu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angel@palco.cu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teccrim@mn.mn.co.cu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(AV) + 1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(AP/)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1224136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HTCIA -  High </a:t>
            </a:r>
            <a:r>
              <a:rPr lang="it-IT" dirty="0" err="1" smtClean="0"/>
              <a:t>Technology</a:t>
            </a:r>
            <a:r>
              <a:rPr lang="it-IT" dirty="0" smtClean="0"/>
              <a:t> Crime </a:t>
            </a:r>
            <a:r>
              <a:rPr lang="it-IT" dirty="0" err="1" smtClean="0"/>
              <a:t>Investigation</a:t>
            </a:r>
            <a:r>
              <a:rPr lang="it-IT" dirty="0" smtClean="0"/>
              <a:t> </a:t>
            </a:r>
            <a:r>
              <a:rPr lang="it-IT" dirty="0" err="1" smtClean="0"/>
              <a:t>Association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September</a:t>
            </a:r>
            <a:r>
              <a:rPr lang="it-IT" b="0" dirty="0" smtClean="0"/>
              <a:t> 16 –  19                               </a:t>
            </a:r>
            <a:r>
              <a:rPr lang="it-IT" b="0" dirty="0" err="1" smtClean="0"/>
              <a:t>Hershey</a:t>
            </a:r>
            <a:r>
              <a:rPr lang="it-IT" b="0" dirty="0" smtClean="0"/>
              <a:t> - USA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424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6.050,00 -&gt; € 4.900,00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1.198,80 -&gt; €  989,73 (Hotel)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502,12 -&gt; € 399,24 (</a:t>
                      </a:r>
                      <a:r>
                        <a:rPr lang="it-IT" sz="1500" dirty="0" err="1" smtClean="0"/>
                        <a:t>Sedie+Tavolo</a:t>
                      </a:r>
                      <a:r>
                        <a:rPr lang="it-IT" sz="150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http://www.htcia.org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carol@htcia.org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bbooth@hersheypa.com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(AV) + 1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(AP)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1224136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IALEIA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September</a:t>
            </a:r>
            <a:r>
              <a:rPr lang="it-IT" b="0" dirty="0" smtClean="0"/>
              <a:t> 17 –  20                        </a:t>
            </a:r>
            <a:r>
              <a:rPr lang="it-IT" b="0" dirty="0" err="1" smtClean="0"/>
              <a:t>Legionowo</a:t>
            </a:r>
            <a:r>
              <a:rPr lang="it-IT" b="0" dirty="0" smtClean="0"/>
              <a:t> - </a:t>
            </a:r>
            <a:r>
              <a:rPr lang="it-IT" b="0" dirty="0" err="1" smtClean="0"/>
              <a:t>Poland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444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5.000,00 -&gt;</a:t>
                      </a:r>
                      <a:r>
                        <a:rPr lang="it-IT" sz="1500" baseline="0" dirty="0" smtClean="0"/>
                        <a:t> € 4.050,00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€ 400,00 (Hotel)</a:t>
                      </a:r>
                    </a:p>
                    <a:p>
                      <a:r>
                        <a:rPr lang="it-IT" sz="1500" dirty="0" smtClean="0"/>
                        <a:t>€ 300,00 (Voli)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http://www.ialeia.org/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training-and-certification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conference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/2012-06-21-18-07-40.html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stevenpokotylo@gmail.com</a:t>
                      </a:r>
                      <a:endParaRPr lang="it-IT" sz="1500" dirty="0" smtClean="0"/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radek.ostoja@europol.europa.eu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(</a:t>
                      </a:r>
                      <a:r>
                        <a:rPr lang="it-IT" sz="1500" dirty="0" err="1" smtClean="0"/>
                        <a:t>ML</a:t>
                      </a:r>
                      <a:r>
                        <a:rPr lang="it-IT" sz="1500" dirty="0" smtClean="0"/>
                        <a:t>) + 1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(FB)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1224136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Milipol</a:t>
            </a:r>
            <a:r>
              <a:rPr lang="it-IT" dirty="0" smtClean="0"/>
              <a:t> Qatar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October</a:t>
            </a:r>
            <a:r>
              <a:rPr lang="it-IT" b="0" dirty="0" smtClean="0"/>
              <a:t> 08 –  10                                   Doha - Qatar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503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€ 7.945,00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QAR 18.130,00 -&gt; € 3.954,29 (Hotel)</a:t>
                      </a:r>
                    </a:p>
                    <a:p>
                      <a:r>
                        <a:rPr lang="it-IT" sz="1500" dirty="0" smtClean="0"/>
                        <a:t>€ 2.800,00 (Voli)</a:t>
                      </a:r>
                    </a:p>
                    <a:p>
                      <a:r>
                        <a:rPr lang="it-IT" sz="1500" dirty="0" smtClean="0"/>
                        <a:t>QAR 450,00 -&gt;  € 96,00 (Servizio</a:t>
                      </a:r>
                      <a:r>
                        <a:rPr lang="it-IT" sz="1500" baseline="0" dirty="0" smtClean="0"/>
                        <a:t> transfer)</a:t>
                      </a:r>
                      <a:endParaRPr lang="it-IT" sz="1500" dirty="0" smtClean="0"/>
                    </a:p>
                    <a:p>
                      <a:r>
                        <a:rPr lang="it-IT" sz="1500" dirty="0" smtClean="0"/>
                        <a:t>€ 3.140,00 (Spedizione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Nomadic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772,00 -&gt; € 590,00 (Sedia,sgabello,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rack</a:t>
                      </a:r>
                      <a:r>
                        <a:rPr lang="it-IT" sz="1500" baseline="0" dirty="0" smtClean="0"/>
                        <a:t>, TV)</a:t>
                      </a:r>
                    </a:p>
                    <a:p>
                      <a:r>
                        <a:rPr lang="it-IT" sz="1500" baseline="0" dirty="0" smtClean="0"/>
                        <a:t>QAR 250,00 -&gt; € 50,00 (Internet)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http://www.milipolqatar.com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Fatima.FELLAH@comexposium.com</a:t>
                      </a:r>
                      <a:endParaRPr lang="it-IT" sz="1500" dirty="0" smtClean="0"/>
                    </a:p>
                    <a:p>
                      <a:r>
                        <a:rPr lang="it-IT" sz="1500" dirty="0" smtClean="0">
                          <a:hlinkClick r:id="rId3"/>
                        </a:rPr>
                        <a:t>Thi-My.DANG@comexposium.com</a:t>
                      </a:r>
                      <a:endParaRPr lang="it-IT" sz="1500" dirty="0" smtClean="0"/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milipol@ediconsult.com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(MB/</a:t>
                      </a:r>
                      <a:r>
                        <a:rPr lang="it-IT" sz="1500" dirty="0" err="1" smtClean="0"/>
                        <a:t>MM</a:t>
                      </a:r>
                      <a:r>
                        <a:rPr lang="it-IT" sz="1500" dirty="0" smtClean="0"/>
                        <a:t>) + 2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(DM/SY)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ISS – Intelligence Surveillance System  USA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smtClean="0"/>
              <a:t>October 10-12                                         Washington - USA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6316745"/>
              </p:ext>
            </p:extLst>
          </p:nvPr>
        </p:nvGraphicFramePr>
        <p:xfrm>
          <a:off x="539551" y="1557338"/>
          <a:ext cx="8147250" cy="480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14.200,00 -&gt; 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5.443,21 -&gt; €  4.200,00 (Hotel)</a:t>
                      </a:r>
                    </a:p>
                    <a:p>
                      <a:r>
                        <a:rPr lang="it-IT" sz="1500" dirty="0" smtClean="0"/>
                        <a:t>€ 6.500,00 (Voli)</a:t>
                      </a:r>
                    </a:p>
                    <a:p>
                      <a:r>
                        <a:rPr lang="it-IT" sz="1500" dirty="0" smtClean="0"/>
                        <a:t>€ 5.800,00 (Spedizione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Pon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375,00 -&gt; € 295,00</a:t>
                      </a:r>
                      <a:r>
                        <a:rPr lang="it-IT" sz="1500" baseline="0" dirty="0" smtClean="0"/>
                        <a:t> (</a:t>
                      </a:r>
                      <a:r>
                        <a:rPr lang="it-IT" sz="1500" dirty="0" smtClean="0"/>
                        <a:t>Internet)</a:t>
                      </a:r>
                    </a:p>
                    <a:p>
                      <a:r>
                        <a:rPr lang="it-IT" sz="1500" dirty="0" smtClean="0"/>
                        <a:t>€ 120,00 (</a:t>
                      </a:r>
                      <a:r>
                        <a:rPr lang="it-IT" sz="1500" dirty="0" err="1" smtClean="0"/>
                        <a:t>Flyers</a:t>
                      </a:r>
                      <a:r>
                        <a:rPr lang="it-IT" sz="1500" dirty="0" smtClean="0"/>
                        <a:t>)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USD 1.729,17 -&gt; € 1.319,00 (Sedie+Sgabello+Rack)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(</a:t>
                      </a:r>
                      <a:r>
                        <a:rPr lang="it-IT" sz="1500" dirty="0" err="1" smtClean="0"/>
                        <a:t>ML</a:t>
                      </a:r>
                      <a:r>
                        <a:rPr lang="it-IT" sz="1500" dirty="0" smtClean="0"/>
                        <a:t>/AV) + 3 Field (MV/AO/AP) + G. Russo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MATIA (</a:t>
            </a:r>
            <a:r>
              <a:rPr lang="it-IT" dirty="0" err="1" smtClean="0"/>
              <a:t>Mid-Atlantic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Meeting)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November</a:t>
            </a:r>
            <a:r>
              <a:rPr lang="it-IT" b="0" dirty="0" smtClean="0"/>
              <a:t> 06-08                                  Cambridge - USA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6316745"/>
              </p:ext>
            </p:extLst>
          </p:nvPr>
        </p:nvGraphicFramePr>
        <p:xfrm>
          <a:off x="539551" y="1557338"/>
          <a:ext cx="8147250" cy="414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Exposition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 475,00 -&gt;</a:t>
                      </a:r>
                      <a:r>
                        <a:rPr lang="it-IT" sz="1500" baseline="0" dirty="0" smtClean="0"/>
                        <a:t> € 370,00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210,00 -&gt; € 170,00 (Hotel)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300,80 -&gt; €  235,00 (</a:t>
                      </a:r>
                      <a:r>
                        <a:rPr lang="it-IT" sz="1500" dirty="0" err="1" smtClean="0"/>
                        <a:t>Power&amp;Internet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mavicepresident@natia.org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Sales (AV)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332656"/>
            <a:ext cx="7355160" cy="11397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HackingTeam 2007 - 2011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3330370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06896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5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1139726"/>
          </a:xfrm>
        </p:spPr>
        <p:txBody>
          <a:bodyPr>
            <a:noAutofit/>
          </a:bodyPr>
          <a:lstStyle/>
          <a:p>
            <a:r>
              <a:rPr lang="it-IT" dirty="0" smtClean="0"/>
              <a:t>Israel HLS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November</a:t>
            </a:r>
            <a:r>
              <a:rPr lang="it-IT" b="0" dirty="0" smtClean="0"/>
              <a:t> 11 - 14	                   Israel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3302138"/>
              </p:ext>
            </p:extLst>
          </p:nvPr>
        </p:nvGraphicFramePr>
        <p:xfrm>
          <a:off x="539551" y="1557338"/>
          <a:ext cx="8147250" cy="470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450,00 -&gt; € 350,00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rgbClr val="00B050"/>
                          </a:solidFill>
                        </a:rPr>
                        <a:t>USD 3.000,00 -&gt; € 2.300,00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rgbClr val="00B050"/>
                          </a:solidFill>
                        </a:rPr>
                        <a:t>€ 2.000,00</a:t>
                      </a:r>
                      <a:r>
                        <a:rPr lang="it-IT" sz="1500" baseline="0" dirty="0" smtClean="0">
                          <a:solidFill>
                            <a:srgbClr val="00B050"/>
                          </a:solidFill>
                        </a:rPr>
                        <a:t> (Voli)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rgbClr val="00B050"/>
                          </a:solidFill>
                        </a:rPr>
                        <a:t>€ 3.140,00 (Spedizione</a:t>
                      </a:r>
                      <a:r>
                        <a:rPr lang="it-IT" sz="15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it-IT" sz="1500" baseline="0" dirty="0" err="1" smtClean="0">
                          <a:solidFill>
                            <a:srgbClr val="00B050"/>
                          </a:solidFill>
                        </a:rPr>
                        <a:t>Nomadic</a:t>
                      </a:r>
                      <a:r>
                        <a:rPr lang="it-IT" sz="1500" baseline="0" dirty="0" smtClean="0">
                          <a:solidFill>
                            <a:srgbClr val="00B050"/>
                          </a:solidFill>
                        </a:rPr>
                        <a:t>) </a:t>
                      </a:r>
                      <a:r>
                        <a:rPr lang="it-IT" sz="1500" b="1" baseline="0" dirty="0" smtClean="0">
                          <a:solidFill>
                            <a:srgbClr val="00B050"/>
                          </a:solidFill>
                        </a:rPr>
                        <a:t>(Verificare tempistica ritorno da Qatar)</a:t>
                      </a:r>
                      <a:endParaRPr lang="it-IT" sz="15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rgbClr val="00B050"/>
                          </a:solidFill>
                        </a:rPr>
                        <a:t>USD  1.000,00 -&gt; € 760,00</a:t>
                      </a:r>
                    </a:p>
                    <a:p>
                      <a:endParaRPr lang="it-IT" sz="15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http://www.israelhls2012.com/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home.ehtml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hlinkClick r:id="rId3"/>
                        </a:rPr>
                        <a:t>meitalk@export.gov.il</a:t>
                      </a:r>
                      <a:r>
                        <a:rPr lang="it-IT" sz="1600" dirty="0" smtClean="0"/>
                        <a:t>  (</a:t>
                      </a: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Ms. </a:t>
                      </a:r>
                      <a:r>
                        <a:rPr lang="it-IT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Meital</a:t>
                      </a: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Kuperman</a:t>
                      </a: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5410944" cy="864096"/>
          </a:xfrm>
        </p:spPr>
        <p:txBody>
          <a:bodyPr>
            <a:noAutofit/>
          </a:bodyPr>
          <a:lstStyle/>
          <a:p>
            <a:r>
              <a:rPr lang="it-IT" dirty="0" smtClean="0"/>
              <a:t>ISS – Intelligence Surveillance System  Far East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December</a:t>
            </a:r>
            <a:r>
              <a:rPr lang="it-IT" b="0" dirty="0" smtClean="0"/>
              <a:t> 11-13     	</a:t>
            </a:r>
            <a:r>
              <a:rPr lang="it-IT" b="0" smtClean="0"/>
              <a:t>                 </a:t>
            </a:r>
            <a:r>
              <a:rPr lang="it-IT" b="0" dirty="0" smtClean="0"/>
              <a:t>Kuala </a:t>
            </a:r>
            <a:r>
              <a:rPr lang="it-IT" b="0" smtClean="0"/>
              <a:t>Lumpur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5991739"/>
              </p:ext>
            </p:extLst>
          </p:nvPr>
        </p:nvGraphicFramePr>
        <p:xfrm>
          <a:off x="539552" y="1602694"/>
          <a:ext cx="8147250" cy="457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USD 14.200,00 -&gt; € 11.500,00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rgbClr val="00B050"/>
                          </a:solidFill>
                        </a:rPr>
                        <a:t>MYR 11.740,00 -&gt; € 2.800,00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rgbClr val="00B050"/>
                          </a:solidFill>
                        </a:rPr>
                        <a:t>€ 7.000,00 (Voli)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rgbClr val="00B050"/>
                          </a:solidFill>
                        </a:rPr>
                        <a:t>€ 4.500,00</a:t>
                      </a:r>
                      <a:r>
                        <a:rPr lang="it-IT" sz="15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it-IT" sz="1500" baseline="0" dirty="0" smtClean="0">
                          <a:solidFill>
                            <a:srgbClr val="00B050"/>
                          </a:solidFill>
                        </a:rPr>
                        <a:t>(Costruzione </a:t>
                      </a:r>
                      <a:r>
                        <a:rPr lang="it-IT" sz="1500" baseline="0" dirty="0" err="1" smtClean="0">
                          <a:solidFill>
                            <a:srgbClr val="00B050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rgbClr val="00B050"/>
                          </a:solidFill>
                        </a:rPr>
                        <a:t>USD 1.354,00 -&gt; € 1.020,00</a:t>
                      </a:r>
                      <a:endParaRPr lang="it-IT" sz="15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2" y="1196752"/>
            <a:ext cx="3456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3728" y="260648"/>
            <a:ext cx="5482952" cy="11397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HackingTeam</a:t>
            </a:r>
            <a:r>
              <a:rPr lang="it-IT" dirty="0"/>
              <a:t> </a:t>
            </a:r>
            <a:r>
              <a:rPr lang="it-IT" dirty="0" smtClean="0"/>
              <a:t>2012 </a:t>
            </a:r>
          </a:p>
        </p:txBody>
      </p:sp>
      <p:pic>
        <p:nvPicPr>
          <p:cNvPr id="2" name="Picture 2" descr="C:\Lucia Dati\18 - FIERE\Stand Pon\phot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456384" cy="2592288"/>
          </a:xfrm>
          <a:prstGeom prst="rect">
            <a:avLst/>
          </a:prstGeom>
          <a:noFill/>
        </p:spPr>
      </p:pic>
      <p:pic>
        <p:nvPicPr>
          <p:cNvPr id="4" name="Picture 2" descr="C:\Users\Lucia\Desktop\IMG00134-20120605-1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4"/>
            <a:ext cx="3456384" cy="2592288"/>
          </a:xfrm>
          <a:prstGeom prst="rect">
            <a:avLst/>
          </a:prstGeom>
          <a:noFill/>
        </p:spPr>
      </p:pic>
      <p:pic>
        <p:nvPicPr>
          <p:cNvPr id="5" name="Picture 2" descr="C:\Lucia Dati\18 - FIERE\Stand Pon\photo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05064"/>
            <a:ext cx="345638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3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-540568" y="620688"/>
            <a:ext cx="10176556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1Q 2012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323892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Q 2012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7680058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  <a:r>
              <a:rPr lang="it-IT" dirty="0" smtClean="0"/>
              <a:t>Q 2012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967726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Q 2012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Jan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5376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Feb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03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Mar</a:t>
            </a:r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4629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Apr</a:t>
            </a:r>
            <a:endParaRPr lang="it-IT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9256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May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882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Jun</a:t>
            </a:r>
            <a:endParaRPr lang="it-IT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509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July</a:t>
            </a:r>
            <a:endParaRPr lang="it-IT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135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Ago</a:t>
            </a:r>
            <a:endParaRPr lang="it-IT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7762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Sep</a:t>
            </a:r>
            <a:endParaRPr lang="it-IT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2388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Oct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7015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Nov</a:t>
            </a:r>
            <a:endParaRPr lang="it-IT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316416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Dec</a:t>
            </a:r>
            <a:endParaRPr lang="it-IT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-4171" y="1796715"/>
            <a:ext cx="14292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HOSDB</a:t>
            </a:r>
          </a:p>
          <a:p>
            <a:r>
              <a:rPr lang="it-IT" sz="1400" dirty="0" err="1" smtClean="0"/>
              <a:t>United</a:t>
            </a:r>
            <a:r>
              <a:rPr lang="it-IT" sz="1400" dirty="0" smtClean="0"/>
              <a:t> Kingdom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Jan 31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576" y="2348880"/>
            <a:ext cx="715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 </a:t>
            </a:r>
          </a:p>
          <a:p>
            <a:r>
              <a:rPr lang="it-IT" sz="1400" dirty="0" smtClean="0"/>
              <a:t>Dubai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Feb. 13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3153" y="1796715"/>
            <a:ext cx="95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LAAD</a:t>
            </a:r>
          </a:p>
          <a:p>
            <a:r>
              <a:rPr lang="it-IT" sz="1400" dirty="0" err="1" smtClean="0"/>
              <a:t>Brazil</a:t>
            </a:r>
            <a:endParaRPr lang="it-IT" sz="1400" dirty="0" smtClean="0"/>
          </a:p>
          <a:p>
            <a:r>
              <a:rPr lang="it-IT" sz="1400" dirty="0" smtClean="0">
                <a:solidFill>
                  <a:srgbClr val="00B050"/>
                </a:solidFill>
              </a:rPr>
              <a:t>Apr. 10</a:t>
            </a:r>
            <a:endParaRPr lang="it-IT" sz="1400" dirty="0">
              <a:solidFill>
                <a:srgbClr val="00B05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248106" y="1350640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851920" y="3356992"/>
            <a:ext cx="700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 </a:t>
            </a:r>
          </a:p>
          <a:p>
            <a:r>
              <a:rPr lang="it-IT" sz="1400" dirty="0" smtClean="0"/>
              <a:t>Prague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Jun. 05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1772816"/>
            <a:ext cx="683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NATIA</a:t>
            </a:r>
          </a:p>
          <a:p>
            <a:r>
              <a:rPr lang="it-IT" sz="1400" dirty="0" smtClean="0"/>
              <a:t>USA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July</a:t>
            </a:r>
            <a:r>
              <a:rPr lang="it-IT" sz="1400" dirty="0" smtClean="0">
                <a:solidFill>
                  <a:srgbClr val="00B050"/>
                </a:solidFill>
              </a:rPr>
              <a:t> 07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0152" y="4437112"/>
            <a:ext cx="739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HTCIA</a:t>
            </a:r>
          </a:p>
          <a:p>
            <a:r>
              <a:rPr lang="it-IT" sz="1400" dirty="0" smtClean="0"/>
              <a:t>USA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Sep. 16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4008" y="2708920"/>
            <a:ext cx="683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 </a:t>
            </a:r>
          </a:p>
          <a:p>
            <a:r>
              <a:rPr lang="it-IT" sz="1400" dirty="0" err="1" smtClean="0"/>
              <a:t>Brazi</a:t>
            </a:r>
            <a:r>
              <a:rPr lang="it-IT" sz="1400" b="1" dirty="0" err="1" smtClean="0"/>
              <a:t>l</a:t>
            </a:r>
            <a:endParaRPr lang="it-IT" sz="1400" b="1" dirty="0" smtClean="0"/>
          </a:p>
          <a:p>
            <a:r>
              <a:rPr lang="it-IT" sz="1400" dirty="0" smtClean="0">
                <a:solidFill>
                  <a:srgbClr val="00B050"/>
                </a:solidFill>
              </a:rPr>
              <a:t>July 26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4248" y="2708920"/>
            <a:ext cx="7072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</a:t>
            </a:r>
          </a:p>
          <a:p>
            <a:r>
              <a:rPr lang="it-IT" sz="1400" dirty="0" smtClean="0"/>
              <a:t>USA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Oct. 10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04248" y="1772816"/>
            <a:ext cx="8066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MILIPOL</a:t>
            </a:r>
          </a:p>
          <a:p>
            <a:r>
              <a:rPr lang="it-IT" sz="1400" dirty="0" smtClean="0"/>
              <a:t>Qatar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Oct</a:t>
            </a:r>
            <a:r>
              <a:rPr lang="it-IT" sz="1400" dirty="0" smtClean="0">
                <a:solidFill>
                  <a:srgbClr val="00B050"/>
                </a:solidFill>
              </a:rPr>
              <a:t>. 08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15119" y="4365104"/>
            <a:ext cx="8288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 </a:t>
            </a:r>
          </a:p>
          <a:p>
            <a:r>
              <a:rPr lang="it-IT" sz="1400" dirty="0" smtClean="0"/>
              <a:t>Malaysia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Dec</a:t>
            </a:r>
            <a:r>
              <a:rPr lang="it-IT" sz="1400" dirty="0" smtClean="0">
                <a:solidFill>
                  <a:srgbClr val="00B050"/>
                </a:solidFill>
              </a:rPr>
              <a:t>. 04</a:t>
            </a:r>
            <a:endParaRPr lang="it-IT" sz="1400" dirty="0">
              <a:solidFill>
                <a:srgbClr val="00B05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572000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32240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15816" y="2348880"/>
            <a:ext cx="95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Counter Terror </a:t>
            </a:r>
          </a:p>
          <a:p>
            <a:r>
              <a:rPr lang="it-IT" sz="1400" dirty="0" smtClean="0"/>
              <a:t>USA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May. 16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3928" y="4365104"/>
            <a:ext cx="699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IDEC</a:t>
            </a:r>
          </a:p>
          <a:p>
            <a:r>
              <a:rPr lang="it-IT" sz="1400" dirty="0" smtClean="0"/>
              <a:t>BALI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Jun. 11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0" name="TextBox 49"/>
          <p:cNvSpPr txBox="1"/>
          <p:nvPr/>
        </p:nvSpPr>
        <p:spPr>
          <a:xfrm>
            <a:off x="5868144" y="3429000"/>
            <a:ext cx="893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Tecnicrim</a:t>
            </a:r>
            <a:endParaRPr lang="it-IT" sz="1400" b="1" dirty="0" smtClean="0"/>
          </a:p>
          <a:p>
            <a:r>
              <a:rPr lang="it-IT" sz="1400" dirty="0" smtClean="0"/>
              <a:t>Cuba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Sep.  10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2" name="TextBox 49"/>
          <p:cNvSpPr txBox="1"/>
          <p:nvPr/>
        </p:nvSpPr>
        <p:spPr>
          <a:xfrm>
            <a:off x="6012160" y="5229200"/>
            <a:ext cx="7184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IALEIA</a:t>
            </a:r>
          </a:p>
          <a:p>
            <a:r>
              <a:rPr lang="it-IT" sz="1400" dirty="0" err="1" smtClean="0"/>
              <a:t>Poland</a:t>
            </a:r>
            <a:endParaRPr lang="it-IT" sz="1400" dirty="0" smtClean="0"/>
          </a:p>
          <a:p>
            <a:r>
              <a:rPr lang="it-IT" sz="1400" dirty="0" smtClean="0">
                <a:solidFill>
                  <a:srgbClr val="00B050"/>
                </a:solidFill>
              </a:rPr>
              <a:t>Sep. 18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3" name="TextBox 60"/>
          <p:cNvSpPr txBox="1"/>
          <p:nvPr/>
        </p:nvSpPr>
        <p:spPr>
          <a:xfrm>
            <a:off x="7524328" y="3429000"/>
            <a:ext cx="83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HLS</a:t>
            </a:r>
          </a:p>
          <a:p>
            <a:r>
              <a:rPr lang="it-IT" sz="1400" dirty="0" smtClean="0"/>
              <a:t>Israel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Nov. 11</a:t>
            </a:r>
            <a:endParaRPr lang="it-IT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5500" y="1031404"/>
            <a:ext cx="7389813" cy="4341812"/>
            <a:chOff x="825500" y="1031404"/>
            <a:chExt cx="7389813" cy="4341812"/>
          </a:xfrm>
        </p:grpSpPr>
        <p:sp>
          <p:nvSpPr>
            <p:cNvPr id="9" name="Freeform 559"/>
            <p:cNvSpPr>
              <a:spLocks/>
            </p:cNvSpPr>
            <p:nvPr/>
          </p:nvSpPr>
          <p:spPr bwMode="auto">
            <a:xfrm>
              <a:off x="4184650" y="2387129"/>
              <a:ext cx="93663" cy="158750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4265613" y="2255366"/>
              <a:ext cx="160337" cy="336550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Freeform 562"/>
            <p:cNvSpPr>
              <a:spLocks/>
            </p:cNvSpPr>
            <p:nvPr/>
          </p:nvSpPr>
          <p:spPr bwMode="auto">
            <a:xfrm>
              <a:off x="4184650" y="2387129"/>
              <a:ext cx="93663" cy="158750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564"/>
            <p:cNvSpPr>
              <a:spLocks/>
            </p:cNvSpPr>
            <p:nvPr/>
          </p:nvSpPr>
          <p:spPr bwMode="auto">
            <a:xfrm>
              <a:off x="5311775" y="4207991"/>
              <a:ext cx="133350" cy="320675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Freeform 565"/>
            <p:cNvSpPr>
              <a:spLocks/>
            </p:cNvSpPr>
            <p:nvPr/>
          </p:nvSpPr>
          <p:spPr bwMode="auto">
            <a:xfrm>
              <a:off x="6088063" y="3712691"/>
              <a:ext cx="39687" cy="58738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Freeform 567"/>
            <p:cNvSpPr>
              <a:spLocks/>
            </p:cNvSpPr>
            <p:nvPr/>
          </p:nvSpPr>
          <p:spPr bwMode="auto">
            <a:xfrm>
              <a:off x="6088063" y="3712691"/>
              <a:ext cx="39687" cy="58738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Freeform 569"/>
            <p:cNvSpPr>
              <a:spLocks/>
            </p:cNvSpPr>
            <p:nvPr/>
          </p:nvSpPr>
          <p:spPr bwMode="auto">
            <a:xfrm>
              <a:off x="6943725" y="3318991"/>
              <a:ext cx="26988" cy="87313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Freeform 570"/>
            <p:cNvSpPr>
              <a:spLocks/>
            </p:cNvSpPr>
            <p:nvPr/>
          </p:nvSpPr>
          <p:spPr bwMode="auto">
            <a:xfrm>
              <a:off x="7145338" y="3099916"/>
              <a:ext cx="39687" cy="5873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Freeform 571"/>
            <p:cNvSpPr>
              <a:spLocks/>
            </p:cNvSpPr>
            <p:nvPr/>
          </p:nvSpPr>
          <p:spPr bwMode="auto">
            <a:xfrm>
              <a:off x="6943725" y="3318991"/>
              <a:ext cx="26988" cy="87313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Freeform 572"/>
            <p:cNvSpPr>
              <a:spLocks/>
            </p:cNvSpPr>
            <p:nvPr/>
          </p:nvSpPr>
          <p:spPr bwMode="auto">
            <a:xfrm>
              <a:off x="7145338" y="3099916"/>
              <a:ext cx="39687" cy="5873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Freeform 573"/>
            <p:cNvSpPr>
              <a:spLocks/>
            </p:cNvSpPr>
            <p:nvPr/>
          </p:nvSpPr>
          <p:spPr bwMode="auto">
            <a:xfrm>
              <a:off x="7197725" y="2764954"/>
              <a:ext cx="293688" cy="350837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Freeform 574"/>
            <p:cNvSpPr>
              <a:spLocks/>
            </p:cNvSpPr>
            <p:nvPr/>
          </p:nvSpPr>
          <p:spPr bwMode="auto">
            <a:xfrm>
              <a:off x="7399338" y="2445866"/>
              <a:ext cx="52387" cy="27622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reeform 576"/>
            <p:cNvSpPr>
              <a:spLocks/>
            </p:cNvSpPr>
            <p:nvPr/>
          </p:nvSpPr>
          <p:spPr bwMode="auto">
            <a:xfrm>
              <a:off x="7399338" y="2445866"/>
              <a:ext cx="52387" cy="27622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594"/>
            <p:cNvSpPr>
              <a:spLocks/>
            </p:cNvSpPr>
            <p:nvPr/>
          </p:nvSpPr>
          <p:spPr bwMode="auto">
            <a:xfrm>
              <a:off x="3141663" y="2531591"/>
              <a:ext cx="133350" cy="176213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597"/>
            <p:cNvSpPr>
              <a:spLocks/>
            </p:cNvSpPr>
            <p:nvPr/>
          </p:nvSpPr>
          <p:spPr bwMode="auto">
            <a:xfrm>
              <a:off x="3141663" y="2531591"/>
              <a:ext cx="133350" cy="176213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599"/>
            <p:cNvSpPr>
              <a:spLocks/>
            </p:cNvSpPr>
            <p:nvPr/>
          </p:nvSpPr>
          <p:spPr bwMode="auto">
            <a:xfrm>
              <a:off x="4641850" y="2969741"/>
              <a:ext cx="66675" cy="4445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600"/>
            <p:cNvSpPr>
              <a:spLocks/>
            </p:cNvSpPr>
            <p:nvPr/>
          </p:nvSpPr>
          <p:spPr bwMode="auto">
            <a:xfrm>
              <a:off x="4575175" y="2880841"/>
              <a:ext cx="26988" cy="6032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601"/>
            <p:cNvSpPr>
              <a:spLocks/>
            </p:cNvSpPr>
            <p:nvPr/>
          </p:nvSpPr>
          <p:spPr bwMode="auto">
            <a:xfrm>
              <a:off x="4641850" y="2969741"/>
              <a:ext cx="66675" cy="4445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602"/>
            <p:cNvSpPr>
              <a:spLocks/>
            </p:cNvSpPr>
            <p:nvPr/>
          </p:nvSpPr>
          <p:spPr bwMode="auto">
            <a:xfrm>
              <a:off x="4575175" y="2880841"/>
              <a:ext cx="26988" cy="6032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603"/>
            <p:cNvSpPr>
              <a:spLocks/>
            </p:cNvSpPr>
            <p:nvPr/>
          </p:nvSpPr>
          <p:spPr bwMode="auto">
            <a:xfrm>
              <a:off x="4562475" y="2823691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604"/>
            <p:cNvSpPr>
              <a:spLocks/>
            </p:cNvSpPr>
            <p:nvPr/>
          </p:nvSpPr>
          <p:spPr bwMode="auto">
            <a:xfrm>
              <a:off x="5257800" y="2998316"/>
              <a:ext cx="39688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Freeform 605"/>
            <p:cNvSpPr>
              <a:spLocks/>
            </p:cNvSpPr>
            <p:nvPr/>
          </p:nvSpPr>
          <p:spPr bwMode="auto">
            <a:xfrm>
              <a:off x="4562475" y="2823691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Freeform 606"/>
            <p:cNvSpPr>
              <a:spLocks/>
            </p:cNvSpPr>
            <p:nvPr/>
          </p:nvSpPr>
          <p:spPr bwMode="auto">
            <a:xfrm>
              <a:off x="5257800" y="2998316"/>
              <a:ext cx="39688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ectangle 607"/>
            <p:cNvSpPr>
              <a:spLocks noChangeArrowheads="1"/>
            </p:cNvSpPr>
            <p:nvPr/>
          </p:nvSpPr>
          <p:spPr bwMode="auto">
            <a:xfrm>
              <a:off x="5135563" y="3217391"/>
              <a:ext cx="0" cy="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608"/>
            <p:cNvSpPr>
              <a:spLocks/>
            </p:cNvSpPr>
            <p:nvPr/>
          </p:nvSpPr>
          <p:spPr bwMode="auto">
            <a:xfrm>
              <a:off x="4949825" y="2868141"/>
              <a:ext cx="387350" cy="158750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Freeform 609"/>
            <p:cNvSpPr>
              <a:spLocks/>
            </p:cNvSpPr>
            <p:nvPr/>
          </p:nvSpPr>
          <p:spPr bwMode="auto">
            <a:xfrm>
              <a:off x="5135563" y="2998316"/>
              <a:ext cx="149225" cy="14605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Freeform 610"/>
            <p:cNvSpPr>
              <a:spLocks/>
            </p:cNvSpPr>
            <p:nvPr/>
          </p:nvSpPr>
          <p:spPr bwMode="auto">
            <a:xfrm>
              <a:off x="5110163" y="3115791"/>
              <a:ext cx="106362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Freeform 611"/>
            <p:cNvSpPr>
              <a:spLocks/>
            </p:cNvSpPr>
            <p:nvPr/>
          </p:nvSpPr>
          <p:spPr bwMode="auto">
            <a:xfrm>
              <a:off x="5135563" y="2998316"/>
              <a:ext cx="149225" cy="14605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Freeform 613"/>
            <p:cNvSpPr>
              <a:spLocks/>
            </p:cNvSpPr>
            <p:nvPr/>
          </p:nvSpPr>
          <p:spPr bwMode="auto">
            <a:xfrm>
              <a:off x="5484813" y="3318991"/>
              <a:ext cx="106362" cy="73025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Freeform 614"/>
            <p:cNvSpPr>
              <a:spLocks/>
            </p:cNvSpPr>
            <p:nvPr/>
          </p:nvSpPr>
          <p:spPr bwMode="auto">
            <a:xfrm>
              <a:off x="5499100" y="3349154"/>
              <a:ext cx="158750" cy="203200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Freeform 615"/>
            <p:cNvSpPr>
              <a:spLocks/>
            </p:cNvSpPr>
            <p:nvPr/>
          </p:nvSpPr>
          <p:spPr bwMode="auto">
            <a:xfrm>
              <a:off x="5297488" y="3479329"/>
              <a:ext cx="227012" cy="146050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Freeform 616"/>
            <p:cNvSpPr>
              <a:spLocks/>
            </p:cNvSpPr>
            <p:nvPr/>
          </p:nvSpPr>
          <p:spPr bwMode="auto">
            <a:xfrm>
              <a:off x="5135563" y="3144366"/>
              <a:ext cx="430212" cy="393700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Freeform 617"/>
            <p:cNvSpPr>
              <a:spLocks/>
            </p:cNvSpPr>
            <p:nvPr/>
          </p:nvSpPr>
          <p:spPr bwMode="auto">
            <a:xfrm>
              <a:off x="5499100" y="3392016"/>
              <a:ext cx="66675" cy="87313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Freeform 618"/>
            <p:cNvSpPr>
              <a:spLocks/>
            </p:cNvSpPr>
            <p:nvPr/>
          </p:nvSpPr>
          <p:spPr bwMode="auto">
            <a:xfrm>
              <a:off x="5216525" y="2998316"/>
              <a:ext cx="215900" cy="233363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Freeform 619"/>
            <p:cNvSpPr>
              <a:spLocks/>
            </p:cNvSpPr>
            <p:nvPr/>
          </p:nvSpPr>
          <p:spPr bwMode="auto">
            <a:xfrm>
              <a:off x="5484813" y="3318991"/>
              <a:ext cx="106362" cy="73025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Freeform 620"/>
            <p:cNvSpPr>
              <a:spLocks/>
            </p:cNvSpPr>
            <p:nvPr/>
          </p:nvSpPr>
          <p:spPr bwMode="auto">
            <a:xfrm>
              <a:off x="5216525" y="2998316"/>
              <a:ext cx="215900" cy="233363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Freeform 621"/>
            <p:cNvSpPr>
              <a:spLocks/>
            </p:cNvSpPr>
            <p:nvPr/>
          </p:nvSpPr>
          <p:spPr bwMode="auto">
            <a:xfrm>
              <a:off x="5337175" y="2926879"/>
              <a:ext cx="401638" cy="406400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Freeform 622"/>
            <p:cNvSpPr>
              <a:spLocks/>
            </p:cNvSpPr>
            <p:nvPr/>
          </p:nvSpPr>
          <p:spPr bwMode="auto">
            <a:xfrm>
              <a:off x="5686425" y="3014191"/>
              <a:ext cx="346075" cy="347663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Freeform 623"/>
            <p:cNvSpPr>
              <a:spLocks/>
            </p:cNvSpPr>
            <p:nvPr/>
          </p:nvSpPr>
          <p:spPr bwMode="auto">
            <a:xfrm>
              <a:off x="5834063" y="3042766"/>
              <a:ext cx="614362" cy="69850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Freeform 624"/>
            <p:cNvSpPr>
              <a:spLocks/>
            </p:cNvSpPr>
            <p:nvPr/>
          </p:nvSpPr>
          <p:spPr bwMode="auto">
            <a:xfrm>
              <a:off x="5672138" y="2969741"/>
              <a:ext cx="307975" cy="247650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Freeform 625"/>
            <p:cNvSpPr>
              <a:spLocks/>
            </p:cNvSpPr>
            <p:nvPr/>
          </p:nvSpPr>
          <p:spPr bwMode="auto">
            <a:xfrm>
              <a:off x="6354763" y="3245966"/>
              <a:ext cx="254000" cy="641350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Freeform 626"/>
            <p:cNvSpPr>
              <a:spLocks/>
            </p:cNvSpPr>
            <p:nvPr/>
          </p:nvSpPr>
          <p:spPr bwMode="auto">
            <a:xfrm>
              <a:off x="5834063" y="3042766"/>
              <a:ext cx="614362" cy="69850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Freeform 627"/>
            <p:cNvSpPr>
              <a:spLocks/>
            </p:cNvSpPr>
            <p:nvPr/>
          </p:nvSpPr>
          <p:spPr bwMode="auto">
            <a:xfrm>
              <a:off x="6354763" y="3245966"/>
              <a:ext cx="254000" cy="641350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Freeform 629"/>
            <p:cNvSpPr>
              <a:spLocks/>
            </p:cNvSpPr>
            <p:nvPr/>
          </p:nvSpPr>
          <p:spPr bwMode="auto">
            <a:xfrm>
              <a:off x="6248400" y="3304704"/>
              <a:ext cx="106363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Freeform 631"/>
            <p:cNvSpPr>
              <a:spLocks/>
            </p:cNvSpPr>
            <p:nvPr/>
          </p:nvSpPr>
          <p:spPr bwMode="auto">
            <a:xfrm>
              <a:off x="6248400" y="3304704"/>
              <a:ext cx="106363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632"/>
            <p:cNvSpPr>
              <a:spLocks/>
            </p:cNvSpPr>
            <p:nvPr/>
          </p:nvSpPr>
          <p:spPr bwMode="auto">
            <a:xfrm>
              <a:off x="4829175" y="2342679"/>
              <a:ext cx="133350" cy="103187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Freeform 633"/>
            <p:cNvSpPr>
              <a:spLocks/>
            </p:cNvSpPr>
            <p:nvPr/>
          </p:nvSpPr>
          <p:spPr bwMode="auto">
            <a:xfrm>
              <a:off x="4895850" y="2210916"/>
              <a:ext cx="93663" cy="889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Freeform 634"/>
            <p:cNvSpPr>
              <a:spLocks/>
            </p:cNvSpPr>
            <p:nvPr/>
          </p:nvSpPr>
          <p:spPr bwMode="auto">
            <a:xfrm>
              <a:off x="4881563" y="2356966"/>
              <a:ext cx="201612" cy="188913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Freeform 635"/>
            <p:cNvSpPr>
              <a:spLocks/>
            </p:cNvSpPr>
            <p:nvPr/>
          </p:nvSpPr>
          <p:spPr bwMode="auto">
            <a:xfrm>
              <a:off x="4841875" y="2269654"/>
              <a:ext cx="161925" cy="10318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Freeform 636"/>
            <p:cNvSpPr>
              <a:spLocks/>
            </p:cNvSpPr>
            <p:nvPr/>
          </p:nvSpPr>
          <p:spPr bwMode="auto">
            <a:xfrm>
              <a:off x="4064000" y="3625379"/>
              <a:ext cx="161925" cy="13176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Freeform 637"/>
            <p:cNvSpPr>
              <a:spLocks/>
            </p:cNvSpPr>
            <p:nvPr/>
          </p:nvSpPr>
          <p:spPr bwMode="auto">
            <a:xfrm>
              <a:off x="4024313" y="3538066"/>
              <a:ext cx="134937" cy="10160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Freeform 638"/>
            <p:cNvSpPr>
              <a:spLocks/>
            </p:cNvSpPr>
            <p:nvPr/>
          </p:nvSpPr>
          <p:spPr bwMode="auto">
            <a:xfrm>
              <a:off x="4895850" y="2210916"/>
              <a:ext cx="93663" cy="889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Freeform 639"/>
            <p:cNvSpPr>
              <a:spLocks/>
            </p:cNvSpPr>
            <p:nvPr/>
          </p:nvSpPr>
          <p:spPr bwMode="auto">
            <a:xfrm>
              <a:off x="4024313" y="3538066"/>
              <a:ext cx="134937" cy="10160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Freeform 640"/>
            <p:cNvSpPr>
              <a:spLocks/>
            </p:cNvSpPr>
            <p:nvPr/>
          </p:nvSpPr>
          <p:spPr bwMode="auto">
            <a:xfrm>
              <a:off x="4038600" y="3276129"/>
              <a:ext cx="254000" cy="304800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Freeform 641"/>
            <p:cNvSpPr>
              <a:spLocks/>
            </p:cNvSpPr>
            <p:nvPr/>
          </p:nvSpPr>
          <p:spPr bwMode="auto">
            <a:xfrm>
              <a:off x="4910138" y="3158654"/>
              <a:ext cx="239712" cy="247650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Freeform 642"/>
            <p:cNvSpPr>
              <a:spLocks/>
            </p:cNvSpPr>
            <p:nvPr/>
          </p:nvSpPr>
          <p:spPr bwMode="auto">
            <a:xfrm>
              <a:off x="4587875" y="3115791"/>
              <a:ext cx="349250" cy="363538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Freeform 643"/>
            <p:cNvSpPr>
              <a:spLocks/>
            </p:cNvSpPr>
            <p:nvPr/>
          </p:nvSpPr>
          <p:spPr bwMode="auto">
            <a:xfrm>
              <a:off x="4548188" y="2998316"/>
              <a:ext cx="93662" cy="190500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Freeform 644"/>
            <p:cNvSpPr>
              <a:spLocks/>
            </p:cNvSpPr>
            <p:nvPr/>
          </p:nvSpPr>
          <p:spPr bwMode="auto">
            <a:xfrm>
              <a:off x="4117975" y="304276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Freeform 645"/>
            <p:cNvSpPr>
              <a:spLocks/>
            </p:cNvSpPr>
            <p:nvPr/>
          </p:nvSpPr>
          <p:spPr bwMode="auto">
            <a:xfrm>
              <a:off x="4548188" y="2998316"/>
              <a:ext cx="93662" cy="190500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Freeform 646"/>
            <p:cNvSpPr>
              <a:spLocks/>
            </p:cNvSpPr>
            <p:nvPr/>
          </p:nvSpPr>
          <p:spPr bwMode="auto">
            <a:xfrm>
              <a:off x="4117975" y="304276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Freeform 647"/>
            <p:cNvSpPr>
              <a:spLocks/>
            </p:cNvSpPr>
            <p:nvPr/>
          </p:nvSpPr>
          <p:spPr bwMode="auto">
            <a:xfrm>
              <a:off x="4038600" y="3261841"/>
              <a:ext cx="173038" cy="160338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Freeform 648"/>
            <p:cNvSpPr>
              <a:spLocks/>
            </p:cNvSpPr>
            <p:nvPr/>
          </p:nvSpPr>
          <p:spPr bwMode="auto">
            <a:xfrm>
              <a:off x="4051300" y="3625379"/>
              <a:ext cx="52388" cy="4286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Freeform 649"/>
            <p:cNvSpPr>
              <a:spLocks/>
            </p:cNvSpPr>
            <p:nvPr/>
          </p:nvSpPr>
          <p:spPr bwMode="auto">
            <a:xfrm>
              <a:off x="4856163" y="3377729"/>
              <a:ext cx="347662" cy="466725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Freeform 650"/>
            <p:cNvSpPr>
              <a:spLocks/>
            </p:cNvSpPr>
            <p:nvPr/>
          </p:nvSpPr>
          <p:spPr bwMode="auto">
            <a:xfrm>
              <a:off x="4211638" y="3684116"/>
              <a:ext cx="134937" cy="130175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Freeform 651"/>
            <p:cNvSpPr>
              <a:spLocks/>
            </p:cNvSpPr>
            <p:nvPr/>
          </p:nvSpPr>
          <p:spPr bwMode="auto">
            <a:xfrm>
              <a:off x="4144963" y="3726979"/>
              <a:ext cx="93662" cy="8731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Freeform 652"/>
            <p:cNvSpPr>
              <a:spLocks/>
            </p:cNvSpPr>
            <p:nvPr/>
          </p:nvSpPr>
          <p:spPr bwMode="auto">
            <a:xfrm>
              <a:off x="4103688" y="3698404"/>
              <a:ext cx="66675" cy="7302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Freeform 653"/>
            <p:cNvSpPr>
              <a:spLocks/>
            </p:cNvSpPr>
            <p:nvPr/>
          </p:nvSpPr>
          <p:spPr bwMode="auto">
            <a:xfrm>
              <a:off x="4051300" y="3625379"/>
              <a:ext cx="52388" cy="4286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Freeform 654"/>
            <p:cNvSpPr>
              <a:spLocks/>
            </p:cNvSpPr>
            <p:nvPr/>
          </p:nvSpPr>
          <p:spPr bwMode="auto">
            <a:xfrm>
              <a:off x="4103688" y="3698404"/>
              <a:ext cx="66675" cy="7302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Freeform 655"/>
            <p:cNvSpPr>
              <a:spLocks/>
            </p:cNvSpPr>
            <p:nvPr/>
          </p:nvSpPr>
          <p:spPr bwMode="auto">
            <a:xfrm>
              <a:off x="4211638" y="3261841"/>
              <a:ext cx="1587" cy="14288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Freeform 656"/>
            <p:cNvSpPr>
              <a:spLocks/>
            </p:cNvSpPr>
            <p:nvPr/>
          </p:nvSpPr>
          <p:spPr bwMode="auto">
            <a:xfrm>
              <a:off x="4211638" y="2998316"/>
              <a:ext cx="430212" cy="48101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ectangle 657"/>
            <p:cNvSpPr>
              <a:spLocks noChangeArrowheads="1"/>
            </p:cNvSpPr>
            <p:nvPr/>
          </p:nvSpPr>
          <p:spPr bwMode="auto">
            <a:xfrm>
              <a:off x="4211638" y="3261841"/>
              <a:ext cx="0" cy="14288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Freeform 658"/>
            <p:cNvSpPr>
              <a:spLocks/>
            </p:cNvSpPr>
            <p:nvPr/>
          </p:nvSpPr>
          <p:spPr bwMode="auto">
            <a:xfrm>
              <a:off x="4211638" y="2998316"/>
              <a:ext cx="430212" cy="48101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Freeform 659"/>
            <p:cNvSpPr>
              <a:spLocks/>
            </p:cNvSpPr>
            <p:nvPr/>
          </p:nvSpPr>
          <p:spPr bwMode="auto">
            <a:xfrm>
              <a:off x="4238625" y="2969741"/>
              <a:ext cx="12700" cy="1588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Freeform 660"/>
            <p:cNvSpPr>
              <a:spLocks/>
            </p:cNvSpPr>
            <p:nvPr/>
          </p:nvSpPr>
          <p:spPr bwMode="auto">
            <a:xfrm>
              <a:off x="4251325" y="2868141"/>
              <a:ext cx="14288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ectangle 661"/>
            <p:cNvSpPr>
              <a:spLocks noChangeArrowheads="1"/>
            </p:cNvSpPr>
            <p:nvPr/>
          </p:nvSpPr>
          <p:spPr bwMode="auto">
            <a:xfrm>
              <a:off x="4238625" y="2969741"/>
              <a:ext cx="12700" cy="0"/>
            </a:xfrm>
            <a:prstGeom prst="rect">
              <a:avLst/>
            </a:prstGeom>
            <a:solidFill>
              <a:srgbClr val="3366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Freeform 662"/>
            <p:cNvSpPr>
              <a:spLocks/>
            </p:cNvSpPr>
            <p:nvPr/>
          </p:nvSpPr>
          <p:spPr bwMode="auto">
            <a:xfrm>
              <a:off x="4251325" y="2868141"/>
              <a:ext cx="14288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Freeform 663"/>
            <p:cNvSpPr>
              <a:spLocks/>
            </p:cNvSpPr>
            <p:nvPr/>
          </p:nvSpPr>
          <p:spPr bwMode="auto">
            <a:xfrm>
              <a:off x="4198938" y="280781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1" name="Freeform 664"/>
            <p:cNvSpPr>
              <a:spLocks/>
            </p:cNvSpPr>
            <p:nvPr/>
          </p:nvSpPr>
          <p:spPr bwMode="auto">
            <a:xfrm>
              <a:off x="4198938" y="2853854"/>
              <a:ext cx="66675" cy="144462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Freeform 665"/>
            <p:cNvSpPr>
              <a:spLocks/>
            </p:cNvSpPr>
            <p:nvPr/>
          </p:nvSpPr>
          <p:spPr bwMode="auto">
            <a:xfrm>
              <a:off x="4251325" y="2868141"/>
              <a:ext cx="14288" cy="5873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Freeform 666"/>
            <p:cNvSpPr>
              <a:spLocks/>
            </p:cNvSpPr>
            <p:nvPr/>
          </p:nvSpPr>
          <p:spPr bwMode="auto">
            <a:xfrm>
              <a:off x="4198938" y="2853854"/>
              <a:ext cx="66675" cy="144462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Freeform 667"/>
            <p:cNvSpPr>
              <a:spLocks/>
            </p:cNvSpPr>
            <p:nvPr/>
          </p:nvSpPr>
          <p:spPr bwMode="auto">
            <a:xfrm>
              <a:off x="4251325" y="2868141"/>
              <a:ext cx="14288" cy="5873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Freeform 668"/>
            <p:cNvSpPr>
              <a:spLocks/>
            </p:cNvSpPr>
            <p:nvPr/>
          </p:nvSpPr>
          <p:spPr bwMode="auto">
            <a:xfrm>
              <a:off x="4238625" y="2969741"/>
              <a:ext cx="1588" cy="28575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Freeform 669"/>
            <p:cNvSpPr>
              <a:spLocks/>
            </p:cNvSpPr>
            <p:nvPr/>
          </p:nvSpPr>
          <p:spPr bwMode="auto">
            <a:xfrm>
              <a:off x="4238625" y="2926879"/>
              <a:ext cx="12700" cy="26987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Freeform 670"/>
            <p:cNvSpPr>
              <a:spLocks/>
            </p:cNvSpPr>
            <p:nvPr/>
          </p:nvSpPr>
          <p:spPr bwMode="auto">
            <a:xfrm>
              <a:off x="4238625" y="2953866"/>
              <a:ext cx="1588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Freeform 671"/>
            <p:cNvSpPr>
              <a:spLocks/>
            </p:cNvSpPr>
            <p:nvPr/>
          </p:nvSpPr>
          <p:spPr bwMode="auto">
            <a:xfrm>
              <a:off x="4238625" y="2926879"/>
              <a:ext cx="12700" cy="26987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672"/>
            <p:cNvSpPr>
              <a:spLocks/>
            </p:cNvSpPr>
            <p:nvPr/>
          </p:nvSpPr>
          <p:spPr bwMode="auto">
            <a:xfrm>
              <a:off x="4238625" y="2953866"/>
              <a:ext cx="1588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Freeform 673"/>
            <p:cNvSpPr>
              <a:spLocks/>
            </p:cNvSpPr>
            <p:nvPr/>
          </p:nvSpPr>
          <p:spPr bwMode="auto">
            <a:xfrm>
              <a:off x="5457825" y="2998316"/>
              <a:ext cx="12700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674"/>
            <p:cNvSpPr>
              <a:spLocks/>
            </p:cNvSpPr>
            <p:nvPr/>
          </p:nvSpPr>
          <p:spPr bwMode="auto">
            <a:xfrm>
              <a:off x="5418138" y="2953866"/>
              <a:ext cx="14287" cy="3016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675"/>
            <p:cNvSpPr>
              <a:spLocks/>
            </p:cNvSpPr>
            <p:nvPr/>
          </p:nvSpPr>
          <p:spPr bwMode="auto">
            <a:xfrm>
              <a:off x="5457825" y="2998316"/>
              <a:ext cx="12700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676"/>
            <p:cNvSpPr>
              <a:spLocks/>
            </p:cNvSpPr>
            <p:nvPr/>
          </p:nvSpPr>
          <p:spPr bwMode="auto">
            <a:xfrm>
              <a:off x="5418138" y="2953866"/>
              <a:ext cx="14287" cy="3016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566"/>
            <p:cNvSpPr>
              <a:spLocks/>
            </p:cNvSpPr>
            <p:nvPr/>
          </p:nvSpPr>
          <p:spPr bwMode="auto">
            <a:xfrm>
              <a:off x="6702425" y="3450754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568"/>
            <p:cNvSpPr>
              <a:spLocks/>
            </p:cNvSpPr>
            <p:nvPr/>
          </p:nvSpPr>
          <p:spPr bwMode="auto">
            <a:xfrm>
              <a:off x="6702425" y="3450754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Freeform 575"/>
            <p:cNvSpPr>
              <a:spLocks/>
            </p:cNvSpPr>
            <p:nvPr/>
          </p:nvSpPr>
          <p:spPr bwMode="auto">
            <a:xfrm>
              <a:off x="7934325" y="4950941"/>
              <a:ext cx="147638" cy="1905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Freeform 577"/>
            <p:cNvSpPr>
              <a:spLocks/>
            </p:cNvSpPr>
            <p:nvPr/>
          </p:nvSpPr>
          <p:spPr bwMode="auto">
            <a:xfrm>
              <a:off x="7934325" y="4950941"/>
              <a:ext cx="147638" cy="1905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Freeform 578"/>
            <p:cNvSpPr>
              <a:spLocks/>
            </p:cNvSpPr>
            <p:nvPr/>
          </p:nvSpPr>
          <p:spPr bwMode="auto">
            <a:xfrm>
              <a:off x="8067675" y="4776316"/>
              <a:ext cx="107950" cy="1889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Freeform 579"/>
            <p:cNvSpPr>
              <a:spLocks/>
            </p:cNvSpPr>
            <p:nvPr/>
          </p:nvSpPr>
          <p:spPr bwMode="auto">
            <a:xfrm>
              <a:off x="6796088" y="4192116"/>
              <a:ext cx="842962" cy="700088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580"/>
            <p:cNvSpPr>
              <a:spLocks/>
            </p:cNvSpPr>
            <p:nvPr/>
          </p:nvSpPr>
          <p:spPr bwMode="auto">
            <a:xfrm>
              <a:off x="8067675" y="4776316"/>
              <a:ext cx="107950" cy="1889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581"/>
            <p:cNvSpPr>
              <a:spLocks/>
            </p:cNvSpPr>
            <p:nvPr/>
          </p:nvSpPr>
          <p:spPr bwMode="auto">
            <a:xfrm>
              <a:off x="6796088" y="4192116"/>
              <a:ext cx="842962" cy="700088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582"/>
            <p:cNvSpPr>
              <a:spLocks/>
            </p:cNvSpPr>
            <p:nvPr/>
          </p:nvSpPr>
          <p:spPr bwMode="auto">
            <a:xfrm>
              <a:off x="7466013" y="4936654"/>
              <a:ext cx="66675" cy="10160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583"/>
            <p:cNvSpPr>
              <a:spLocks/>
            </p:cNvSpPr>
            <p:nvPr/>
          </p:nvSpPr>
          <p:spPr bwMode="auto">
            <a:xfrm>
              <a:off x="6435725" y="3800004"/>
              <a:ext cx="214313" cy="249237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584"/>
            <p:cNvSpPr>
              <a:spLocks/>
            </p:cNvSpPr>
            <p:nvPr/>
          </p:nvSpPr>
          <p:spPr bwMode="auto">
            <a:xfrm>
              <a:off x="6716713" y="3757141"/>
              <a:ext cx="200025" cy="246063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585"/>
            <p:cNvSpPr>
              <a:spLocks/>
            </p:cNvSpPr>
            <p:nvPr/>
          </p:nvSpPr>
          <p:spPr bwMode="auto">
            <a:xfrm>
              <a:off x="7170738" y="3930179"/>
              <a:ext cx="388937" cy="234950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586"/>
            <p:cNvSpPr>
              <a:spLocks/>
            </p:cNvSpPr>
            <p:nvPr/>
          </p:nvSpPr>
          <p:spPr bwMode="auto">
            <a:xfrm>
              <a:off x="6716713" y="3757141"/>
              <a:ext cx="200025" cy="246063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587"/>
            <p:cNvSpPr>
              <a:spLocks/>
            </p:cNvSpPr>
            <p:nvPr/>
          </p:nvSpPr>
          <p:spPr bwMode="auto">
            <a:xfrm>
              <a:off x="7170738" y="3930179"/>
              <a:ext cx="388937" cy="234950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588"/>
            <p:cNvSpPr>
              <a:spLocks/>
            </p:cNvSpPr>
            <p:nvPr/>
          </p:nvSpPr>
          <p:spPr bwMode="auto">
            <a:xfrm>
              <a:off x="6929438" y="3495204"/>
              <a:ext cx="120650" cy="1730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589"/>
            <p:cNvSpPr>
              <a:spLocks/>
            </p:cNvSpPr>
            <p:nvPr/>
          </p:nvSpPr>
          <p:spPr bwMode="auto">
            <a:xfrm>
              <a:off x="6983413" y="3698404"/>
              <a:ext cx="93662" cy="8731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590"/>
            <p:cNvSpPr>
              <a:spLocks/>
            </p:cNvSpPr>
            <p:nvPr/>
          </p:nvSpPr>
          <p:spPr bwMode="auto">
            <a:xfrm>
              <a:off x="6929438" y="3495204"/>
              <a:ext cx="120650" cy="1730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591"/>
            <p:cNvSpPr>
              <a:spLocks/>
            </p:cNvSpPr>
            <p:nvPr/>
          </p:nvSpPr>
          <p:spPr bwMode="auto">
            <a:xfrm>
              <a:off x="6983413" y="3698404"/>
              <a:ext cx="93662" cy="8731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592"/>
            <p:cNvSpPr>
              <a:spLocks/>
            </p:cNvSpPr>
            <p:nvPr/>
          </p:nvSpPr>
          <p:spPr bwMode="auto">
            <a:xfrm>
              <a:off x="6916738" y="3887316"/>
              <a:ext cx="120650" cy="16192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593"/>
            <p:cNvSpPr>
              <a:spLocks/>
            </p:cNvSpPr>
            <p:nvPr/>
          </p:nvSpPr>
          <p:spPr bwMode="auto">
            <a:xfrm>
              <a:off x="6635750" y="4076229"/>
              <a:ext cx="227013" cy="58737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628"/>
            <p:cNvSpPr>
              <a:spLocks/>
            </p:cNvSpPr>
            <p:nvPr/>
          </p:nvSpPr>
          <p:spPr bwMode="auto">
            <a:xfrm>
              <a:off x="6475413" y="3434879"/>
              <a:ext cx="160337" cy="2047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630"/>
            <p:cNvSpPr>
              <a:spLocks/>
            </p:cNvSpPr>
            <p:nvPr/>
          </p:nvSpPr>
          <p:spPr bwMode="auto">
            <a:xfrm>
              <a:off x="6475413" y="3434879"/>
              <a:ext cx="160337" cy="2047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677"/>
            <p:cNvSpPr>
              <a:spLocks/>
            </p:cNvSpPr>
            <p:nvPr/>
          </p:nvSpPr>
          <p:spPr bwMode="auto">
            <a:xfrm>
              <a:off x="6515100" y="3406304"/>
              <a:ext cx="160338" cy="27781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678"/>
            <p:cNvSpPr>
              <a:spLocks/>
            </p:cNvSpPr>
            <p:nvPr/>
          </p:nvSpPr>
          <p:spPr bwMode="auto">
            <a:xfrm>
              <a:off x="6569075" y="3377729"/>
              <a:ext cx="147638" cy="334962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679"/>
            <p:cNvSpPr>
              <a:spLocks/>
            </p:cNvSpPr>
            <p:nvPr/>
          </p:nvSpPr>
          <p:spPr bwMode="auto">
            <a:xfrm>
              <a:off x="6515100" y="3406304"/>
              <a:ext cx="160338" cy="27781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680"/>
            <p:cNvSpPr>
              <a:spLocks/>
            </p:cNvSpPr>
            <p:nvPr/>
          </p:nvSpPr>
          <p:spPr bwMode="auto">
            <a:xfrm>
              <a:off x="6569075" y="3377729"/>
              <a:ext cx="147638" cy="334962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Freeform 681"/>
            <p:cNvSpPr>
              <a:spLocks/>
            </p:cNvSpPr>
            <p:nvPr/>
          </p:nvSpPr>
          <p:spPr bwMode="auto">
            <a:xfrm>
              <a:off x="6088063" y="3203104"/>
              <a:ext cx="173037" cy="8731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682"/>
            <p:cNvSpPr>
              <a:spLocks/>
            </p:cNvSpPr>
            <p:nvPr/>
          </p:nvSpPr>
          <p:spPr bwMode="auto">
            <a:xfrm>
              <a:off x="5965825" y="2474441"/>
              <a:ext cx="1285875" cy="976313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683"/>
            <p:cNvSpPr>
              <a:spLocks/>
            </p:cNvSpPr>
            <p:nvPr/>
          </p:nvSpPr>
          <p:spPr bwMode="auto">
            <a:xfrm>
              <a:off x="6261100" y="2518891"/>
              <a:ext cx="668338" cy="3619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684"/>
            <p:cNvSpPr>
              <a:spLocks/>
            </p:cNvSpPr>
            <p:nvPr/>
          </p:nvSpPr>
          <p:spPr bwMode="auto">
            <a:xfrm>
              <a:off x="6088063" y="3203104"/>
              <a:ext cx="173037" cy="8731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685"/>
            <p:cNvSpPr>
              <a:spLocks/>
            </p:cNvSpPr>
            <p:nvPr/>
          </p:nvSpPr>
          <p:spPr bwMode="auto">
            <a:xfrm>
              <a:off x="6261100" y="2518891"/>
              <a:ext cx="668338" cy="3619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Freeform 686"/>
            <p:cNvSpPr>
              <a:spLocks/>
            </p:cNvSpPr>
            <p:nvPr/>
          </p:nvSpPr>
          <p:spPr bwMode="auto">
            <a:xfrm>
              <a:off x="4829175" y="1642591"/>
              <a:ext cx="228600" cy="541338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687"/>
            <p:cNvSpPr>
              <a:spLocks/>
            </p:cNvSpPr>
            <p:nvPr/>
          </p:nvSpPr>
          <p:spPr bwMode="auto">
            <a:xfrm>
              <a:off x="5070475" y="2503016"/>
              <a:ext cx="12700" cy="15875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688"/>
            <p:cNvSpPr>
              <a:spLocks/>
            </p:cNvSpPr>
            <p:nvPr/>
          </p:nvSpPr>
          <p:spPr bwMode="auto">
            <a:xfrm>
              <a:off x="4976813" y="1031404"/>
              <a:ext cx="3238500" cy="1895475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Freeform 689"/>
            <p:cNvSpPr>
              <a:spLocks/>
            </p:cNvSpPr>
            <p:nvPr/>
          </p:nvSpPr>
          <p:spPr bwMode="auto">
            <a:xfrm>
              <a:off x="5470525" y="2998316"/>
              <a:ext cx="68263" cy="15875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690"/>
            <p:cNvSpPr>
              <a:spLocks/>
            </p:cNvSpPr>
            <p:nvPr/>
          </p:nvSpPr>
          <p:spPr bwMode="auto">
            <a:xfrm>
              <a:off x="5378450" y="2387129"/>
              <a:ext cx="869950" cy="669925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0" name="Freeform 691"/>
            <p:cNvSpPr>
              <a:spLocks/>
            </p:cNvSpPr>
            <p:nvPr/>
          </p:nvSpPr>
          <p:spPr bwMode="auto">
            <a:xfrm>
              <a:off x="5432425" y="2984029"/>
              <a:ext cx="25400" cy="1428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692"/>
            <p:cNvSpPr>
              <a:spLocks/>
            </p:cNvSpPr>
            <p:nvPr/>
          </p:nvSpPr>
          <p:spPr bwMode="auto">
            <a:xfrm>
              <a:off x="4735513" y="2634779"/>
              <a:ext cx="14287" cy="158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693"/>
            <p:cNvSpPr>
              <a:spLocks/>
            </p:cNvSpPr>
            <p:nvPr/>
          </p:nvSpPr>
          <p:spPr bwMode="auto">
            <a:xfrm>
              <a:off x="5432425" y="2984029"/>
              <a:ext cx="25400" cy="1428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Rectangle 694"/>
            <p:cNvSpPr>
              <a:spLocks noChangeArrowheads="1"/>
            </p:cNvSpPr>
            <p:nvPr/>
          </p:nvSpPr>
          <p:spPr bwMode="auto">
            <a:xfrm>
              <a:off x="4735513" y="2634779"/>
              <a:ext cx="14287" cy="0"/>
            </a:xfrm>
            <a:prstGeom prst="rect">
              <a:avLst/>
            </a:prstGeom>
            <a:solidFill>
              <a:srgbClr val="3366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Freeform 695"/>
            <p:cNvSpPr>
              <a:spLocks/>
            </p:cNvSpPr>
            <p:nvPr/>
          </p:nvSpPr>
          <p:spPr bwMode="auto">
            <a:xfrm>
              <a:off x="4587875" y="2634779"/>
              <a:ext cx="161925" cy="73025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Freeform 696"/>
            <p:cNvSpPr>
              <a:spLocks/>
            </p:cNvSpPr>
            <p:nvPr/>
          </p:nvSpPr>
          <p:spPr bwMode="auto">
            <a:xfrm>
              <a:off x="4292600" y="2545879"/>
              <a:ext cx="269875" cy="307975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Freeform 697"/>
            <p:cNvSpPr>
              <a:spLocks/>
            </p:cNvSpPr>
            <p:nvPr/>
          </p:nvSpPr>
          <p:spPr bwMode="auto">
            <a:xfrm>
              <a:off x="4535488" y="2707804"/>
              <a:ext cx="254000" cy="261937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Freeform 698"/>
            <p:cNvSpPr>
              <a:spLocks/>
            </p:cNvSpPr>
            <p:nvPr/>
          </p:nvSpPr>
          <p:spPr bwMode="auto">
            <a:xfrm>
              <a:off x="4505325" y="2401416"/>
              <a:ext cx="203200" cy="276225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Freeform 699"/>
            <p:cNvSpPr>
              <a:spLocks/>
            </p:cNvSpPr>
            <p:nvPr/>
          </p:nvSpPr>
          <p:spPr bwMode="auto">
            <a:xfrm>
              <a:off x="4465638" y="2460154"/>
              <a:ext cx="82550" cy="10160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Freeform 700"/>
            <p:cNvSpPr>
              <a:spLocks/>
            </p:cNvSpPr>
            <p:nvPr/>
          </p:nvSpPr>
          <p:spPr bwMode="auto">
            <a:xfrm>
              <a:off x="4535488" y="2707804"/>
              <a:ext cx="254000" cy="261937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701"/>
            <p:cNvSpPr>
              <a:spLocks/>
            </p:cNvSpPr>
            <p:nvPr/>
          </p:nvSpPr>
          <p:spPr bwMode="auto">
            <a:xfrm>
              <a:off x="4465638" y="2460154"/>
              <a:ext cx="82550" cy="10160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Freeform 702"/>
            <p:cNvSpPr>
              <a:spLocks/>
            </p:cNvSpPr>
            <p:nvPr/>
          </p:nvSpPr>
          <p:spPr bwMode="auto">
            <a:xfrm>
              <a:off x="4816475" y="2868141"/>
              <a:ext cx="133350" cy="14605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Freeform 703"/>
            <p:cNvSpPr>
              <a:spLocks/>
            </p:cNvSpPr>
            <p:nvPr/>
          </p:nvSpPr>
          <p:spPr bwMode="auto">
            <a:xfrm>
              <a:off x="4492625" y="1556866"/>
              <a:ext cx="550863" cy="712788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Freeform 704"/>
            <p:cNvSpPr>
              <a:spLocks/>
            </p:cNvSpPr>
            <p:nvPr/>
          </p:nvSpPr>
          <p:spPr bwMode="auto">
            <a:xfrm>
              <a:off x="4627563" y="1702916"/>
              <a:ext cx="268287" cy="68421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Freeform 705"/>
            <p:cNvSpPr>
              <a:spLocks/>
            </p:cNvSpPr>
            <p:nvPr/>
          </p:nvSpPr>
          <p:spPr bwMode="auto">
            <a:xfrm>
              <a:off x="4856163" y="2503016"/>
              <a:ext cx="388937" cy="277813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Freeform 706"/>
            <p:cNvSpPr>
              <a:spLocks/>
            </p:cNvSpPr>
            <p:nvPr/>
          </p:nvSpPr>
          <p:spPr bwMode="auto">
            <a:xfrm>
              <a:off x="5083175" y="2503016"/>
              <a:ext cx="41275" cy="2857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Freeform 707"/>
            <p:cNvSpPr>
              <a:spLocks/>
            </p:cNvSpPr>
            <p:nvPr/>
          </p:nvSpPr>
          <p:spPr bwMode="auto">
            <a:xfrm>
              <a:off x="4816475" y="2868141"/>
              <a:ext cx="133350" cy="14605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Freeform 708"/>
            <p:cNvSpPr>
              <a:spLocks/>
            </p:cNvSpPr>
            <p:nvPr/>
          </p:nvSpPr>
          <p:spPr bwMode="auto">
            <a:xfrm>
              <a:off x="5083175" y="2503016"/>
              <a:ext cx="41275" cy="2857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Freeform 709"/>
            <p:cNvSpPr>
              <a:spLocks/>
            </p:cNvSpPr>
            <p:nvPr/>
          </p:nvSpPr>
          <p:spPr bwMode="auto">
            <a:xfrm>
              <a:off x="4816475" y="2649066"/>
              <a:ext cx="212725" cy="158750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Freeform 710"/>
            <p:cNvSpPr>
              <a:spLocks/>
            </p:cNvSpPr>
            <p:nvPr/>
          </p:nvSpPr>
          <p:spPr bwMode="auto">
            <a:xfrm>
              <a:off x="4816475" y="2722091"/>
              <a:ext cx="53975" cy="7302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Freeform 711"/>
            <p:cNvSpPr>
              <a:spLocks/>
            </p:cNvSpPr>
            <p:nvPr/>
          </p:nvSpPr>
          <p:spPr bwMode="auto">
            <a:xfrm>
              <a:off x="4641850" y="2561754"/>
              <a:ext cx="147638" cy="87312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Freeform 712"/>
            <p:cNvSpPr>
              <a:spLocks/>
            </p:cNvSpPr>
            <p:nvPr/>
          </p:nvSpPr>
          <p:spPr bwMode="auto">
            <a:xfrm>
              <a:off x="4735513" y="2649066"/>
              <a:ext cx="134937" cy="87313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Freeform 713"/>
            <p:cNvSpPr>
              <a:spLocks/>
            </p:cNvSpPr>
            <p:nvPr/>
          </p:nvSpPr>
          <p:spPr bwMode="auto">
            <a:xfrm>
              <a:off x="4749800" y="2604616"/>
              <a:ext cx="120650" cy="6032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Freeform 714"/>
            <p:cNvSpPr>
              <a:spLocks/>
            </p:cNvSpPr>
            <p:nvPr/>
          </p:nvSpPr>
          <p:spPr bwMode="auto">
            <a:xfrm>
              <a:off x="4816475" y="2722091"/>
              <a:ext cx="53975" cy="7302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Freeform 715"/>
            <p:cNvSpPr>
              <a:spLocks/>
            </p:cNvSpPr>
            <p:nvPr/>
          </p:nvSpPr>
          <p:spPr bwMode="auto">
            <a:xfrm>
              <a:off x="4749800" y="2604616"/>
              <a:ext cx="120650" cy="6032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Freeform 716"/>
            <p:cNvSpPr>
              <a:spLocks/>
            </p:cNvSpPr>
            <p:nvPr/>
          </p:nvSpPr>
          <p:spPr bwMode="auto">
            <a:xfrm>
              <a:off x="4870450" y="2795116"/>
              <a:ext cx="146050" cy="131763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Freeform 717"/>
            <p:cNvSpPr>
              <a:spLocks/>
            </p:cNvSpPr>
            <p:nvPr/>
          </p:nvSpPr>
          <p:spPr bwMode="auto">
            <a:xfrm>
              <a:off x="4775200" y="2722091"/>
              <a:ext cx="106363" cy="204788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Freeform 718"/>
            <p:cNvSpPr>
              <a:spLocks/>
            </p:cNvSpPr>
            <p:nvPr/>
          </p:nvSpPr>
          <p:spPr bwMode="auto">
            <a:xfrm>
              <a:off x="4683125" y="2691929"/>
              <a:ext cx="119063" cy="16192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Freeform 719"/>
            <p:cNvSpPr>
              <a:spLocks/>
            </p:cNvSpPr>
            <p:nvPr/>
          </p:nvSpPr>
          <p:spPr bwMode="auto">
            <a:xfrm>
              <a:off x="4816475" y="2387129"/>
              <a:ext cx="65088" cy="4286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Freeform 720"/>
            <p:cNvSpPr>
              <a:spLocks/>
            </p:cNvSpPr>
            <p:nvPr/>
          </p:nvSpPr>
          <p:spPr bwMode="auto">
            <a:xfrm>
              <a:off x="4870450" y="2795116"/>
              <a:ext cx="146050" cy="131763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Freeform 721"/>
            <p:cNvSpPr>
              <a:spLocks/>
            </p:cNvSpPr>
            <p:nvPr/>
          </p:nvSpPr>
          <p:spPr bwMode="auto">
            <a:xfrm>
              <a:off x="4816475" y="2387129"/>
              <a:ext cx="65088" cy="4286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Freeform 722"/>
            <p:cNvSpPr>
              <a:spLocks/>
            </p:cNvSpPr>
            <p:nvPr/>
          </p:nvSpPr>
          <p:spPr bwMode="auto">
            <a:xfrm>
              <a:off x="4694238" y="2415704"/>
              <a:ext cx="201612" cy="203200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Freeform 723"/>
            <p:cNvSpPr>
              <a:spLocks/>
            </p:cNvSpPr>
            <p:nvPr/>
          </p:nvSpPr>
          <p:spPr bwMode="auto">
            <a:xfrm>
              <a:off x="4521200" y="2677641"/>
              <a:ext cx="93663" cy="58738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Freeform 724"/>
            <p:cNvSpPr>
              <a:spLocks/>
            </p:cNvSpPr>
            <p:nvPr/>
          </p:nvSpPr>
          <p:spPr bwMode="auto">
            <a:xfrm>
              <a:off x="4562475" y="2299816"/>
              <a:ext cx="65088" cy="115888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Freeform 725"/>
            <p:cNvSpPr>
              <a:spLocks/>
            </p:cNvSpPr>
            <p:nvPr/>
          </p:nvSpPr>
          <p:spPr bwMode="auto">
            <a:xfrm>
              <a:off x="4452938" y="2531591"/>
              <a:ext cx="68262" cy="7302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Freeform 726"/>
            <p:cNvSpPr>
              <a:spLocks/>
            </p:cNvSpPr>
            <p:nvPr/>
          </p:nvSpPr>
          <p:spPr bwMode="auto">
            <a:xfrm>
              <a:off x="4521200" y="2677641"/>
              <a:ext cx="93663" cy="58738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Freeform 727"/>
            <p:cNvSpPr>
              <a:spLocks/>
            </p:cNvSpPr>
            <p:nvPr/>
          </p:nvSpPr>
          <p:spPr bwMode="auto">
            <a:xfrm>
              <a:off x="4452938" y="2531591"/>
              <a:ext cx="68262" cy="7302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Freeform 728"/>
            <p:cNvSpPr>
              <a:spLocks/>
            </p:cNvSpPr>
            <p:nvPr/>
          </p:nvSpPr>
          <p:spPr bwMode="auto">
            <a:xfrm>
              <a:off x="4398963" y="3361854"/>
              <a:ext cx="336550" cy="27781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Freeform 729"/>
            <p:cNvSpPr>
              <a:spLocks/>
            </p:cNvSpPr>
            <p:nvPr/>
          </p:nvSpPr>
          <p:spPr bwMode="auto">
            <a:xfrm>
              <a:off x="4130675" y="3333279"/>
              <a:ext cx="349250" cy="350837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9" name="Freeform 730"/>
            <p:cNvSpPr>
              <a:spLocks/>
            </p:cNvSpPr>
            <p:nvPr/>
          </p:nvSpPr>
          <p:spPr bwMode="auto">
            <a:xfrm>
              <a:off x="5270500" y="3653954"/>
              <a:ext cx="200025" cy="306387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0" name="Freeform 731"/>
            <p:cNvSpPr>
              <a:spLocks/>
            </p:cNvSpPr>
            <p:nvPr/>
          </p:nvSpPr>
          <p:spPr bwMode="auto">
            <a:xfrm>
              <a:off x="4398963" y="3361854"/>
              <a:ext cx="336550" cy="27781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1" name="Freeform 732"/>
            <p:cNvSpPr>
              <a:spLocks/>
            </p:cNvSpPr>
            <p:nvPr/>
          </p:nvSpPr>
          <p:spPr bwMode="auto">
            <a:xfrm>
              <a:off x="5270500" y="3653954"/>
              <a:ext cx="200025" cy="306387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Freeform 733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3" name="Freeform 734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Freeform 735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5" name="Freeform 736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6" name="Freeform 737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7" name="Freeform 738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8" name="Freeform 739"/>
            <p:cNvSpPr>
              <a:spLocks/>
            </p:cNvSpPr>
            <p:nvPr/>
          </p:nvSpPr>
          <p:spPr bwMode="auto">
            <a:xfrm>
              <a:off x="4749800" y="4441354"/>
              <a:ext cx="333375" cy="334962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Freeform 740"/>
            <p:cNvSpPr>
              <a:spLocks/>
            </p:cNvSpPr>
            <p:nvPr/>
          </p:nvSpPr>
          <p:spPr bwMode="auto">
            <a:xfrm>
              <a:off x="4816475" y="4338166"/>
              <a:ext cx="200025" cy="219075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0" name="Freeform 741"/>
            <p:cNvSpPr>
              <a:spLocks/>
            </p:cNvSpPr>
            <p:nvPr/>
          </p:nvSpPr>
          <p:spPr bwMode="auto">
            <a:xfrm>
              <a:off x="5029200" y="4165129"/>
              <a:ext cx="228600" cy="392112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1" name="Freeform 742"/>
            <p:cNvSpPr>
              <a:spLocks/>
            </p:cNvSpPr>
            <p:nvPr/>
          </p:nvSpPr>
          <p:spPr bwMode="auto">
            <a:xfrm>
              <a:off x="5029200" y="3946054"/>
              <a:ext cx="215900" cy="246062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2" name="Freeform 743"/>
            <p:cNvSpPr>
              <a:spLocks/>
            </p:cNvSpPr>
            <p:nvPr/>
          </p:nvSpPr>
          <p:spPr bwMode="auto">
            <a:xfrm>
              <a:off x="4654550" y="4061941"/>
              <a:ext cx="255588" cy="27622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3" name="Freeform 744"/>
            <p:cNvSpPr>
              <a:spLocks/>
            </p:cNvSpPr>
            <p:nvPr/>
          </p:nvSpPr>
          <p:spPr bwMode="auto">
            <a:xfrm>
              <a:off x="4654550" y="3800004"/>
              <a:ext cx="388938" cy="422275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4" name="Freeform 745"/>
            <p:cNvSpPr>
              <a:spLocks/>
            </p:cNvSpPr>
            <p:nvPr/>
          </p:nvSpPr>
          <p:spPr bwMode="auto">
            <a:xfrm>
              <a:off x="5097463" y="3507904"/>
              <a:ext cx="306387" cy="322262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Freeform 746"/>
            <p:cNvSpPr>
              <a:spLocks/>
            </p:cNvSpPr>
            <p:nvPr/>
          </p:nvSpPr>
          <p:spPr bwMode="auto">
            <a:xfrm>
              <a:off x="5110163" y="3814291"/>
              <a:ext cx="174625" cy="219075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6" name="Freeform 747"/>
            <p:cNvSpPr>
              <a:spLocks/>
            </p:cNvSpPr>
            <p:nvPr/>
          </p:nvSpPr>
          <p:spPr bwMode="auto">
            <a:xfrm>
              <a:off x="4922838" y="4281016"/>
              <a:ext cx="160337" cy="174625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7" name="Freeform 748"/>
            <p:cNvSpPr>
              <a:spLocks/>
            </p:cNvSpPr>
            <p:nvPr/>
          </p:nvSpPr>
          <p:spPr bwMode="auto">
            <a:xfrm>
              <a:off x="4870450" y="3830166"/>
              <a:ext cx="279400" cy="508000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8" name="Freeform 749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9" name="Freeform 750"/>
            <p:cNvSpPr>
              <a:spLocks/>
            </p:cNvSpPr>
            <p:nvPr/>
          </p:nvSpPr>
          <p:spPr bwMode="auto">
            <a:xfrm>
              <a:off x="4816475" y="4338166"/>
              <a:ext cx="200025" cy="219075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0" name="Freeform 751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1" name="Freeform 752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2" name="Freeform 753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3" name="Freeform 754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4" name="Freeform 755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5" name="Freeform 756"/>
            <p:cNvSpPr>
              <a:spLocks/>
            </p:cNvSpPr>
            <p:nvPr/>
          </p:nvSpPr>
          <p:spPr bwMode="auto">
            <a:xfrm>
              <a:off x="4332288" y="3668241"/>
              <a:ext cx="80962" cy="131763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6" name="Freeform 757"/>
            <p:cNvSpPr>
              <a:spLocks/>
            </p:cNvSpPr>
            <p:nvPr/>
          </p:nvSpPr>
          <p:spPr bwMode="auto">
            <a:xfrm>
              <a:off x="4452938" y="3580929"/>
              <a:ext cx="255587" cy="249237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7" name="Freeform 758"/>
            <p:cNvSpPr>
              <a:spLocks/>
            </p:cNvSpPr>
            <p:nvPr/>
          </p:nvSpPr>
          <p:spPr bwMode="auto">
            <a:xfrm>
              <a:off x="4708525" y="3668241"/>
              <a:ext cx="268288" cy="17621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8" name="Freeform 759"/>
            <p:cNvSpPr>
              <a:spLocks/>
            </p:cNvSpPr>
            <p:nvPr/>
          </p:nvSpPr>
          <p:spPr bwMode="auto">
            <a:xfrm>
              <a:off x="4452938" y="3580929"/>
              <a:ext cx="255587" cy="249237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9" name="Freeform 760"/>
            <p:cNvSpPr>
              <a:spLocks/>
            </p:cNvSpPr>
            <p:nvPr/>
          </p:nvSpPr>
          <p:spPr bwMode="auto">
            <a:xfrm>
              <a:off x="4708525" y="3668241"/>
              <a:ext cx="268288" cy="17621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0" name="Freeform 761"/>
            <p:cNvSpPr>
              <a:spLocks/>
            </p:cNvSpPr>
            <p:nvPr/>
          </p:nvSpPr>
          <p:spPr bwMode="auto">
            <a:xfrm>
              <a:off x="4627563" y="3830166"/>
              <a:ext cx="161925" cy="219075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Freeform 762"/>
            <p:cNvSpPr>
              <a:spLocks/>
            </p:cNvSpPr>
            <p:nvPr/>
          </p:nvSpPr>
          <p:spPr bwMode="auto">
            <a:xfrm>
              <a:off x="4587875" y="3873029"/>
              <a:ext cx="106363" cy="130175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Freeform 763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Freeform 764"/>
            <p:cNvSpPr>
              <a:spLocks/>
            </p:cNvSpPr>
            <p:nvPr/>
          </p:nvSpPr>
          <p:spPr bwMode="auto">
            <a:xfrm>
              <a:off x="4587875" y="3873029"/>
              <a:ext cx="106363" cy="130175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Freeform 765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Freeform 766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Freeform 767"/>
            <p:cNvSpPr>
              <a:spLocks/>
            </p:cNvSpPr>
            <p:nvPr/>
          </p:nvSpPr>
          <p:spPr bwMode="auto">
            <a:xfrm>
              <a:off x="4413250" y="3625379"/>
              <a:ext cx="52388" cy="14605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Freeform 768"/>
            <p:cNvSpPr>
              <a:spLocks/>
            </p:cNvSpPr>
            <p:nvPr/>
          </p:nvSpPr>
          <p:spPr bwMode="auto">
            <a:xfrm>
              <a:off x="4398963" y="3668241"/>
              <a:ext cx="39687" cy="11747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Freeform 769"/>
            <p:cNvSpPr>
              <a:spLocks/>
            </p:cNvSpPr>
            <p:nvPr/>
          </p:nvSpPr>
          <p:spPr bwMode="auto">
            <a:xfrm>
              <a:off x="4413250" y="3625379"/>
              <a:ext cx="52388" cy="14605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Freeform 770"/>
            <p:cNvSpPr>
              <a:spLocks/>
            </p:cNvSpPr>
            <p:nvPr/>
          </p:nvSpPr>
          <p:spPr bwMode="auto">
            <a:xfrm>
              <a:off x="4398963" y="3668241"/>
              <a:ext cx="39687" cy="11747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Freeform 771"/>
            <p:cNvSpPr>
              <a:spLocks/>
            </p:cNvSpPr>
            <p:nvPr/>
          </p:nvSpPr>
          <p:spPr bwMode="auto">
            <a:xfrm>
              <a:off x="4641850" y="4311179"/>
              <a:ext cx="280988" cy="3048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Freeform 772"/>
            <p:cNvSpPr>
              <a:spLocks/>
            </p:cNvSpPr>
            <p:nvPr/>
          </p:nvSpPr>
          <p:spPr bwMode="auto">
            <a:xfrm>
              <a:off x="4413250" y="3479329"/>
              <a:ext cx="66675" cy="889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Freeform 773"/>
            <p:cNvSpPr>
              <a:spLocks/>
            </p:cNvSpPr>
            <p:nvPr/>
          </p:nvSpPr>
          <p:spPr bwMode="auto">
            <a:xfrm>
              <a:off x="825500" y="1542579"/>
              <a:ext cx="576263" cy="85883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Freeform 774"/>
            <p:cNvSpPr>
              <a:spLocks/>
            </p:cNvSpPr>
            <p:nvPr/>
          </p:nvSpPr>
          <p:spPr bwMode="auto">
            <a:xfrm>
              <a:off x="4641850" y="4311179"/>
              <a:ext cx="280988" cy="3048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Freeform 776"/>
            <p:cNvSpPr>
              <a:spLocks/>
            </p:cNvSpPr>
            <p:nvPr/>
          </p:nvSpPr>
          <p:spPr bwMode="auto">
            <a:xfrm>
              <a:off x="1401763" y="1496541"/>
              <a:ext cx="1806575" cy="1357313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0"/>
                <a:gd name="T184" fmla="*/ 0 h 744"/>
                <a:gd name="T185" fmla="*/ 1080 w 1080"/>
                <a:gd name="T186" fmla="*/ 744 h 7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uppo 264"/>
            <p:cNvGrpSpPr/>
            <p:nvPr/>
          </p:nvGrpSpPr>
          <p:grpSpPr>
            <a:xfrm>
              <a:off x="1749425" y="2634779"/>
              <a:ext cx="1900238" cy="2738437"/>
              <a:chOff x="1749425" y="2634779"/>
              <a:chExt cx="1900238" cy="2738437"/>
            </a:xfrm>
          </p:grpSpPr>
          <p:sp>
            <p:nvSpPr>
              <p:cNvPr id="25" name="Freeform 595"/>
              <p:cNvSpPr>
                <a:spLocks/>
              </p:cNvSpPr>
              <p:nvPr/>
            </p:nvSpPr>
            <p:spPr bwMode="auto">
              <a:xfrm>
                <a:off x="2579688" y="3377729"/>
                <a:ext cx="241300" cy="73025"/>
              </a:xfrm>
              <a:custGeom>
                <a:avLst/>
                <a:gdLst>
                  <a:gd name="T0" fmla="*/ 2147483647 w 144"/>
                  <a:gd name="T1" fmla="*/ 2147483647 h 40"/>
                  <a:gd name="T2" fmla="*/ 2147483647 w 144"/>
                  <a:gd name="T3" fmla="*/ 0 h 40"/>
                  <a:gd name="T4" fmla="*/ 2147483647 w 144"/>
                  <a:gd name="T5" fmla="*/ 0 h 40"/>
                  <a:gd name="T6" fmla="*/ 2147483647 w 144"/>
                  <a:gd name="T7" fmla="*/ 2147483647 h 40"/>
                  <a:gd name="T8" fmla="*/ 2147483647 w 144"/>
                  <a:gd name="T9" fmla="*/ 2147483647 h 40"/>
                  <a:gd name="T10" fmla="*/ 2147483647 w 144"/>
                  <a:gd name="T11" fmla="*/ 2147483647 h 40"/>
                  <a:gd name="T12" fmla="*/ 2147483647 w 144"/>
                  <a:gd name="T13" fmla="*/ 2147483647 h 40"/>
                  <a:gd name="T14" fmla="*/ 2147483647 w 144"/>
                  <a:gd name="T15" fmla="*/ 2147483647 h 40"/>
                  <a:gd name="T16" fmla="*/ 2147483647 w 144"/>
                  <a:gd name="T17" fmla="*/ 2147483647 h 40"/>
                  <a:gd name="T18" fmla="*/ 2147483647 w 144"/>
                  <a:gd name="T19" fmla="*/ 2147483647 h 40"/>
                  <a:gd name="T20" fmla="*/ 2147483647 w 144"/>
                  <a:gd name="T21" fmla="*/ 2147483647 h 40"/>
                  <a:gd name="T22" fmla="*/ 2147483647 w 144"/>
                  <a:gd name="T23" fmla="*/ 2147483647 h 40"/>
                  <a:gd name="T24" fmla="*/ 2147483647 w 144"/>
                  <a:gd name="T25" fmla="*/ 2147483647 h 40"/>
                  <a:gd name="T26" fmla="*/ 2147483647 w 144"/>
                  <a:gd name="T27" fmla="*/ 2147483647 h 40"/>
                  <a:gd name="T28" fmla="*/ 0 w 144"/>
                  <a:gd name="T29" fmla="*/ 2147483647 h 40"/>
                  <a:gd name="T30" fmla="*/ 2147483647 w 144"/>
                  <a:gd name="T31" fmla="*/ 2147483647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4"/>
                  <a:gd name="T49" fmla="*/ 0 h 40"/>
                  <a:gd name="T50" fmla="*/ 144 w 144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4" h="40">
                    <a:moveTo>
                      <a:pt x="8" y="8"/>
                    </a:moveTo>
                    <a:lnTo>
                      <a:pt x="32" y="0"/>
                    </a:lnTo>
                    <a:lnTo>
                      <a:pt x="80" y="0"/>
                    </a:lnTo>
                    <a:lnTo>
                      <a:pt x="104" y="16"/>
                    </a:lnTo>
                    <a:lnTo>
                      <a:pt x="112" y="24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36" y="40"/>
                    </a:lnTo>
                    <a:lnTo>
                      <a:pt x="104" y="40"/>
                    </a:lnTo>
                    <a:lnTo>
                      <a:pt x="96" y="32"/>
                    </a:lnTo>
                    <a:lnTo>
                      <a:pt x="88" y="24"/>
                    </a:lnTo>
                    <a:lnTo>
                      <a:pt x="64" y="16"/>
                    </a:lnTo>
                    <a:lnTo>
                      <a:pt x="40" y="16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596"/>
              <p:cNvSpPr>
                <a:spLocks/>
              </p:cNvSpPr>
              <p:nvPr/>
            </p:nvSpPr>
            <p:spPr bwMode="auto">
              <a:xfrm>
                <a:off x="2820988" y="3465041"/>
                <a:ext cx="146050" cy="42863"/>
              </a:xfrm>
              <a:custGeom>
                <a:avLst/>
                <a:gdLst>
                  <a:gd name="T0" fmla="*/ 2147483647 w 88"/>
                  <a:gd name="T1" fmla="*/ 0 h 24"/>
                  <a:gd name="T2" fmla="*/ 2147483647 w 88"/>
                  <a:gd name="T3" fmla="*/ 2147483647 h 24"/>
                  <a:gd name="T4" fmla="*/ 0 w 88"/>
                  <a:gd name="T5" fmla="*/ 2147483647 h 24"/>
                  <a:gd name="T6" fmla="*/ 2147483647 w 88"/>
                  <a:gd name="T7" fmla="*/ 2147483647 h 24"/>
                  <a:gd name="T8" fmla="*/ 2147483647 w 88"/>
                  <a:gd name="T9" fmla="*/ 2147483647 h 24"/>
                  <a:gd name="T10" fmla="*/ 2147483647 w 88"/>
                  <a:gd name="T11" fmla="*/ 2147483647 h 24"/>
                  <a:gd name="T12" fmla="*/ 2147483647 w 88"/>
                  <a:gd name="T13" fmla="*/ 2147483647 h 24"/>
                  <a:gd name="T14" fmla="*/ 2147483647 w 88"/>
                  <a:gd name="T15" fmla="*/ 2147483647 h 24"/>
                  <a:gd name="T16" fmla="*/ 2147483647 w 88"/>
                  <a:gd name="T17" fmla="*/ 2147483647 h 24"/>
                  <a:gd name="T18" fmla="*/ 2147483647 w 88"/>
                  <a:gd name="T19" fmla="*/ 0 h 24"/>
                  <a:gd name="T20" fmla="*/ 2147483647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56" y="16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598"/>
              <p:cNvSpPr>
                <a:spLocks/>
              </p:cNvSpPr>
              <p:nvPr/>
            </p:nvSpPr>
            <p:spPr bwMode="auto">
              <a:xfrm>
                <a:off x="2820988" y="3465041"/>
                <a:ext cx="146050" cy="42863"/>
              </a:xfrm>
              <a:custGeom>
                <a:avLst/>
                <a:gdLst>
                  <a:gd name="T0" fmla="*/ 2147483647 w 88"/>
                  <a:gd name="T1" fmla="*/ 0 h 24"/>
                  <a:gd name="T2" fmla="*/ 2147483647 w 88"/>
                  <a:gd name="T3" fmla="*/ 2147483647 h 24"/>
                  <a:gd name="T4" fmla="*/ 0 w 88"/>
                  <a:gd name="T5" fmla="*/ 2147483647 h 24"/>
                  <a:gd name="T6" fmla="*/ 2147483647 w 88"/>
                  <a:gd name="T7" fmla="*/ 2147483647 h 24"/>
                  <a:gd name="T8" fmla="*/ 2147483647 w 88"/>
                  <a:gd name="T9" fmla="*/ 2147483647 h 24"/>
                  <a:gd name="T10" fmla="*/ 2147483647 w 88"/>
                  <a:gd name="T11" fmla="*/ 2147483647 h 24"/>
                  <a:gd name="T12" fmla="*/ 2147483647 w 88"/>
                  <a:gd name="T13" fmla="*/ 2147483647 h 24"/>
                  <a:gd name="T14" fmla="*/ 2147483647 w 88"/>
                  <a:gd name="T15" fmla="*/ 2147483647 h 24"/>
                  <a:gd name="T16" fmla="*/ 2147483647 w 88"/>
                  <a:gd name="T17" fmla="*/ 2147483647 h 24"/>
                  <a:gd name="T18" fmla="*/ 2147483647 w 88"/>
                  <a:gd name="T19" fmla="*/ 0 h 24"/>
                  <a:gd name="T20" fmla="*/ 2147483647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56" y="16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" name="Freeform 777"/>
              <p:cNvSpPr>
                <a:spLocks/>
              </p:cNvSpPr>
              <p:nvPr/>
            </p:nvSpPr>
            <p:spPr bwMode="auto">
              <a:xfrm>
                <a:off x="1749425" y="2634779"/>
                <a:ext cx="1217613" cy="684212"/>
              </a:xfrm>
              <a:custGeom>
                <a:avLst/>
                <a:gdLst>
                  <a:gd name="T0" fmla="*/ 2147483647 w 728"/>
                  <a:gd name="T1" fmla="*/ 2147483647 h 376"/>
                  <a:gd name="T2" fmla="*/ 2147483647 w 728"/>
                  <a:gd name="T3" fmla="*/ 2147483647 h 376"/>
                  <a:gd name="T4" fmla="*/ 2147483647 w 728"/>
                  <a:gd name="T5" fmla="*/ 2147483647 h 376"/>
                  <a:gd name="T6" fmla="*/ 2147483647 w 728"/>
                  <a:gd name="T7" fmla="*/ 2147483647 h 376"/>
                  <a:gd name="T8" fmla="*/ 2147483647 w 728"/>
                  <a:gd name="T9" fmla="*/ 2147483647 h 376"/>
                  <a:gd name="T10" fmla="*/ 2147483647 w 728"/>
                  <a:gd name="T11" fmla="*/ 2147483647 h 376"/>
                  <a:gd name="T12" fmla="*/ 2147483647 w 728"/>
                  <a:gd name="T13" fmla="*/ 2147483647 h 376"/>
                  <a:gd name="T14" fmla="*/ 2147483647 w 728"/>
                  <a:gd name="T15" fmla="*/ 2147483647 h 376"/>
                  <a:gd name="T16" fmla="*/ 2147483647 w 728"/>
                  <a:gd name="T17" fmla="*/ 2147483647 h 376"/>
                  <a:gd name="T18" fmla="*/ 2147483647 w 728"/>
                  <a:gd name="T19" fmla="*/ 2147483647 h 376"/>
                  <a:gd name="T20" fmla="*/ 2147483647 w 728"/>
                  <a:gd name="T21" fmla="*/ 2147483647 h 376"/>
                  <a:gd name="T22" fmla="*/ 2147483647 w 728"/>
                  <a:gd name="T23" fmla="*/ 2147483647 h 376"/>
                  <a:gd name="T24" fmla="*/ 2147483647 w 728"/>
                  <a:gd name="T25" fmla="*/ 2147483647 h 376"/>
                  <a:gd name="T26" fmla="*/ 2147483647 w 728"/>
                  <a:gd name="T27" fmla="*/ 2147483647 h 376"/>
                  <a:gd name="T28" fmla="*/ 2147483647 w 728"/>
                  <a:gd name="T29" fmla="*/ 2147483647 h 376"/>
                  <a:gd name="T30" fmla="*/ 2147483647 w 728"/>
                  <a:gd name="T31" fmla="*/ 2147483647 h 376"/>
                  <a:gd name="T32" fmla="*/ 2147483647 w 728"/>
                  <a:gd name="T33" fmla="*/ 2147483647 h 376"/>
                  <a:gd name="T34" fmla="*/ 2147483647 w 728"/>
                  <a:gd name="T35" fmla="*/ 2147483647 h 376"/>
                  <a:gd name="T36" fmla="*/ 2147483647 w 728"/>
                  <a:gd name="T37" fmla="*/ 2147483647 h 376"/>
                  <a:gd name="T38" fmla="*/ 2147483647 w 728"/>
                  <a:gd name="T39" fmla="*/ 2147483647 h 376"/>
                  <a:gd name="T40" fmla="*/ 2147483647 w 728"/>
                  <a:gd name="T41" fmla="*/ 2147483647 h 376"/>
                  <a:gd name="T42" fmla="*/ 2147483647 w 728"/>
                  <a:gd name="T43" fmla="*/ 2147483647 h 376"/>
                  <a:gd name="T44" fmla="*/ 2147483647 w 728"/>
                  <a:gd name="T45" fmla="*/ 2147483647 h 376"/>
                  <a:gd name="T46" fmla="*/ 2147483647 w 728"/>
                  <a:gd name="T47" fmla="*/ 2147483647 h 376"/>
                  <a:gd name="T48" fmla="*/ 2147483647 w 728"/>
                  <a:gd name="T49" fmla="*/ 0 h 376"/>
                  <a:gd name="T50" fmla="*/ 2147483647 w 728"/>
                  <a:gd name="T51" fmla="*/ 2147483647 h 376"/>
                  <a:gd name="T52" fmla="*/ 2147483647 w 728"/>
                  <a:gd name="T53" fmla="*/ 2147483647 h 376"/>
                  <a:gd name="T54" fmla="*/ 2147483647 w 728"/>
                  <a:gd name="T55" fmla="*/ 2147483647 h 376"/>
                  <a:gd name="T56" fmla="*/ 0 w 728"/>
                  <a:gd name="T57" fmla="*/ 2147483647 h 376"/>
                  <a:gd name="T58" fmla="*/ 2147483647 w 728"/>
                  <a:gd name="T59" fmla="*/ 2147483647 h 376"/>
                  <a:gd name="T60" fmla="*/ 2147483647 w 728"/>
                  <a:gd name="T61" fmla="*/ 2147483647 h 376"/>
                  <a:gd name="T62" fmla="*/ 2147483647 w 728"/>
                  <a:gd name="T63" fmla="*/ 2147483647 h 376"/>
                  <a:gd name="T64" fmla="*/ 2147483647 w 728"/>
                  <a:gd name="T65" fmla="*/ 2147483647 h 3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8"/>
                  <a:gd name="T100" fmla="*/ 0 h 376"/>
                  <a:gd name="T101" fmla="*/ 728 w 728"/>
                  <a:gd name="T102" fmla="*/ 376 h 3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8" h="376">
                    <a:moveTo>
                      <a:pt x="168" y="288"/>
                    </a:moveTo>
                    <a:lnTo>
                      <a:pt x="200" y="288"/>
                    </a:lnTo>
                    <a:lnTo>
                      <a:pt x="208" y="280"/>
                    </a:lnTo>
                    <a:lnTo>
                      <a:pt x="232" y="288"/>
                    </a:lnTo>
                    <a:lnTo>
                      <a:pt x="264" y="320"/>
                    </a:lnTo>
                    <a:lnTo>
                      <a:pt x="288" y="312"/>
                    </a:lnTo>
                    <a:lnTo>
                      <a:pt x="304" y="328"/>
                    </a:lnTo>
                    <a:lnTo>
                      <a:pt x="312" y="344"/>
                    </a:lnTo>
                    <a:lnTo>
                      <a:pt x="328" y="360"/>
                    </a:lnTo>
                    <a:lnTo>
                      <a:pt x="352" y="368"/>
                    </a:lnTo>
                    <a:lnTo>
                      <a:pt x="352" y="336"/>
                    </a:lnTo>
                    <a:lnTo>
                      <a:pt x="368" y="320"/>
                    </a:lnTo>
                    <a:lnTo>
                      <a:pt x="376" y="312"/>
                    </a:lnTo>
                    <a:lnTo>
                      <a:pt x="416" y="312"/>
                    </a:lnTo>
                    <a:lnTo>
                      <a:pt x="440" y="312"/>
                    </a:lnTo>
                    <a:lnTo>
                      <a:pt x="472" y="304"/>
                    </a:lnTo>
                    <a:lnTo>
                      <a:pt x="496" y="304"/>
                    </a:lnTo>
                    <a:lnTo>
                      <a:pt x="512" y="304"/>
                    </a:lnTo>
                    <a:lnTo>
                      <a:pt x="520" y="320"/>
                    </a:lnTo>
                    <a:lnTo>
                      <a:pt x="528" y="352"/>
                    </a:lnTo>
                    <a:lnTo>
                      <a:pt x="552" y="376"/>
                    </a:lnTo>
                    <a:lnTo>
                      <a:pt x="560" y="376"/>
                    </a:lnTo>
                    <a:lnTo>
                      <a:pt x="560" y="336"/>
                    </a:lnTo>
                    <a:lnTo>
                      <a:pt x="544" y="296"/>
                    </a:lnTo>
                    <a:lnTo>
                      <a:pt x="560" y="272"/>
                    </a:lnTo>
                    <a:lnTo>
                      <a:pt x="584" y="264"/>
                    </a:lnTo>
                    <a:lnTo>
                      <a:pt x="616" y="224"/>
                    </a:lnTo>
                    <a:lnTo>
                      <a:pt x="616" y="200"/>
                    </a:lnTo>
                    <a:lnTo>
                      <a:pt x="608" y="176"/>
                    </a:lnTo>
                    <a:lnTo>
                      <a:pt x="624" y="184"/>
                    </a:lnTo>
                    <a:lnTo>
                      <a:pt x="624" y="168"/>
                    </a:lnTo>
                    <a:lnTo>
                      <a:pt x="632" y="168"/>
                    </a:lnTo>
                    <a:lnTo>
                      <a:pt x="640" y="160"/>
                    </a:lnTo>
                    <a:lnTo>
                      <a:pt x="648" y="144"/>
                    </a:lnTo>
                    <a:lnTo>
                      <a:pt x="664" y="136"/>
                    </a:lnTo>
                    <a:lnTo>
                      <a:pt x="688" y="128"/>
                    </a:lnTo>
                    <a:lnTo>
                      <a:pt x="688" y="96"/>
                    </a:lnTo>
                    <a:lnTo>
                      <a:pt x="728" y="72"/>
                    </a:lnTo>
                    <a:lnTo>
                      <a:pt x="720" y="32"/>
                    </a:lnTo>
                    <a:lnTo>
                      <a:pt x="704" y="32"/>
                    </a:lnTo>
                    <a:lnTo>
                      <a:pt x="672" y="72"/>
                    </a:lnTo>
                    <a:lnTo>
                      <a:pt x="632" y="80"/>
                    </a:lnTo>
                    <a:lnTo>
                      <a:pt x="616" y="80"/>
                    </a:lnTo>
                    <a:lnTo>
                      <a:pt x="584" y="104"/>
                    </a:lnTo>
                    <a:lnTo>
                      <a:pt x="536" y="120"/>
                    </a:lnTo>
                    <a:lnTo>
                      <a:pt x="536" y="96"/>
                    </a:lnTo>
                    <a:lnTo>
                      <a:pt x="512" y="48"/>
                    </a:lnTo>
                    <a:lnTo>
                      <a:pt x="440" y="16"/>
                    </a:lnTo>
                    <a:lnTo>
                      <a:pt x="416" y="8"/>
                    </a:lnTo>
                    <a:lnTo>
                      <a:pt x="376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32"/>
                    </a:lnTo>
                    <a:lnTo>
                      <a:pt x="24" y="16"/>
                    </a:lnTo>
                    <a:lnTo>
                      <a:pt x="0" y="8"/>
                    </a:lnTo>
                    <a:lnTo>
                      <a:pt x="8" y="48"/>
                    </a:lnTo>
                    <a:lnTo>
                      <a:pt x="8" y="80"/>
                    </a:lnTo>
                    <a:lnTo>
                      <a:pt x="0" y="112"/>
                    </a:lnTo>
                    <a:lnTo>
                      <a:pt x="8" y="136"/>
                    </a:lnTo>
                    <a:lnTo>
                      <a:pt x="8" y="152"/>
                    </a:lnTo>
                    <a:lnTo>
                      <a:pt x="24" y="192"/>
                    </a:lnTo>
                    <a:lnTo>
                      <a:pt x="40" y="224"/>
                    </a:lnTo>
                    <a:lnTo>
                      <a:pt x="56" y="240"/>
                    </a:lnTo>
                    <a:lnTo>
                      <a:pt x="88" y="264"/>
                    </a:lnTo>
                    <a:lnTo>
                      <a:pt x="96" y="272"/>
                    </a:lnTo>
                    <a:lnTo>
                      <a:pt x="128" y="272"/>
                    </a:lnTo>
                    <a:lnTo>
                      <a:pt x="168" y="288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6" name="Freeform 780"/>
              <p:cNvSpPr>
                <a:spLocks/>
              </p:cNvSpPr>
              <p:nvPr/>
            </p:nvSpPr>
            <p:spPr bwMode="auto">
              <a:xfrm>
                <a:off x="2525713" y="3568229"/>
                <a:ext cx="93662" cy="100012"/>
              </a:xfrm>
              <a:custGeom>
                <a:avLst/>
                <a:gdLst>
                  <a:gd name="T0" fmla="*/ 2147483647 w 56"/>
                  <a:gd name="T1" fmla="*/ 2147483647 h 56"/>
                  <a:gd name="T2" fmla="*/ 2147483647 w 56"/>
                  <a:gd name="T3" fmla="*/ 2147483647 h 56"/>
                  <a:gd name="T4" fmla="*/ 2147483647 w 56"/>
                  <a:gd name="T5" fmla="*/ 0 h 56"/>
                  <a:gd name="T6" fmla="*/ 2147483647 w 56"/>
                  <a:gd name="T7" fmla="*/ 2147483647 h 56"/>
                  <a:gd name="T8" fmla="*/ 0 w 56"/>
                  <a:gd name="T9" fmla="*/ 2147483647 h 56"/>
                  <a:gd name="T10" fmla="*/ 2147483647 w 56"/>
                  <a:gd name="T11" fmla="*/ 2147483647 h 56"/>
                  <a:gd name="T12" fmla="*/ 2147483647 w 56"/>
                  <a:gd name="T13" fmla="*/ 2147483647 h 56"/>
                  <a:gd name="T14" fmla="*/ 2147483647 w 56"/>
                  <a:gd name="T15" fmla="*/ 2147483647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56"/>
                  <a:gd name="T26" fmla="*/ 56 w 56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56">
                    <a:moveTo>
                      <a:pt x="56" y="56"/>
                    </a:moveTo>
                    <a:lnTo>
                      <a:pt x="56" y="48"/>
                    </a:lnTo>
                    <a:lnTo>
                      <a:pt x="56" y="0"/>
                    </a:lnTo>
                    <a:lnTo>
                      <a:pt x="32" y="16"/>
                    </a:lnTo>
                    <a:lnTo>
                      <a:pt x="0" y="24"/>
                    </a:lnTo>
                    <a:lnTo>
                      <a:pt x="24" y="56"/>
                    </a:lnTo>
                    <a:lnTo>
                      <a:pt x="40" y="56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7" name="Freeform 781"/>
              <p:cNvSpPr>
                <a:spLocks/>
              </p:cNvSpPr>
              <p:nvPr/>
            </p:nvSpPr>
            <p:spPr bwMode="auto">
              <a:xfrm>
                <a:off x="2565400" y="3668241"/>
                <a:ext cx="79375" cy="58738"/>
              </a:xfrm>
              <a:custGeom>
                <a:avLst/>
                <a:gdLst>
                  <a:gd name="T0" fmla="*/ 2147483647 w 48"/>
                  <a:gd name="T1" fmla="*/ 0 h 32"/>
                  <a:gd name="T2" fmla="*/ 2147483647 w 48"/>
                  <a:gd name="T3" fmla="*/ 0 h 32"/>
                  <a:gd name="T4" fmla="*/ 0 w 48"/>
                  <a:gd name="T5" fmla="*/ 0 h 32"/>
                  <a:gd name="T6" fmla="*/ 2147483647 w 48"/>
                  <a:gd name="T7" fmla="*/ 2147483647 h 32"/>
                  <a:gd name="T8" fmla="*/ 2147483647 w 48"/>
                  <a:gd name="T9" fmla="*/ 2147483647 h 32"/>
                  <a:gd name="T10" fmla="*/ 2147483647 w 48"/>
                  <a:gd name="T11" fmla="*/ 2147483647 h 32"/>
                  <a:gd name="T12" fmla="*/ 2147483647 w 4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2"/>
                  <a:gd name="T23" fmla="*/ 48 w 4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2">
                    <a:moveTo>
                      <a:pt x="32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40" y="32"/>
                    </a:lnTo>
                    <a:lnTo>
                      <a:pt x="48" y="1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8" name="Freeform 782"/>
              <p:cNvSpPr>
                <a:spLocks/>
              </p:cNvSpPr>
              <p:nvPr/>
            </p:nvSpPr>
            <p:spPr bwMode="auto">
              <a:xfrm>
                <a:off x="2633663" y="3698404"/>
                <a:ext cx="119062" cy="58737"/>
              </a:xfrm>
              <a:custGeom>
                <a:avLst/>
                <a:gdLst>
                  <a:gd name="T0" fmla="*/ 2147483647 w 72"/>
                  <a:gd name="T1" fmla="*/ 2147483647 h 32"/>
                  <a:gd name="T2" fmla="*/ 2147483647 w 72"/>
                  <a:gd name="T3" fmla="*/ 2147483647 h 32"/>
                  <a:gd name="T4" fmla="*/ 2147483647 w 72"/>
                  <a:gd name="T5" fmla="*/ 2147483647 h 32"/>
                  <a:gd name="T6" fmla="*/ 2147483647 w 72"/>
                  <a:gd name="T7" fmla="*/ 0 h 32"/>
                  <a:gd name="T8" fmla="*/ 0 w 72"/>
                  <a:gd name="T9" fmla="*/ 2147483647 h 32"/>
                  <a:gd name="T10" fmla="*/ 2147483647 w 72"/>
                  <a:gd name="T11" fmla="*/ 2147483647 h 32"/>
                  <a:gd name="T12" fmla="*/ 2147483647 w 72"/>
                  <a:gd name="T13" fmla="*/ 2147483647 h 32"/>
                  <a:gd name="T14" fmla="*/ 2147483647 w 72"/>
                  <a:gd name="T15" fmla="*/ 2147483647 h 32"/>
                  <a:gd name="T16" fmla="*/ 2147483647 w 72"/>
                  <a:gd name="T17" fmla="*/ 2147483647 h 32"/>
                  <a:gd name="T18" fmla="*/ 2147483647 w 72"/>
                  <a:gd name="T19" fmla="*/ 2147483647 h 32"/>
                  <a:gd name="T20" fmla="*/ 2147483647 w 72"/>
                  <a:gd name="T21" fmla="*/ 2147483647 h 32"/>
                  <a:gd name="T22" fmla="*/ 2147483647 w 72"/>
                  <a:gd name="T23" fmla="*/ 2147483647 h 32"/>
                  <a:gd name="T24" fmla="*/ 2147483647 w 72"/>
                  <a:gd name="T25" fmla="*/ 214748364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32"/>
                  <a:gd name="T41" fmla="*/ 72 w 7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32">
                    <a:moveTo>
                      <a:pt x="56" y="8"/>
                    </a:moveTo>
                    <a:lnTo>
                      <a:pt x="4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0" y="16"/>
                    </a:lnTo>
                    <a:lnTo>
                      <a:pt x="56" y="16"/>
                    </a:lnTo>
                    <a:lnTo>
                      <a:pt x="64" y="32"/>
                    </a:lnTo>
                    <a:lnTo>
                      <a:pt x="72" y="16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9" name="Freeform 783"/>
              <p:cNvSpPr>
                <a:spLocks/>
              </p:cNvSpPr>
              <p:nvPr/>
            </p:nvSpPr>
            <p:spPr bwMode="auto">
              <a:xfrm>
                <a:off x="2713038" y="3639666"/>
                <a:ext cx="254000" cy="290513"/>
              </a:xfrm>
              <a:custGeom>
                <a:avLst/>
                <a:gdLst>
                  <a:gd name="T0" fmla="*/ 2147483647 w 152"/>
                  <a:gd name="T1" fmla="*/ 2147483647 h 160"/>
                  <a:gd name="T2" fmla="*/ 2147483647 w 152"/>
                  <a:gd name="T3" fmla="*/ 2147483647 h 160"/>
                  <a:gd name="T4" fmla="*/ 2147483647 w 152"/>
                  <a:gd name="T5" fmla="*/ 2147483647 h 160"/>
                  <a:gd name="T6" fmla="*/ 2147483647 w 152"/>
                  <a:gd name="T7" fmla="*/ 2147483647 h 160"/>
                  <a:gd name="T8" fmla="*/ 2147483647 w 152"/>
                  <a:gd name="T9" fmla="*/ 2147483647 h 160"/>
                  <a:gd name="T10" fmla="*/ 2147483647 w 152"/>
                  <a:gd name="T11" fmla="*/ 2147483647 h 160"/>
                  <a:gd name="T12" fmla="*/ 2147483647 w 152"/>
                  <a:gd name="T13" fmla="*/ 2147483647 h 160"/>
                  <a:gd name="T14" fmla="*/ 2147483647 w 152"/>
                  <a:gd name="T15" fmla="*/ 2147483647 h 160"/>
                  <a:gd name="T16" fmla="*/ 2147483647 w 152"/>
                  <a:gd name="T17" fmla="*/ 0 h 160"/>
                  <a:gd name="T18" fmla="*/ 2147483647 w 152"/>
                  <a:gd name="T19" fmla="*/ 2147483647 h 160"/>
                  <a:gd name="T20" fmla="*/ 2147483647 w 152"/>
                  <a:gd name="T21" fmla="*/ 2147483647 h 160"/>
                  <a:gd name="T22" fmla="*/ 2147483647 w 152"/>
                  <a:gd name="T23" fmla="*/ 2147483647 h 160"/>
                  <a:gd name="T24" fmla="*/ 2147483647 w 152"/>
                  <a:gd name="T25" fmla="*/ 2147483647 h 160"/>
                  <a:gd name="T26" fmla="*/ 2147483647 w 152"/>
                  <a:gd name="T27" fmla="*/ 2147483647 h 160"/>
                  <a:gd name="T28" fmla="*/ 2147483647 w 152"/>
                  <a:gd name="T29" fmla="*/ 2147483647 h 160"/>
                  <a:gd name="T30" fmla="*/ 2147483647 w 152"/>
                  <a:gd name="T31" fmla="*/ 2147483647 h 160"/>
                  <a:gd name="T32" fmla="*/ 2147483647 w 152"/>
                  <a:gd name="T33" fmla="*/ 2147483647 h 160"/>
                  <a:gd name="T34" fmla="*/ 2147483647 w 152"/>
                  <a:gd name="T35" fmla="*/ 2147483647 h 160"/>
                  <a:gd name="T36" fmla="*/ 2147483647 w 152"/>
                  <a:gd name="T37" fmla="*/ 2147483647 h 160"/>
                  <a:gd name="T38" fmla="*/ 2147483647 w 152"/>
                  <a:gd name="T39" fmla="*/ 2147483647 h 160"/>
                  <a:gd name="T40" fmla="*/ 0 w 152"/>
                  <a:gd name="T41" fmla="*/ 2147483647 h 160"/>
                  <a:gd name="T42" fmla="*/ 2147483647 w 152"/>
                  <a:gd name="T43" fmla="*/ 2147483647 h 160"/>
                  <a:gd name="T44" fmla="*/ 2147483647 w 152"/>
                  <a:gd name="T45" fmla="*/ 2147483647 h 160"/>
                  <a:gd name="T46" fmla="*/ 2147483647 w 152"/>
                  <a:gd name="T47" fmla="*/ 2147483647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2"/>
                  <a:gd name="T73" fmla="*/ 0 h 160"/>
                  <a:gd name="T74" fmla="*/ 152 w 152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2" h="160">
                    <a:moveTo>
                      <a:pt x="152" y="136"/>
                    </a:moveTo>
                    <a:lnTo>
                      <a:pt x="152" y="104"/>
                    </a:lnTo>
                    <a:lnTo>
                      <a:pt x="144" y="88"/>
                    </a:lnTo>
                    <a:lnTo>
                      <a:pt x="144" y="80"/>
                    </a:lnTo>
                    <a:lnTo>
                      <a:pt x="128" y="80"/>
                    </a:lnTo>
                    <a:lnTo>
                      <a:pt x="88" y="64"/>
                    </a:lnTo>
                    <a:lnTo>
                      <a:pt x="80" y="40"/>
                    </a:lnTo>
                    <a:lnTo>
                      <a:pt x="80" y="8"/>
                    </a:lnTo>
                    <a:lnTo>
                      <a:pt x="96" y="0"/>
                    </a:lnTo>
                    <a:lnTo>
                      <a:pt x="72" y="8"/>
                    </a:lnTo>
                    <a:lnTo>
                      <a:pt x="56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8" y="128"/>
                    </a:lnTo>
                    <a:lnTo>
                      <a:pt x="0" y="136"/>
                    </a:lnTo>
                    <a:lnTo>
                      <a:pt x="32" y="152"/>
                    </a:lnTo>
                    <a:lnTo>
                      <a:pt x="48" y="160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0" name="Freeform 784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2147483647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0 h 72"/>
                  <a:gd name="T22" fmla="*/ 0 w 104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1" name="Freeform 785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0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0" y="24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2" name="Freeform 786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0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0" y="24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3" name="Freeform 787"/>
              <p:cNvSpPr>
                <a:spLocks/>
              </p:cNvSpPr>
              <p:nvPr/>
            </p:nvSpPr>
            <p:spPr bwMode="auto">
              <a:xfrm>
                <a:off x="3087688" y="3726979"/>
                <a:ext cx="107950" cy="160337"/>
              </a:xfrm>
              <a:custGeom>
                <a:avLst/>
                <a:gdLst>
                  <a:gd name="T0" fmla="*/ 2147483647 w 64"/>
                  <a:gd name="T1" fmla="*/ 2147483647 h 88"/>
                  <a:gd name="T2" fmla="*/ 2147483647 w 64"/>
                  <a:gd name="T3" fmla="*/ 2147483647 h 88"/>
                  <a:gd name="T4" fmla="*/ 2147483647 w 64"/>
                  <a:gd name="T5" fmla="*/ 2147483647 h 88"/>
                  <a:gd name="T6" fmla="*/ 2147483647 w 64"/>
                  <a:gd name="T7" fmla="*/ 2147483647 h 88"/>
                  <a:gd name="T8" fmla="*/ 2147483647 w 64"/>
                  <a:gd name="T9" fmla="*/ 2147483647 h 88"/>
                  <a:gd name="T10" fmla="*/ 2147483647 w 64"/>
                  <a:gd name="T11" fmla="*/ 2147483647 h 88"/>
                  <a:gd name="T12" fmla="*/ 2147483647 w 64"/>
                  <a:gd name="T13" fmla="*/ 2147483647 h 88"/>
                  <a:gd name="T14" fmla="*/ 2147483647 w 64"/>
                  <a:gd name="T15" fmla="*/ 0 h 88"/>
                  <a:gd name="T16" fmla="*/ 2147483647 w 64"/>
                  <a:gd name="T17" fmla="*/ 2147483647 h 88"/>
                  <a:gd name="T18" fmla="*/ 0 w 64"/>
                  <a:gd name="T19" fmla="*/ 2147483647 h 88"/>
                  <a:gd name="T20" fmla="*/ 2147483647 w 64"/>
                  <a:gd name="T21" fmla="*/ 2147483647 h 88"/>
                  <a:gd name="T22" fmla="*/ 2147483647 w 64"/>
                  <a:gd name="T23" fmla="*/ 2147483647 h 88"/>
                  <a:gd name="T24" fmla="*/ 2147483647 w 64"/>
                  <a:gd name="T25" fmla="*/ 2147483647 h 88"/>
                  <a:gd name="T26" fmla="*/ 2147483647 w 64"/>
                  <a:gd name="T27" fmla="*/ 2147483647 h 88"/>
                  <a:gd name="T28" fmla="*/ 2147483647 w 64"/>
                  <a:gd name="T29" fmla="*/ 2147483647 h 88"/>
                  <a:gd name="T30" fmla="*/ 2147483647 w 64"/>
                  <a:gd name="T31" fmla="*/ 2147483647 h 88"/>
                  <a:gd name="T32" fmla="*/ 2147483647 w 64"/>
                  <a:gd name="T33" fmla="*/ 2147483647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88"/>
                  <a:gd name="T53" fmla="*/ 64 w 64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88">
                    <a:moveTo>
                      <a:pt x="64" y="80"/>
                    </a:move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4" name="Freeform 788"/>
              <p:cNvSpPr>
                <a:spLocks/>
              </p:cNvSpPr>
              <p:nvPr/>
            </p:nvSpPr>
            <p:spPr bwMode="auto">
              <a:xfrm>
                <a:off x="3233738" y="3785716"/>
                <a:ext cx="68262" cy="87313"/>
              </a:xfrm>
              <a:custGeom>
                <a:avLst/>
                <a:gdLst>
                  <a:gd name="T0" fmla="*/ 2147483647 w 40"/>
                  <a:gd name="T1" fmla="*/ 2147483647 h 48"/>
                  <a:gd name="T2" fmla="*/ 2147483647 w 40"/>
                  <a:gd name="T3" fmla="*/ 2147483647 h 48"/>
                  <a:gd name="T4" fmla="*/ 2147483647 w 40"/>
                  <a:gd name="T5" fmla="*/ 2147483647 h 48"/>
                  <a:gd name="T6" fmla="*/ 2147483647 w 40"/>
                  <a:gd name="T7" fmla="*/ 2147483647 h 48"/>
                  <a:gd name="T8" fmla="*/ 2147483647 w 40"/>
                  <a:gd name="T9" fmla="*/ 0 h 48"/>
                  <a:gd name="T10" fmla="*/ 2147483647 w 40"/>
                  <a:gd name="T11" fmla="*/ 0 h 48"/>
                  <a:gd name="T12" fmla="*/ 0 w 40"/>
                  <a:gd name="T13" fmla="*/ 2147483647 h 48"/>
                  <a:gd name="T14" fmla="*/ 2147483647 w 40"/>
                  <a:gd name="T15" fmla="*/ 214748364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8"/>
                  <a:gd name="T26" fmla="*/ 40 w 40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8">
                    <a:moveTo>
                      <a:pt x="8" y="32"/>
                    </a:moveTo>
                    <a:lnTo>
                      <a:pt x="8" y="48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5" name="Freeform 789"/>
              <p:cNvSpPr>
                <a:spLocks/>
              </p:cNvSpPr>
              <p:nvPr/>
            </p:nvSpPr>
            <p:spPr bwMode="auto">
              <a:xfrm>
                <a:off x="3087688" y="3726979"/>
                <a:ext cx="107950" cy="160337"/>
              </a:xfrm>
              <a:custGeom>
                <a:avLst/>
                <a:gdLst>
                  <a:gd name="T0" fmla="*/ 2147483647 w 64"/>
                  <a:gd name="T1" fmla="*/ 2147483647 h 88"/>
                  <a:gd name="T2" fmla="*/ 2147483647 w 64"/>
                  <a:gd name="T3" fmla="*/ 2147483647 h 88"/>
                  <a:gd name="T4" fmla="*/ 2147483647 w 64"/>
                  <a:gd name="T5" fmla="*/ 2147483647 h 88"/>
                  <a:gd name="T6" fmla="*/ 2147483647 w 64"/>
                  <a:gd name="T7" fmla="*/ 2147483647 h 88"/>
                  <a:gd name="T8" fmla="*/ 2147483647 w 64"/>
                  <a:gd name="T9" fmla="*/ 2147483647 h 88"/>
                  <a:gd name="T10" fmla="*/ 2147483647 w 64"/>
                  <a:gd name="T11" fmla="*/ 2147483647 h 88"/>
                  <a:gd name="T12" fmla="*/ 2147483647 w 64"/>
                  <a:gd name="T13" fmla="*/ 2147483647 h 88"/>
                  <a:gd name="T14" fmla="*/ 2147483647 w 64"/>
                  <a:gd name="T15" fmla="*/ 0 h 88"/>
                  <a:gd name="T16" fmla="*/ 2147483647 w 64"/>
                  <a:gd name="T17" fmla="*/ 2147483647 h 88"/>
                  <a:gd name="T18" fmla="*/ 0 w 64"/>
                  <a:gd name="T19" fmla="*/ 2147483647 h 88"/>
                  <a:gd name="T20" fmla="*/ 2147483647 w 64"/>
                  <a:gd name="T21" fmla="*/ 2147483647 h 88"/>
                  <a:gd name="T22" fmla="*/ 2147483647 w 64"/>
                  <a:gd name="T23" fmla="*/ 2147483647 h 88"/>
                  <a:gd name="T24" fmla="*/ 2147483647 w 64"/>
                  <a:gd name="T25" fmla="*/ 2147483647 h 88"/>
                  <a:gd name="T26" fmla="*/ 2147483647 w 64"/>
                  <a:gd name="T27" fmla="*/ 2147483647 h 88"/>
                  <a:gd name="T28" fmla="*/ 2147483647 w 64"/>
                  <a:gd name="T29" fmla="*/ 2147483647 h 88"/>
                  <a:gd name="T30" fmla="*/ 2147483647 w 64"/>
                  <a:gd name="T31" fmla="*/ 2147483647 h 88"/>
                  <a:gd name="T32" fmla="*/ 2147483647 w 64"/>
                  <a:gd name="T33" fmla="*/ 2147483647 h 88"/>
                  <a:gd name="T34" fmla="*/ 2147483647 w 64"/>
                  <a:gd name="T35" fmla="*/ 2147483647 h 88"/>
                  <a:gd name="T36" fmla="*/ 2147483647 w 64"/>
                  <a:gd name="T37" fmla="*/ 2147483647 h 88"/>
                  <a:gd name="T38" fmla="*/ 2147483647 w 64"/>
                  <a:gd name="T39" fmla="*/ 2147483647 h 88"/>
                  <a:gd name="T40" fmla="*/ 2147483647 w 64"/>
                  <a:gd name="T41" fmla="*/ 2147483647 h 88"/>
                  <a:gd name="T42" fmla="*/ 2147483647 w 64"/>
                  <a:gd name="T43" fmla="*/ 2147483647 h 88"/>
                  <a:gd name="T44" fmla="*/ 2147483647 w 64"/>
                  <a:gd name="T45" fmla="*/ 2147483647 h 88"/>
                  <a:gd name="T46" fmla="*/ 2147483647 w 64"/>
                  <a:gd name="T47" fmla="*/ 2147483647 h 88"/>
                  <a:gd name="T48" fmla="*/ 2147483647 w 64"/>
                  <a:gd name="T49" fmla="*/ 0 h 88"/>
                  <a:gd name="T50" fmla="*/ 2147483647 w 64"/>
                  <a:gd name="T51" fmla="*/ 2147483647 h 88"/>
                  <a:gd name="T52" fmla="*/ 0 w 64"/>
                  <a:gd name="T53" fmla="*/ 2147483647 h 88"/>
                  <a:gd name="T54" fmla="*/ 2147483647 w 64"/>
                  <a:gd name="T55" fmla="*/ 2147483647 h 88"/>
                  <a:gd name="T56" fmla="*/ 2147483647 w 64"/>
                  <a:gd name="T57" fmla="*/ 2147483647 h 88"/>
                  <a:gd name="T58" fmla="*/ 2147483647 w 64"/>
                  <a:gd name="T59" fmla="*/ 2147483647 h 88"/>
                  <a:gd name="T60" fmla="*/ 2147483647 w 64"/>
                  <a:gd name="T61" fmla="*/ 2147483647 h 88"/>
                  <a:gd name="T62" fmla="*/ 2147483647 w 64"/>
                  <a:gd name="T63" fmla="*/ 2147483647 h 88"/>
                  <a:gd name="T64" fmla="*/ 2147483647 w 64"/>
                  <a:gd name="T65" fmla="*/ 2147483647 h 88"/>
                  <a:gd name="T66" fmla="*/ 2147483647 w 64"/>
                  <a:gd name="T67" fmla="*/ 2147483647 h 88"/>
                  <a:gd name="T68" fmla="*/ 2147483647 w 64"/>
                  <a:gd name="T69" fmla="*/ 2147483647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"/>
                  <a:gd name="T106" fmla="*/ 0 h 88"/>
                  <a:gd name="T107" fmla="*/ 64 w 64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" h="88">
                    <a:moveTo>
                      <a:pt x="64" y="80"/>
                    </a:move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6" name="Freeform 790"/>
              <p:cNvSpPr>
                <a:spLocks/>
              </p:cNvSpPr>
              <p:nvPr/>
            </p:nvSpPr>
            <p:spPr bwMode="auto">
              <a:xfrm>
                <a:off x="3233738" y="3785716"/>
                <a:ext cx="68262" cy="87313"/>
              </a:xfrm>
              <a:custGeom>
                <a:avLst/>
                <a:gdLst>
                  <a:gd name="T0" fmla="*/ 2147483647 w 40"/>
                  <a:gd name="T1" fmla="*/ 2147483647 h 48"/>
                  <a:gd name="T2" fmla="*/ 2147483647 w 40"/>
                  <a:gd name="T3" fmla="*/ 2147483647 h 48"/>
                  <a:gd name="T4" fmla="*/ 2147483647 w 40"/>
                  <a:gd name="T5" fmla="*/ 2147483647 h 48"/>
                  <a:gd name="T6" fmla="*/ 2147483647 w 40"/>
                  <a:gd name="T7" fmla="*/ 2147483647 h 48"/>
                  <a:gd name="T8" fmla="*/ 2147483647 w 40"/>
                  <a:gd name="T9" fmla="*/ 2147483647 h 48"/>
                  <a:gd name="T10" fmla="*/ 2147483647 w 40"/>
                  <a:gd name="T11" fmla="*/ 0 h 48"/>
                  <a:gd name="T12" fmla="*/ 2147483647 w 40"/>
                  <a:gd name="T13" fmla="*/ 0 h 48"/>
                  <a:gd name="T14" fmla="*/ 0 w 40"/>
                  <a:gd name="T15" fmla="*/ 2147483647 h 48"/>
                  <a:gd name="T16" fmla="*/ 2147483647 w 40"/>
                  <a:gd name="T17" fmla="*/ 2147483647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8"/>
                  <a:gd name="T29" fmla="*/ 40 w 40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8">
                    <a:moveTo>
                      <a:pt x="8" y="32"/>
                    </a:moveTo>
                    <a:lnTo>
                      <a:pt x="8" y="48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7" name="Freeform 791"/>
              <p:cNvSpPr>
                <a:spLocks/>
              </p:cNvSpPr>
              <p:nvPr/>
            </p:nvSpPr>
            <p:spPr bwMode="auto">
              <a:xfrm>
                <a:off x="2833688" y="4441354"/>
                <a:ext cx="414337" cy="931862"/>
              </a:xfrm>
              <a:custGeom>
                <a:avLst/>
                <a:gdLst>
                  <a:gd name="T0" fmla="*/ 2147483647 w 248"/>
                  <a:gd name="T1" fmla="*/ 2147483647 h 512"/>
                  <a:gd name="T2" fmla="*/ 2147483647 w 248"/>
                  <a:gd name="T3" fmla="*/ 2147483647 h 512"/>
                  <a:gd name="T4" fmla="*/ 2147483647 w 248"/>
                  <a:gd name="T5" fmla="*/ 2147483647 h 512"/>
                  <a:gd name="T6" fmla="*/ 2147483647 w 248"/>
                  <a:gd name="T7" fmla="*/ 2147483647 h 512"/>
                  <a:gd name="T8" fmla="*/ 2147483647 w 248"/>
                  <a:gd name="T9" fmla="*/ 2147483647 h 512"/>
                  <a:gd name="T10" fmla="*/ 2147483647 w 248"/>
                  <a:gd name="T11" fmla="*/ 2147483647 h 512"/>
                  <a:gd name="T12" fmla="*/ 2147483647 w 248"/>
                  <a:gd name="T13" fmla="*/ 2147483647 h 512"/>
                  <a:gd name="T14" fmla="*/ 2147483647 w 248"/>
                  <a:gd name="T15" fmla="*/ 2147483647 h 512"/>
                  <a:gd name="T16" fmla="*/ 2147483647 w 248"/>
                  <a:gd name="T17" fmla="*/ 2147483647 h 512"/>
                  <a:gd name="T18" fmla="*/ 2147483647 w 248"/>
                  <a:gd name="T19" fmla="*/ 2147483647 h 512"/>
                  <a:gd name="T20" fmla="*/ 2147483647 w 248"/>
                  <a:gd name="T21" fmla="*/ 2147483647 h 512"/>
                  <a:gd name="T22" fmla="*/ 2147483647 w 248"/>
                  <a:gd name="T23" fmla="*/ 2147483647 h 512"/>
                  <a:gd name="T24" fmla="*/ 2147483647 w 248"/>
                  <a:gd name="T25" fmla="*/ 2147483647 h 512"/>
                  <a:gd name="T26" fmla="*/ 2147483647 w 248"/>
                  <a:gd name="T27" fmla="*/ 2147483647 h 512"/>
                  <a:gd name="T28" fmla="*/ 2147483647 w 248"/>
                  <a:gd name="T29" fmla="*/ 0 h 512"/>
                  <a:gd name="T30" fmla="*/ 2147483647 w 248"/>
                  <a:gd name="T31" fmla="*/ 0 h 512"/>
                  <a:gd name="T32" fmla="*/ 2147483647 w 248"/>
                  <a:gd name="T33" fmla="*/ 2147483647 h 512"/>
                  <a:gd name="T34" fmla="*/ 2147483647 w 248"/>
                  <a:gd name="T35" fmla="*/ 0 h 512"/>
                  <a:gd name="T36" fmla="*/ 2147483647 w 248"/>
                  <a:gd name="T37" fmla="*/ 0 h 512"/>
                  <a:gd name="T38" fmla="*/ 2147483647 w 248"/>
                  <a:gd name="T39" fmla="*/ 2147483647 h 512"/>
                  <a:gd name="T40" fmla="*/ 2147483647 w 248"/>
                  <a:gd name="T41" fmla="*/ 2147483647 h 512"/>
                  <a:gd name="T42" fmla="*/ 2147483647 w 248"/>
                  <a:gd name="T43" fmla="*/ 2147483647 h 512"/>
                  <a:gd name="T44" fmla="*/ 2147483647 w 248"/>
                  <a:gd name="T45" fmla="*/ 2147483647 h 512"/>
                  <a:gd name="T46" fmla="*/ 2147483647 w 248"/>
                  <a:gd name="T47" fmla="*/ 2147483647 h 512"/>
                  <a:gd name="T48" fmla="*/ 2147483647 w 248"/>
                  <a:gd name="T49" fmla="*/ 2147483647 h 512"/>
                  <a:gd name="T50" fmla="*/ 2147483647 w 248"/>
                  <a:gd name="T51" fmla="*/ 2147483647 h 512"/>
                  <a:gd name="T52" fmla="*/ 2147483647 w 248"/>
                  <a:gd name="T53" fmla="*/ 2147483647 h 512"/>
                  <a:gd name="T54" fmla="*/ 2147483647 w 248"/>
                  <a:gd name="T55" fmla="*/ 2147483647 h 512"/>
                  <a:gd name="T56" fmla="*/ 2147483647 w 248"/>
                  <a:gd name="T57" fmla="*/ 2147483647 h 512"/>
                  <a:gd name="T58" fmla="*/ 2147483647 w 248"/>
                  <a:gd name="T59" fmla="*/ 2147483647 h 512"/>
                  <a:gd name="T60" fmla="*/ 2147483647 w 248"/>
                  <a:gd name="T61" fmla="*/ 2147483647 h 512"/>
                  <a:gd name="T62" fmla="*/ 2147483647 w 248"/>
                  <a:gd name="T63" fmla="*/ 2147483647 h 512"/>
                  <a:gd name="T64" fmla="*/ 0 w 248"/>
                  <a:gd name="T65" fmla="*/ 2147483647 h 512"/>
                  <a:gd name="T66" fmla="*/ 2147483647 w 248"/>
                  <a:gd name="T67" fmla="*/ 2147483647 h 512"/>
                  <a:gd name="T68" fmla="*/ 2147483647 w 248"/>
                  <a:gd name="T69" fmla="*/ 2147483647 h 512"/>
                  <a:gd name="T70" fmla="*/ 2147483647 w 248"/>
                  <a:gd name="T71" fmla="*/ 2147483647 h 512"/>
                  <a:gd name="T72" fmla="*/ 2147483647 w 248"/>
                  <a:gd name="T73" fmla="*/ 2147483647 h 512"/>
                  <a:gd name="T74" fmla="*/ 2147483647 w 248"/>
                  <a:gd name="T75" fmla="*/ 2147483647 h 512"/>
                  <a:gd name="T76" fmla="*/ 2147483647 w 248"/>
                  <a:gd name="T77" fmla="*/ 2147483647 h 512"/>
                  <a:gd name="T78" fmla="*/ 2147483647 w 248"/>
                  <a:gd name="T79" fmla="*/ 2147483647 h 512"/>
                  <a:gd name="T80" fmla="*/ 2147483647 w 248"/>
                  <a:gd name="T81" fmla="*/ 2147483647 h 512"/>
                  <a:gd name="T82" fmla="*/ 2147483647 w 248"/>
                  <a:gd name="T83" fmla="*/ 2147483647 h 512"/>
                  <a:gd name="T84" fmla="*/ 2147483647 w 248"/>
                  <a:gd name="T85" fmla="*/ 2147483647 h 512"/>
                  <a:gd name="T86" fmla="*/ 2147483647 w 248"/>
                  <a:gd name="T87" fmla="*/ 2147483647 h 512"/>
                  <a:gd name="T88" fmla="*/ 2147483647 w 248"/>
                  <a:gd name="T89" fmla="*/ 2147483647 h 512"/>
                  <a:gd name="T90" fmla="*/ 2147483647 w 248"/>
                  <a:gd name="T91" fmla="*/ 2147483647 h 512"/>
                  <a:gd name="T92" fmla="*/ 2147483647 w 248"/>
                  <a:gd name="T93" fmla="*/ 2147483647 h 512"/>
                  <a:gd name="T94" fmla="*/ 2147483647 w 248"/>
                  <a:gd name="T95" fmla="*/ 2147483647 h 512"/>
                  <a:gd name="T96" fmla="*/ 2147483647 w 248"/>
                  <a:gd name="T97" fmla="*/ 2147483647 h 512"/>
                  <a:gd name="T98" fmla="*/ 2147483647 w 248"/>
                  <a:gd name="T99" fmla="*/ 2147483647 h 512"/>
                  <a:gd name="T100" fmla="*/ 2147483647 w 248"/>
                  <a:gd name="T101" fmla="*/ 2147483647 h 512"/>
                  <a:gd name="T102" fmla="*/ 2147483647 w 248"/>
                  <a:gd name="T103" fmla="*/ 2147483647 h 512"/>
                  <a:gd name="T104" fmla="*/ 2147483647 w 248"/>
                  <a:gd name="T105" fmla="*/ 2147483647 h 512"/>
                  <a:gd name="T106" fmla="*/ 2147483647 w 248"/>
                  <a:gd name="T107" fmla="*/ 2147483647 h 512"/>
                  <a:gd name="T108" fmla="*/ 2147483647 w 248"/>
                  <a:gd name="T109" fmla="*/ 2147483647 h 512"/>
                  <a:gd name="T110" fmla="*/ 2147483647 w 248"/>
                  <a:gd name="T111" fmla="*/ 2147483647 h 512"/>
                  <a:gd name="T112" fmla="*/ 2147483647 w 248"/>
                  <a:gd name="T113" fmla="*/ 2147483647 h 512"/>
                  <a:gd name="T114" fmla="*/ 2147483647 w 248"/>
                  <a:gd name="T115" fmla="*/ 2147483647 h 512"/>
                  <a:gd name="T116" fmla="*/ 2147483647 w 248"/>
                  <a:gd name="T117" fmla="*/ 2147483647 h 512"/>
                  <a:gd name="T118" fmla="*/ 2147483647 w 248"/>
                  <a:gd name="T119" fmla="*/ 2147483647 h 512"/>
                  <a:gd name="T120" fmla="*/ 2147483647 w 248"/>
                  <a:gd name="T121" fmla="*/ 2147483647 h 512"/>
                  <a:gd name="T122" fmla="*/ 2147483647 w 248"/>
                  <a:gd name="T123" fmla="*/ 2147483647 h 5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"/>
                  <a:gd name="T187" fmla="*/ 0 h 512"/>
                  <a:gd name="T188" fmla="*/ 248 w 248"/>
                  <a:gd name="T189" fmla="*/ 512 h 5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" h="512">
                    <a:moveTo>
                      <a:pt x="192" y="144"/>
                    </a:moveTo>
                    <a:lnTo>
                      <a:pt x="192" y="128"/>
                    </a:lnTo>
                    <a:lnTo>
                      <a:pt x="200" y="112"/>
                    </a:lnTo>
                    <a:lnTo>
                      <a:pt x="232" y="88"/>
                    </a:lnTo>
                    <a:lnTo>
                      <a:pt x="240" y="80"/>
                    </a:lnTo>
                    <a:lnTo>
                      <a:pt x="248" y="56"/>
                    </a:lnTo>
                    <a:lnTo>
                      <a:pt x="248" y="48"/>
                    </a:lnTo>
                    <a:lnTo>
                      <a:pt x="232" y="56"/>
                    </a:lnTo>
                    <a:lnTo>
                      <a:pt x="208" y="72"/>
                    </a:lnTo>
                    <a:lnTo>
                      <a:pt x="192" y="64"/>
                    </a:lnTo>
                    <a:lnTo>
                      <a:pt x="192" y="40"/>
                    </a:lnTo>
                    <a:lnTo>
                      <a:pt x="184" y="32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36" y="0"/>
                    </a:lnTo>
                    <a:lnTo>
                      <a:pt x="120" y="0"/>
                    </a:lnTo>
                    <a:lnTo>
                      <a:pt x="112" y="8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0" y="8"/>
                    </a:lnTo>
                    <a:lnTo>
                      <a:pt x="80" y="24"/>
                    </a:lnTo>
                    <a:lnTo>
                      <a:pt x="64" y="40"/>
                    </a:lnTo>
                    <a:lnTo>
                      <a:pt x="64" y="64"/>
                    </a:lnTo>
                    <a:lnTo>
                      <a:pt x="56" y="80"/>
                    </a:lnTo>
                    <a:lnTo>
                      <a:pt x="48" y="128"/>
                    </a:lnTo>
                    <a:lnTo>
                      <a:pt x="48" y="168"/>
                    </a:lnTo>
                    <a:lnTo>
                      <a:pt x="24" y="224"/>
                    </a:lnTo>
                    <a:lnTo>
                      <a:pt x="24" y="280"/>
                    </a:lnTo>
                    <a:lnTo>
                      <a:pt x="24" y="304"/>
                    </a:lnTo>
                    <a:lnTo>
                      <a:pt x="16" y="336"/>
                    </a:lnTo>
                    <a:lnTo>
                      <a:pt x="24" y="352"/>
                    </a:lnTo>
                    <a:lnTo>
                      <a:pt x="16" y="416"/>
                    </a:lnTo>
                    <a:lnTo>
                      <a:pt x="0" y="440"/>
                    </a:lnTo>
                    <a:lnTo>
                      <a:pt x="8" y="464"/>
                    </a:lnTo>
                    <a:lnTo>
                      <a:pt x="16" y="488"/>
                    </a:lnTo>
                    <a:lnTo>
                      <a:pt x="80" y="512"/>
                    </a:lnTo>
                    <a:lnTo>
                      <a:pt x="64" y="496"/>
                    </a:lnTo>
                    <a:lnTo>
                      <a:pt x="56" y="472"/>
                    </a:lnTo>
                    <a:lnTo>
                      <a:pt x="64" y="448"/>
                    </a:lnTo>
                    <a:lnTo>
                      <a:pt x="80" y="424"/>
                    </a:lnTo>
                    <a:lnTo>
                      <a:pt x="88" y="416"/>
                    </a:lnTo>
                    <a:lnTo>
                      <a:pt x="96" y="392"/>
                    </a:lnTo>
                    <a:lnTo>
                      <a:pt x="88" y="384"/>
                    </a:lnTo>
                    <a:lnTo>
                      <a:pt x="80" y="368"/>
                    </a:lnTo>
                    <a:lnTo>
                      <a:pt x="96" y="344"/>
                    </a:lnTo>
                    <a:lnTo>
                      <a:pt x="112" y="328"/>
                    </a:lnTo>
                    <a:lnTo>
                      <a:pt x="120" y="304"/>
                    </a:lnTo>
                    <a:lnTo>
                      <a:pt x="120" y="296"/>
                    </a:lnTo>
                    <a:lnTo>
                      <a:pt x="112" y="296"/>
                    </a:lnTo>
                    <a:lnTo>
                      <a:pt x="112" y="288"/>
                    </a:lnTo>
                    <a:lnTo>
                      <a:pt x="136" y="280"/>
                    </a:lnTo>
                    <a:lnTo>
                      <a:pt x="144" y="264"/>
                    </a:lnTo>
                    <a:lnTo>
                      <a:pt x="152" y="248"/>
                    </a:lnTo>
                    <a:lnTo>
                      <a:pt x="192" y="232"/>
                    </a:lnTo>
                    <a:lnTo>
                      <a:pt x="200" y="224"/>
                    </a:lnTo>
                    <a:lnTo>
                      <a:pt x="208" y="224"/>
                    </a:lnTo>
                    <a:lnTo>
                      <a:pt x="216" y="200"/>
                    </a:lnTo>
                    <a:lnTo>
                      <a:pt x="208" y="184"/>
                    </a:lnTo>
                    <a:lnTo>
                      <a:pt x="192" y="176"/>
                    </a:lnTo>
                    <a:lnTo>
                      <a:pt x="208" y="176"/>
                    </a:lnTo>
                    <a:lnTo>
                      <a:pt x="192" y="168"/>
                    </a:lnTo>
                    <a:lnTo>
                      <a:pt x="192" y="1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8" name="Freeform 792"/>
              <p:cNvSpPr>
                <a:spLocks/>
              </p:cNvSpPr>
              <p:nvPr/>
            </p:nvSpPr>
            <p:spPr bwMode="auto">
              <a:xfrm>
                <a:off x="3060700" y="4382616"/>
                <a:ext cx="187325" cy="190500"/>
              </a:xfrm>
              <a:custGeom>
                <a:avLst/>
                <a:gdLst>
                  <a:gd name="T0" fmla="*/ 2147483647 w 112"/>
                  <a:gd name="T1" fmla="*/ 0 h 104"/>
                  <a:gd name="T2" fmla="*/ 0 w 112"/>
                  <a:gd name="T3" fmla="*/ 2147483647 h 104"/>
                  <a:gd name="T4" fmla="*/ 0 w 112"/>
                  <a:gd name="T5" fmla="*/ 2147483647 h 104"/>
                  <a:gd name="T6" fmla="*/ 2147483647 w 112"/>
                  <a:gd name="T7" fmla="*/ 2147483647 h 104"/>
                  <a:gd name="T8" fmla="*/ 2147483647 w 112"/>
                  <a:gd name="T9" fmla="*/ 2147483647 h 104"/>
                  <a:gd name="T10" fmla="*/ 2147483647 w 112"/>
                  <a:gd name="T11" fmla="*/ 2147483647 h 104"/>
                  <a:gd name="T12" fmla="*/ 2147483647 w 112"/>
                  <a:gd name="T13" fmla="*/ 2147483647 h 104"/>
                  <a:gd name="T14" fmla="*/ 2147483647 w 112"/>
                  <a:gd name="T15" fmla="*/ 2147483647 h 104"/>
                  <a:gd name="T16" fmla="*/ 2147483647 w 112"/>
                  <a:gd name="T17" fmla="*/ 2147483647 h 104"/>
                  <a:gd name="T18" fmla="*/ 2147483647 w 112"/>
                  <a:gd name="T19" fmla="*/ 2147483647 h 104"/>
                  <a:gd name="T20" fmla="*/ 2147483647 w 112"/>
                  <a:gd name="T21" fmla="*/ 2147483647 h 104"/>
                  <a:gd name="T22" fmla="*/ 2147483647 w 112"/>
                  <a:gd name="T23" fmla="*/ 2147483647 h 104"/>
                  <a:gd name="T24" fmla="*/ 2147483647 w 112"/>
                  <a:gd name="T25" fmla="*/ 2147483647 h 104"/>
                  <a:gd name="T26" fmla="*/ 2147483647 w 112"/>
                  <a:gd name="T27" fmla="*/ 2147483647 h 104"/>
                  <a:gd name="T28" fmla="*/ 2147483647 w 112"/>
                  <a:gd name="T29" fmla="*/ 2147483647 h 104"/>
                  <a:gd name="T30" fmla="*/ 2147483647 w 112"/>
                  <a:gd name="T31" fmla="*/ 2147483647 h 104"/>
                  <a:gd name="T32" fmla="*/ 2147483647 w 112"/>
                  <a:gd name="T33" fmla="*/ 2147483647 h 104"/>
                  <a:gd name="T34" fmla="*/ 2147483647 w 112"/>
                  <a:gd name="T35" fmla="*/ 0 h 104"/>
                  <a:gd name="T36" fmla="*/ 2147483647 w 112"/>
                  <a:gd name="T37" fmla="*/ 0 h 104"/>
                  <a:gd name="T38" fmla="*/ 2147483647 w 112"/>
                  <a:gd name="T39" fmla="*/ 0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2"/>
                  <a:gd name="T61" fmla="*/ 0 h 104"/>
                  <a:gd name="T62" fmla="*/ 112 w 112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2" h="104">
                    <a:moveTo>
                      <a:pt x="32" y="0"/>
                    </a:moveTo>
                    <a:lnTo>
                      <a:pt x="0" y="24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24" y="56"/>
                    </a:lnTo>
                    <a:lnTo>
                      <a:pt x="48" y="64"/>
                    </a:lnTo>
                    <a:lnTo>
                      <a:pt x="56" y="72"/>
                    </a:lnTo>
                    <a:lnTo>
                      <a:pt x="56" y="96"/>
                    </a:lnTo>
                    <a:lnTo>
                      <a:pt x="72" y="104"/>
                    </a:lnTo>
                    <a:lnTo>
                      <a:pt x="96" y="88"/>
                    </a:lnTo>
                    <a:lnTo>
                      <a:pt x="112" y="80"/>
                    </a:lnTo>
                    <a:lnTo>
                      <a:pt x="104" y="72"/>
                    </a:lnTo>
                    <a:lnTo>
                      <a:pt x="104" y="56"/>
                    </a:lnTo>
                    <a:lnTo>
                      <a:pt x="96" y="56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9" name="Freeform 793"/>
              <p:cNvSpPr>
                <a:spLocks/>
              </p:cNvSpPr>
              <p:nvPr/>
            </p:nvSpPr>
            <p:spPr bwMode="auto">
              <a:xfrm>
                <a:off x="3154363" y="4644554"/>
                <a:ext cx="107950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0 h 80"/>
                  <a:gd name="T6" fmla="*/ 0 w 64"/>
                  <a:gd name="T7" fmla="*/ 2147483647 h 80"/>
                  <a:gd name="T8" fmla="*/ 0 w 64"/>
                  <a:gd name="T9" fmla="*/ 2147483647 h 80"/>
                  <a:gd name="T10" fmla="*/ 0 w 64"/>
                  <a:gd name="T11" fmla="*/ 2147483647 h 80"/>
                  <a:gd name="T12" fmla="*/ 2147483647 w 64"/>
                  <a:gd name="T13" fmla="*/ 2147483647 h 80"/>
                  <a:gd name="T14" fmla="*/ 2147483647 w 64"/>
                  <a:gd name="T15" fmla="*/ 2147483647 h 80"/>
                  <a:gd name="T16" fmla="*/ 2147483647 w 64"/>
                  <a:gd name="T17" fmla="*/ 2147483647 h 80"/>
                  <a:gd name="T18" fmla="*/ 2147483647 w 64"/>
                  <a:gd name="T19" fmla="*/ 2147483647 h 80"/>
                  <a:gd name="T20" fmla="*/ 2147483647 w 64"/>
                  <a:gd name="T21" fmla="*/ 2147483647 h 80"/>
                  <a:gd name="T22" fmla="*/ 2147483647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40" y="16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64" y="56"/>
                    </a:lnTo>
                    <a:lnTo>
                      <a:pt x="56" y="32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0" name="Freeform 794"/>
              <p:cNvSpPr>
                <a:spLocks/>
              </p:cNvSpPr>
              <p:nvPr/>
            </p:nvSpPr>
            <p:spPr bwMode="auto">
              <a:xfrm>
                <a:off x="2913063" y="4149254"/>
                <a:ext cx="241300" cy="306387"/>
              </a:xfrm>
              <a:custGeom>
                <a:avLst/>
                <a:gdLst>
                  <a:gd name="T0" fmla="*/ 2147483647 w 144"/>
                  <a:gd name="T1" fmla="*/ 2147483647 h 168"/>
                  <a:gd name="T2" fmla="*/ 2147483647 w 144"/>
                  <a:gd name="T3" fmla="*/ 2147483647 h 168"/>
                  <a:gd name="T4" fmla="*/ 2147483647 w 144"/>
                  <a:gd name="T5" fmla="*/ 2147483647 h 168"/>
                  <a:gd name="T6" fmla="*/ 2147483647 w 144"/>
                  <a:gd name="T7" fmla="*/ 2147483647 h 168"/>
                  <a:gd name="T8" fmla="*/ 2147483647 w 144"/>
                  <a:gd name="T9" fmla="*/ 2147483647 h 168"/>
                  <a:gd name="T10" fmla="*/ 2147483647 w 144"/>
                  <a:gd name="T11" fmla="*/ 2147483647 h 168"/>
                  <a:gd name="T12" fmla="*/ 2147483647 w 144"/>
                  <a:gd name="T13" fmla="*/ 2147483647 h 168"/>
                  <a:gd name="T14" fmla="*/ 2147483647 w 144"/>
                  <a:gd name="T15" fmla="*/ 2147483647 h 168"/>
                  <a:gd name="T16" fmla="*/ 2147483647 w 144"/>
                  <a:gd name="T17" fmla="*/ 2147483647 h 168"/>
                  <a:gd name="T18" fmla="*/ 2147483647 w 144"/>
                  <a:gd name="T19" fmla="*/ 2147483647 h 168"/>
                  <a:gd name="T20" fmla="*/ 2147483647 w 144"/>
                  <a:gd name="T21" fmla="*/ 2147483647 h 168"/>
                  <a:gd name="T22" fmla="*/ 2147483647 w 144"/>
                  <a:gd name="T23" fmla="*/ 2147483647 h 168"/>
                  <a:gd name="T24" fmla="*/ 2147483647 w 144"/>
                  <a:gd name="T25" fmla="*/ 2147483647 h 168"/>
                  <a:gd name="T26" fmla="*/ 2147483647 w 144"/>
                  <a:gd name="T27" fmla="*/ 0 h 168"/>
                  <a:gd name="T28" fmla="*/ 2147483647 w 144"/>
                  <a:gd name="T29" fmla="*/ 2147483647 h 168"/>
                  <a:gd name="T30" fmla="*/ 0 w 144"/>
                  <a:gd name="T31" fmla="*/ 2147483647 h 168"/>
                  <a:gd name="T32" fmla="*/ 2147483647 w 144"/>
                  <a:gd name="T33" fmla="*/ 2147483647 h 168"/>
                  <a:gd name="T34" fmla="*/ 2147483647 w 144"/>
                  <a:gd name="T35" fmla="*/ 2147483647 h 168"/>
                  <a:gd name="T36" fmla="*/ 0 w 144"/>
                  <a:gd name="T37" fmla="*/ 2147483647 h 168"/>
                  <a:gd name="T38" fmla="*/ 0 w 144"/>
                  <a:gd name="T39" fmla="*/ 2147483647 h 168"/>
                  <a:gd name="T40" fmla="*/ 2147483647 w 144"/>
                  <a:gd name="T41" fmla="*/ 2147483647 h 168"/>
                  <a:gd name="T42" fmla="*/ 2147483647 w 144"/>
                  <a:gd name="T43" fmla="*/ 2147483647 h 168"/>
                  <a:gd name="T44" fmla="*/ 2147483647 w 144"/>
                  <a:gd name="T45" fmla="*/ 2147483647 h 168"/>
                  <a:gd name="T46" fmla="*/ 2147483647 w 144"/>
                  <a:gd name="T47" fmla="*/ 2147483647 h 168"/>
                  <a:gd name="T48" fmla="*/ 2147483647 w 144"/>
                  <a:gd name="T49" fmla="*/ 2147483647 h 168"/>
                  <a:gd name="T50" fmla="*/ 2147483647 w 144"/>
                  <a:gd name="T51" fmla="*/ 2147483647 h 168"/>
                  <a:gd name="T52" fmla="*/ 2147483647 w 144"/>
                  <a:gd name="T53" fmla="*/ 2147483647 h 168"/>
                  <a:gd name="T54" fmla="*/ 2147483647 w 144"/>
                  <a:gd name="T55" fmla="*/ 2147483647 h 168"/>
                  <a:gd name="T56" fmla="*/ 2147483647 w 144"/>
                  <a:gd name="T57" fmla="*/ 2147483647 h 1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4"/>
                  <a:gd name="T88" fmla="*/ 0 h 168"/>
                  <a:gd name="T89" fmla="*/ 144 w 144"/>
                  <a:gd name="T90" fmla="*/ 168 h 1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4" h="168">
                    <a:moveTo>
                      <a:pt x="88" y="160"/>
                    </a:moveTo>
                    <a:lnTo>
                      <a:pt x="88" y="152"/>
                    </a:lnTo>
                    <a:lnTo>
                      <a:pt x="120" y="128"/>
                    </a:lnTo>
                    <a:lnTo>
                      <a:pt x="136" y="128"/>
                    </a:lnTo>
                    <a:lnTo>
                      <a:pt x="144" y="128"/>
                    </a:lnTo>
                    <a:lnTo>
                      <a:pt x="144" y="104"/>
                    </a:lnTo>
                    <a:lnTo>
                      <a:pt x="144" y="88"/>
                    </a:lnTo>
                    <a:lnTo>
                      <a:pt x="120" y="80"/>
                    </a:lnTo>
                    <a:lnTo>
                      <a:pt x="112" y="72"/>
                    </a:lnTo>
                    <a:lnTo>
                      <a:pt x="112" y="56"/>
                    </a:lnTo>
                    <a:lnTo>
                      <a:pt x="88" y="40"/>
                    </a:lnTo>
                    <a:lnTo>
                      <a:pt x="64" y="32"/>
                    </a:lnTo>
                    <a:lnTo>
                      <a:pt x="56" y="8"/>
                    </a:lnTo>
                    <a:lnTo>
                      <a:pt x="32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8" y="64"/>
                    </a:lnTo>
                    <a:lnTo>
                      <a:pt x="0" y="88"/>
                    </a:lnTo>
                    <a:lnTo>
                      <a:pt x="0" y="104"/>
                    </a:lnTo>
                    <a:lnTo>
                      <a:pt x="16" y="112"/>
                    </a:lnTo>
                    <a:lnTo>
                      <a:pt x="8" y="128"/>
                    </a:lnTo>
                    <a:lnTo>
                      <a:pt x="24" y="160"/>
                    </a:lnTo>
                    <a:lnTo>
                      <a:pt x="32" y="168"/>
                    </a:lnTo>
                    <a:lnTo>
                      <a:pt x="40" y="160"/>
                    </a:lnTo>
                    <a:lnTo>
                      <a:pt x="48" y="160"/>
                    </a:lnTo>
                    <a:lnTo>
                      <a:pt x="64" y="168"/>
                    </a:lnTo>
                    <a:lnTo>
                      <a:pt x="72" y="160"/>
                    </a:lnTo>
                    <a:lnTo>
                      <a:pt x="88" y="16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1" name="Freeform 795"/>
              <p:cNvSpPr>
                <a:spLocks/>
              </p:cNvSpPr>
              <p:nvPr/>
            </p:nvSpPr>
            <p:spPr bwMode="auto">
              <a:xfrm>
                <a:off x="2833688" y="3800004"/>
                <a:ext cx="815975" cy="946150"/>
              </a:xfrm>
              <a:custGeom>
                <a:avLst/>
                <a:gdLst>
                  <a:gd name="T0" fmla="*/ 2147483647 w 488"/>
                  <a:gd name="T1" fmla="*/ 2147483647 h 520"/>
                  <a:gd name="T2" fmla="*/ 2147483647 w 488"/>
                  <a:gd name="T3" fmla="*/ 2147483647 h 520"/>
                  <a:gd name="T4" fmla="*/ 2147483647 w 488"/>
                  <a:gd name="T5" fmla="*/ 2147483647 h 520"/>
                  <a:gd name="T6" fmla="*/ 2147483647 w 488"/>
                  <a:gd name="T7" fmla="*/ 2147483647 h 520"/>
                  <a:gd name="T8" fmla="*/ 2147483647 w 488"/>
                  <a:gd name="T9" fmla="*/ 2147483647 h 520"/>
                  <a:gd name="T10" fmla="*/ 2147483647 w 488"/>
                  <a:gd name="T11" fmla="*/ 2147483647 h 520"/>
                  <a:gd name="T12" fmla="*/ 2147483647 w 488"/>
                  <a:gd name="T13" fmla="*/ 2147483647 h 520"/>
                  <a:gd name="T14" fmla="*/ 2147483647 w 488"/>
                  <a:gd name="T15" fmla="*/ 2147483647 h 520"/>
                  <a:gd name="T16" fmla="*/ 2147483647 w 488"/>
                  <a:gd name="T17" fmla="*/ 2147483647 h 520"/>
                  <a:gd name="T18" fmla="*/ 2147483647 w 488"/>
                  <a:gd name="T19" fmla="*/ 2147483647 h 520"/>
                  <a:gd name="T20" fmla="*/ 2147483647 w 488"/>
                  <a:gd name="T21" fmla="*/ 2147483647 h 520"/>
                  <a:gd name="T22" fmla="*/ 2147483647 w 488"/>
                  <a:gd name="T23" fmla="*/ 2147483647 h 520"/>
                  <a:gd name="T24" fmla="*/ 2147483647 w 488"/>
                  <a:gd name="T25" fmla="*/ 2147483647 h 520"/>
                  <a:gd name="T26" fmla="*/ 2147483647 w 488"/>
                  <a:gd name="T27" fmla="*/ 2147483647 h 520"/>
                  <a:gd name="T28" fmla="*/ 2147483647 w 488"/>
                  <a:gd name="T29" fmla="*/ 2147483647 h 520"/>
                  <a:gd name="T30" fmla="*/ 2147483647 w 488"/>
                  <a:gd name="T31" fmla="*/ 2147483647 h 520"/>
                  <a:gd name="T32" fmla="*/ 2147483647 w 488"/>
                  <a:gd name="T33" fmla="*/ 2147483647 h 520"/>
                  <a:gd name="T34" fmla="*/ 2147483647 w 488"/>
                  <a:gd name="T35" fmla="*/ 2147483647 h 520"/>
                  <a:gd name="T36" fmla="*/ 2147483647 w 488"/>
                  <a:gd name="T37" fmla="*/ 2147483647 h 520"/>
                  <a:gd name="T38" fmla="*/ 2147483647 w 488"/>
                  <a:gd name="T39" fmla="*/ 2147483647 h 520"/>
                  <a:gd name="T40" fmla="*/ 2147483647 w 488"/>
                  <a:gd name="T41" fmla="*/ 2147483647 h 520"/>
                  <a:gd name="T42" fmla="*/ 2147483647 w 488"/>
                  <a:gd name="T43" fmla="*/ 2147483647 h 520"/>
                  <a:gd name="T44" fmla="*/ 2147483647 w 488"/>
                  <a:gd name="T45" fmla="*/ 2147483647 h 520"/>
                  <a:gd name="T46" fmla="*/ 2147483647 w 488"/>
                  <a:gd name="T47" fmla="*/ 0 h 520"/>
                  <a:gd name="T48" fmla="*/ 2147483647 w 488"/>
                  <a:gd name="T49" fmla="*/ 2147483647 h 520"/>
                  <a:gd name="T50" fmla="*/ 2147483647 w 488"/>
                  <a:gd name="T51" fmla="*/ 2147483647 h 520"/>
                  <a:gd name="T52" fmla="*/ 2147483647 w 488"/>
                  <a:gd name="T53" fmla="*/ 2147483647 h 520"/>
                  <a:gd name="T54" fmla="*/ 2147483647 w 488"/>
                  <a:gd name="T55" fmla="*/ 2147483647 h 520"/>
                  <a:gd name="T56" fmla="*/ 2147483647 w 488"/>
                  <a:gd name="T57" fmla="*/ 2147483647 h 520"/>
                  <a:gd name="T58" fmla="*/ 2147483647 w 488"/>
                  <a:gd name="T59" fmla="*/ 2147483647 h 520"/>
                  <a:gd name="T60" fmla="*/ 0 w 488"/>
                  <a:gd name="T61" fmla="*/ 2147483647 h 520"/>
                  <a:gd name="T62" fmla="*/ 2147483647 w 488"/>
                  <a:gd name="T63" fmla="*/ 2147483647 h 520"/>
                  <a:gd name="T64" fmla="*/ 2147483647 w 488"/>
                  <a:gd name="T65" fmla="*/ 2147483647 h 520"/>
                  <a:gd name="T66" fmla="*/ 2147483647 w 488"/>
                  <a:gd name="T67" fmla="*/ 2147483647 h 520"/>
                  <a:gd name="T68" fmla="*/ 2147483647 w 488"/>
                  <a:gd name="T69" fmla="*/ 2147483647 h 520"/>
                  <a:gd name="T70" fmla="*/ 2147483647 w 488"/>
                  <a:gd name="T71" fmla="*/ 2147483647 h 520"/>
                  <a:gd name="T72" fmla="*/ 2147483647 w 488"/>
                  <a:gd name="T73" fmla="*/ 2147483647 h 520"/>
                  <a:gd name="T74" fmla="*/ 2147483647 w 488"/>
                  <a:gd name="T75" fmla="*/ 2147483647 h 520"/>
                  <a:gd name="T76" fmla="*/ 2147483647 w 488"/>
                  <a:gd name="T77" fmla="*/ 2147483647 h 5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8"/>
                  <a:gd name="T118" fmla="*/ 0 h 520"/>
                  <a:gd name="T119" fmla="*/ 488 w 488"/>
                  <a:gd name="T120" fmla="*/ 520 h 5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8" h="520">
                    <a:moveTo>
                      <a:pt x="248" y="400"/>
                    </a:moveTo>
                    <a:lnTo>
                      <a:pt x="248" y="408"/>
                    </a:lnTo>
                    <a:lnTo>
                      <a:pt x="240" y="432"/>
                    </a:lnTo>
                    <a:lnTo>
                      <a:pt x="232" y="440"/>
                    </a:lnTo>
                    <a:lnTo>
                      <a:pt x="200" y="464"/>
                    </a:lnTo>
                    <a:lnTo>
                      <a:pt x="208" y="464"/>
                    </a:lnTo>
                    <a:lnTo>
                      <a:pt x="200" y="464"/>
                    </a:lnTo>
                    <a:lnTo>
                      <a:pt x="216" y="472"/>
                    </a:lnTo>
                    <a:lnTo>
                      <a:pt x="232" y="480"/>
                    </a:lnTo>
                    <a:lnTo>
                      <a:pt x="248" y="496"/>
                    </a:lnTo>
                    <a:lnTo>
                      <a:pt x="256" y="520"/>
                    </a:lnTo>
                    <a:lnTo>
                      <a:pt x="264" y="504"/>
                    </a:lnTo>
                    <a:lnTo>
                      <a:pt x="280" y="488"/>
                    </a:lnTo>
                    <a:lnTo>
                      <a:pt x="296" y="472"/>
                    </a:lnTo>
                    <a:lnTo>
                      <a:pt x="312" y="416"/>
                    </a:lnTo>
                    <a:lnTo>
                      <a:pt x="328" y="392"/>
                    </a:lnTo>
                    <a:lnTo>
                      <a:pt x="368" y="368"/>
                    </a:lnTo>
                    <a:lnTo>
                      <a:pt x="400" y="360"/>
                    </a:lnTo>
                    <a:lnTo>
                      <a:pt x="408" y="360"/>
                    </a:lnTo>
                    <a:lnTo>
                      <a:pt x="416" y="344"/>
                    </a:lnTo>
                    <a:lnTo>
                      <a:pt x="416" y="328"/>
                    </a:lnTo>
                    <a:lnTo>
                      <a:pt x="432" y="304"/>
                    </a:lnTo>
                    <a:lnTo>
                      <a:pt x="432" y="296"/>
                    </a:lnTo>
                    <a:lnTo>
                      <a:pt x="440" y="232"/>
                    </a:lnTo>
                    <a:lnTo>
                      <a:pt x="448" y="224"/>
                    </a:lnTo>
                    <a:lnTo>
                      <a:pt x="488" y="176"/>
                    </a:lnTo>
                    <a:lnTo>
                      <a:pt x="488" y="160"/>
                    </a:lnTo>
                    <a:lnTo>
                      <a:pt x="480" y="136"/>
                    </a:lnTo>
                    <a:lnTo>
                      <a:pt x="456" y="128"/>
                    </a:lnTo>
                    <a:lnTo>
                      <a:pt x="424" y="104"/>
                    </a:lnTo>
                    <a:lnTo>
                      <a:pt x="384" y="104"/>
                    </a:lnTo>
                    <a:lnTo>
                      <a:pt x="368" y="96"/>
                    </a:lnTo>
                    <a:lnTo>
                      <a:pt x="360" y="88"/>
                    </a:lnTo>
                    <a:lnTo>
                      <a:pt x="328" y="72"/>
                    </a:lnTo>
                    <a:lnTo>
                      <a:pt x="304" y="56"/>
                    </a:lnTo>
                    <a:lnTo>
                      <a:pt x="296" y="40"/>
                    </a:lnTo>
                    <a:lnTo>
                      <a:pt x="288" y="8"/>
                    </a:lnTo>
                    <a:lnTo>
                      <a:pt x="280" y="8"/>
                    </a:lnTo>
                    <a:lnTo>
                      <a:pt x="264" y="32"/>
                    </a:lnTo>
                    <a:lnTo>
                      <a:pt x="248" y="40"/>
                    </a:lnTo>
                    <a:lnTo>
                      <a:pt x="224" y="40"/>
                    </a:lnTo>
                    <a:lnTo>
                      <a:pt x="216" y="40"/>
                    </a:lnTo>
                    <a:lnTo>
                      <a:pt x="192" y="48"/>
                    </a:lnTo>
                    <a:lnTo>
                      <a:pt x="184" y="48"/>
                    </a:lnTo>
                    <a:lnTo>
                      <a:pt x="168" y="40"/>
                    </a:lnTo>
                    <a:lnTo>
                      <a:pt x="176" y="16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60" y="8"/>
                    </a:lnTo>
                    <a:lnTo>
                      <a:pt x="144" y="16"/>
                    </a:lnTo>
                    <a:lnTo>
                      <a:pt x="112" y="16"/>
                    </a:lnTo>
                    <a:lnTo>
                      <a:pt x="120" y="32"/>
                    </a:lnTo>
                    <a:lnTo>
                      <a:pt x="128" y="48"/>
                    </a:lnTo>
                    <a:lnTo>
                      <a:pt x="88" y="56"/>
                    </a:lnTo>
                    <a:lnTo>
                      <a:pt x="80" y="48"/>
                    </a:lnTo>
                    <a:lnTo>
                      <a:pt x="48" y="56"/>
                    </a:lnTo>
                    <a:lnTo>
                      <a:pt x="48" y="72"/>
                    </a:lnTo>
                    <a:lnTo>
                      <a:pt x="40" y="120"/>
                    </a:lnTo>
                    <a:lnTo>
                      <a:pt x="32" y="112"/>
                    </a:lnTo>
                    <a:lnTo>
                      <a:pt x="32" y="120"/>
                    </a:lnTo>
                    <a:lnTo>
                      <a:pt x="16" y="128"/>
                    </a:lnTo>
                    <a:lnTo>
                      <a:pt x="0" y="152"/>
                    </a:lnTo>
                    <a:lnTo>
                      <a:pt x="0" y="176"/>
                    </a:lnTo>
                    <a:lnTo>
                      <a:pt x="16" y="192"/>
                    </a:lnTo>
                    <a:lnTo>
                      <a:pt x="40" y="184"/>
                    </a:lnTo>
                    <a:lnTo>
                      <a:pt x="40" y="208"/>
                    </a:lnTo>
                    <a:lnTo>
                      <a:pt x="48" y="208"/>
                    </a:lnTo>
                    <a:lnTo>
                      <a:pt x="64" y="208"/>
                    </a:lnTo>
                    <a:lnTo>
                      <a:pt x="80" y="192"/>
                    </a:lnTo>
                    <a:lnTo>
                      <a:pt x="104" y="200"/>
                    </a:lnTo>
                    <a:lnTo>
                      <a:pt x="112" y="224"/>
                    </a:lnTo>
                    <a:lnTo>
                      <a:pt x="136" y="232"/>
                    </a:lnTo>
                    <a:lnTo>
                      <a:pt x="160" y="248"/>
                    </a:lnTo>
                    <a:lnTo>
                      <a:pt x="160" y="264"/>
                    </a:lnTo>
                    <a:lnTo>
                      <a:pt x="168" y="272"/>
                    </a:lnTo>
                    <a:lnTo>
                      <a:pt x="192" y="280"/>
                    </a:lnTo>
                    <a:lnTo>
                      <a:pt x="192" y="296"/>
                    </a:lnTo>
                    <a:lnTo>
                      <a:pt x="192" y="320"/>
                    </a:lnTo>
                    <a:lnTo>
                      <a:pt x="248" y="40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2" name="Freeform 796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w 56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"/>
                  <a:gd name="T29" fmla="*/ 56 w 56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3" name="Freeform 797"/>
              <p:cNvSpPr>
                <a:spLocks/>
              </p:cNvSpPr>
              <p:nvPr/>
            </p:nvSpPr>
            <p:spPr bwMode="auto">
              <a:xfrm>
                <a:off x="3154363" y="4644554"/>
                <a:ext cx="107950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0 h 80"/>
                  <a:gd name="T6" fmla="*/ 0 w 64"/>
                  <a:gd name="T7" fmla="*/ 2147483647 h 80"/>
                  <a:gd name="T8" fmla="*/ 0 w 64"/>
                  <a:gd name="T9" fmla="*/ 2147483647 h 80"/>
                  <a:gd name="T10" fmla="*/ 0 w 64"/>
                  <a:gd name="T11" fmla="*/ 2147483647 h 80"/>
                  <a:gd name="T12" fmla="*/ 2147483647 w 64"/>
                  <a:gd name="T13" fmla="*/ 2147483647 h 80"/>
                  <a:gd name="T14" fmla="*/ 2147483647 w 64"/>
                  <a:gd name="T15" fmla="*/ 2147483647 h 80"/>
                  <a:gd name="T16" fmla="*/ 2147483647 w 64"/>
                  <a:gd name="T17" fmla="*/ 2147483647 h 80"/>
                  <a:gd name="T18" fmla="*/ 2147483647 w 64"/>
                  <a:gd name="T19" fmla="*/ 2147483647 h 80"/>
                  <a:gd name="T20" fmla="*/ 2147483647 w 64"/>
                  <a:gd name="T21" fmla="*/ 2147483647 h 80"/>
                  <a:gd name="T22" fmla="*/ 2147483647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40" y="16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64" y="56"/>
                    </a:lnTo>
                    <a:lnTo>
                      <a:pt x="56" y="32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4" name="Freeform 798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0"/>
                  <a:gd name="T26" fmla="*/ 56 w 5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5" name="Freeform 799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0"/>
                  <a:gd name="T26" fmla="*/ 56 w 5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6" name="Freeform 800"/>
              <p:cNvSpPr>
                <a:spLocks/>
              </p:cNvSpPr>
              <p:nvPr/>
            </p:nvSpPr>
            <p:spPr bwMode="auto">
              <a:xfrm>
                <a:off x="3167063" y="3771429"/>
                <a:ext cx="80962" cy="101600"/>
              </a:xfrm>
              <a:custGeom>
                <a:avLst/>
                <a:gdLst>
                  <a:gd name="T0" fmla="*/ 2147483647 w 48"/>
                  <a:gd name="T1" fmla="*/ 2147483647 h 56"/>
                  <a:gd name="T2" fmla="*/ 2147483647 w 48"/>
                  <a:gd name="T3" fmla="*/ 2147483647 h 56"/>
                  <a:gd name="T4" fmla="*/ 2147483647 w 48"/>
                  <a:gd name="T5" fmla="*/ 2147483647 h 56"/>
                  <a:gd name="T6" fmla="*/ 2147483647 w 48"/>
                  <a:gd name="T7" fmla="*/ 2147483647 h 56"/>
                  <a:gd name="T8" fmla="*/ 2147483647 w 48"/>
                  <a:gd name="T9" fmla="*/ 2147483647 h 56"/>
                  <a:gd name="T10" fmla="*/ 2147483647 w 48"/>
                  <a:gd name="T11" fmla="*/ 0 h 56"/>
                  <a:gd name="T12" fmla="*/ 2147483647 w 48"/>
                  <a:gd name="T13" fmla="*/ 2147483647 h 56"/>
                  <a:gd name="T14" fmla="*/ 0 w 48"/>
                  <a:gd name="T15" fmla="*/ 2147483647 h 56"/>
                  <a:gd name="T16" fmla="*/ 2147483647 w 48"/>
                  <a:gd name="T17" fmla="*/ 2147483647 h 56"/>
                  <a:gd name="T18" fmla="*/ 2147483647 w 48"/>
                  <a:gd name="T19" fmla="*/ 2147483647 h 56"/>
                  <a:gd name="T20" fmla="*/ 2147483647 w 48"/>
                  <a:gd name="T21" fmla="*/ 2147483647 h 56"/>
                  <a:gd name="T22" fmla="*/ 2147483647 w 48"/>
                  <a:gd name="T23" fmla="*/ 214748364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6"/>
                  <a:gd name="T38" fmla="*/ 48 w 48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6">
                    <a:moveTo>
                      <a:pt x="48" y="56"/>
                    </a:move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7" name="Freeform 801"/>
              <p:cNvSpPr>
                <a:spLocks/>
              </p:cNvSpPr>
              <p:nvPr/>
            </p:nvSpPr>
            <p:spPr bwMode="auto">
              <a:xfrm>
                <a:off x="2846388" y="3639666"/>
                <a:ext cx="280987" cy="263525"/>
              </a:xfrm>
              <a:custGeom>
                <a:avLst/>
                <a:gdLst>
                  <a:gd name="T0" fmla="*/ 2147483647 w 168"/>
                  <a:gd name="T1" fmla="*/ 2147483647 h 144"/>
                  <a:gd name="T2" fmla="*/ 2147483647 w 168"/>
                  <a:gd name="T3" fmla="*/ 2147483647 h 144"/>
                  <a:gd name="T4" fmla="*/ 2147483647 w 168"/>
                  <a:gd name="T5" fmla="*/ 2147483647 h 144"/>
                  <a:gd name="T6" fmla="*/ 2147483647 w 168"/>
                  <a:gd name="T7" fmla="*/ 2147483647 h 144"/>
                  <a:gd name="T8" fmla="*/ 2147483647 w 168"/>
                  <a:gd name="T9" fmla="*/ 2147483647 h 144"/>
                  <a:gd name="T10" fmla="*/ 2147483647 w 168"/>
                  <a:gd name="T11" fmla="*/ 2147483647 h 144"/>
                  <a:gd name="T12" fmla="*/ 2147483647 w 168"/>
                  <a:gd name="T13" fmla="*/ 2147483647 h 144"/>
                  <a:gd name="T14" fmla="*/ 2147483647 w 168"/>
                  <a:gd name="T15" fmla="*/ 2147483647 h 144"/>
                  <a:gd name="T16" fmla="*/ 2147483647 w 168"/>
                  <a:gd name="T17" fmla="*/ 2147483647 h 144"/>
                  <a:gd name="T18" fmla="*/ 2147483647 w 168"/>
                  <a:gd name="T19" fmla="*/ 2147483647 h 144"/>
                  <a:gd name="T20" fmla="*/ 2147483647 w 168"/>
                  <a:gd name="T21" fmla="*/ 2147483647 h 144"/>
                  <a:gd name="T22" fmla="*/ 2147483647 w 168"/>
                  <a:gd name="T23" fmla="*/ 2147483647 h 144"/>
                  <a:gd name="T24" fmla="*/ 2147483647 w 168"/>
                  <a:gd name="T25" fmla="*/ 0 h 144"/>
                  <a:gd name="T26" fmla="*/ 0 w 168"/>
                  <a:gd name="T27" fmla="*/ 2147483647 h 144"/>
                  <a:gd name="T28" fmla="*/ 0 w 168"/>
                  <a:gd name="T29" fmla="*/ 2147483647 h 144"/>
                  <a:gd name="T30" fmla="*/ 2147483647 w 168"/>
                  <a:gd name="T31" fmla="*/ 2147483647 h 144"/>
                  <a:gd name="T32" fmla="*/ 2147483647 w 168"/>
                  <a:gd name="T33" fmla="*/ 2147483647 h 144"/>
                  <a:gd name="T34" fmla="*/ 2147483647 w 168"/>
                  <a:gd name="T35" fmla="*/ 2147483647 h 144"/>
                  <a:gd name="T36" fmla="*/ 2147483647 w 168"/>
                  <a:gd name="T37" fmla="*/ 2147483647 h 144"/>
                  <a:gd name="T38" fmla="*/ 2147483647 w 168"/>
                  <a:gd name="T39" fmla="*/ 2147483647 h 144"/>
                  <a:gd name="T40" fmla="*/ 2147483647 w 168"/>
                  <a:gd name="T41" fmla="*/ 2147483647 h 144"/>
                  <a:gd name="T42" fmla="*/ 2147483647 w 168"/>
                  <a:gd name="T43" fmla="*/ 2147483647 h 144"/>
                  <a:gd name="T44" fmla="*/ 2147483647 w 168"/>
                  <a:gd name="T45" fmla="*/ 2147483647 h 144"/>
                  <a:gd name="T46" fmla="*/ 2147483647 w 168"/>
                  <a:gd name="T47" fmla="*/ 2147483647 h 144"/>
                  <a:gd name="T48" fmla="*/ 2147483647 w 168"/>
                  <a:gd name="T49" fmla="*/ 2147483647 h 144"/>
                  <a:gd name="T50" fmla="*/ 2147483647 w 168"/>
                  <a:gd name="T51" fmla="*/ 2147483647 h 144"/>
                  <a:gd name="T52" fmla="*/ 2147483647 w 168"/>
                  <a:gd name="T53" fmla="*/ 2147483647 h 144"/>
                  <a:gd name="T54" fmla="*/ 2147483647 w 168"/>
                  <a:gd name="T55" fmla="*/ 2147483647 h 1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8"/>
                  <a:gd name="T85" fmla="*/ 0 h 144"/>
                  <a:gd name="T86" fmla="*/ 168 w 168"/>
                  <a:gd name="T87" fmla="*/ 144 h 1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8" h="144">
                    <a:moveTo>
                      <a:pt x="152" y="88"/>
                    </a:moveTo>
                    <a:lnTo>
                      <a:pt x="144" y="72"/>
                    </a:lnTo>
                    <a:lnTo>
                      <a:pt x="152" y="64"/>
                    </a:lnTo>
                    <a:lnTo>
                      <a:pt x="168" y="48"/>
                    </a:lnTo>
                    <a:lnTo>
                      <a:pt x="152" y="40"/>
                    </a:lnTo>
                    <a:lnTo>
                      <a:pt x="152" y="32"/>
                    </a:lnTo>
                    <a:lnTo>
                      <a:pt x="128" y="24"/>
                    </a:lnTo>
                    <a:lnTo>
                      <a:pt x="88" y="24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24" y="16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64"/>
                    </a:lnTo>
                    <a:lnTo>
                      <a:pt x="48" y="80"/>
                    </a:lnTo>
                    <a:lnTo>
                      <a:pt x="64" y="80"/>
                    </a:lnTo>
                    <a:lnTo>
                      <a:pt x="64" y="88"/>
                    </a:lnTo>
                    <a:lnTo>
                      <a:pt x="72" y="104"/>
                    </a:lnTo>
                    <a:lnTo>
                      <a:pt x="72" y="136"/>
                    </a:lnTo>
                    <a:lnTo>
                      <a:pt x="80" y="144"/>
                    </a:lnTo>
                    <a:lnTo>
                      <a:pt x="120" y="136"/>
                    </a:lnTo>
                    <a:lnTo>
                      <a:pt x="112" y="120"/>
                    </a:lnTo>
                    <a:lnTo>
                      <a:pt x="104" y="104"/>
                    </a:lnTo>
                    <a:lnTo>
                      <a:pt x="136" y="104"/>
                    </a:lnTo>
                    <a:lnTo>
                      <a:pt x="152" y="96"/>
                    </a:lnTo>
                    <a:lnTo>
                      <a:pt x="152" y="88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8" name="Freeform 802"/>
              <p:cNvSpPr>
                <a:spLocks/>
              </p:cNvSpPr>
              <p:nvPr/>
            </p:nvSpPr>
            <p:spPr bwMode="auto">
              <a:xfrm>
                <a:off x="2659063" y="3930179"/>
                <a:ext cx="268287" cy="407987"/>
              </a:xfrm>
              <a:custGeom>
                <a:avLst/>
                <a:gdLst>
                  <a:gd name="T0" fmla="*/ 2147483647 w 160"/>
                  <a:gd name="T1" fmla="*/ 2147483647 h 224"/>
                  <a:gd name="T2" fmla="*/ 2147483647 w 160"/>
                  <a:gd name="T3" fmla="*/ 2147483647 h 224"/>
                  <a:gd name="T4" fmla="*/ 2147483647 w 160"/>
                  <a:gd name="T5" fmla="*/ 2147483647 h 224"/>
                  <a:gd name="T6" fmla="*/ 2147483647 w 160"/>
                  <a:gd name="T7" fmla="*/ 2147483647 h 224"/>
                  <a:gd name="T8" fmla="*/ 2147483647 w 160"/>
                  <a:gd name="T9" fmla="*/ 2147483647 h 224"/>
                  <a:gd name="T10" fmla="*/ 2147483647 w 160"/>
                  <a:gd name="T11" fmla="*/ 2147483647 h 224"/>
                  <a:gd name="T12" fmla="*/ 2147483647 w 160"/>
                  <a:gd name="T13" fmla="*/ 2147483647 h 224"/>
                  <a:gd name="T14" fmla="*/ 2147483647 w 160"/>
                  <a:gd name="T15" fmla="*/ 2147483647 h 224"/>
                  <a:gd name="T16" fmla="*/ 2147483647 w 160"/>
                  <a:gd name="T17" fmla="*/ 2147483647 h 224"/>
                  <a:gd name="T18" fmla="*/ 2147483647 w 160"/>
                  <a:gd name="T19" fmla="*/ 2147483647 h 224"/>
                  <a:gd name="T20" fmla="*/ 2147483647 w 160"/>
                  <a:gd name="T21" fmla="*/ 2147483647 h 224"/>
                  <a:gd name="T22" fmla="*/ 2147483647 w 160"/>
                  <a:gd name="T23" fmla="*/ 2147483647 h 224"/>
                  <a:gd name="T24" fmla="*/ 2147483647 w 160"/>
                  <a:gd name="T25" fmla="*/ 0 h 224"/>
                  <a:gd name="T26" fmla="*/ 2147483647 w 160"/>
                  <a:gd name="T27" fmla="*/ 2147483647 h 224"/>
                  <a:gd name="T28" fmla="*/ 2147483647 w 160"/>
                  <a:gd name="T29" fmla="*/ 2147483647 h 224"/>
                  <a:gd name="T30" fmla="*/ 2147483647 w 160"/>
                  <a:gd name="T31" fmla="*/ 2147483647 h 224"/>
                  <a:gd name="T32" fmla="*/ 2147483647 w 160"/>
                  <a:gd name="T33" fmla="*/ 2147483647 h 224"/>
                  <a:gd name="T34" fmla="*/ 2147483647 w 160"/>
                  <a:gd name="T35" fmla="*/ 2147483647 h 224"/>
                  <a:gd name="T36" fmla="*/ 2147483647 w 160"/>
                  <a:gd name="T37" fmla="*/ 2147483647 h 224"/>
                  <a:gd name="T38" fmla="*/ 0 w 160"/>
                  <a:gd name="T39" fmla="*/ 2147483647 h 224"/>
                  <a:gd name="T40" fmla="*/ 2147483647 w 160"/>
                  <a:gd name="T41" fmla="*/ 2147483647 h 224"/>
                  <a:gd name="T42" fmla="*/ 2147483647 w 160"/>
                  <a:gd name="T43" fmla="*/ 2147483647 h 224"/>
                  <a:gd name="T44" fmla="*/ 2147483647 w 160"/>
                  <a:gd name="T45" fmla="*/ 2147483647 h 224"/>
                  <a:gd name="T46" fmla="*/ 2147483647 w 160"/>
                  <a:gd name="T47" fmla="*/ 2147483647 h 224"/>
                  <a:gd name="T48" fmla="*/ 2147483647 w 160"/>
                  <a:gd name="T49" fmla="*/ 2147483647 h 224"/>
                  <a:gd name="T50" fmla="*/ 2147483647 w 160"/>
                  <a:gd name="T51" fmla="*/ 2147483647 h 224"/>
                  <a:gd name="T52" fmla="*/ 2147483647 w 160"/>
                  <a:gd name="T53" fmla="*/ 2147483647 h 224"/>
                  <a:gd name="T54" fmla="*/ 2147483647 w 160"/>
                  <a:gd name="T55" fmla="*/ 2147483647 h 224"/>
                  <a:gd name="T56" fmla="*/ 2147483647 w 160"/>
                  <a:gd name="T57" fmla="*/ 2147483647 h 224"/>
                  <a:gd name="T58" fmla="*/ 2147483647 w 160"/>
                  <a:gd name="T59" fmla="*/ 2147483647 h 2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0"/>
                  <a:gd name="T91" fmla="*/ 0 h 224"/>
                  <a:gd name="T92" fmla="*/ 160 w 160"/>
                  <a:gd name="T93" fmla="*/ 224 h 2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0" h="224">
                    <a:moveTo>
                      <a:pt x="152" y="136"/>
                    </a:move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9" name="Freeform 803"/>
              <p:cNvSpPr>
                <a:spLocks/>
              </p:cNvSpPr>
              <p:nvPr/>
            </p:nvSpPr>
            <p:spPr bwMode="auto">
              <a:xfrm>
                <a:off x="3167063" y="3771429"/>
                <a:ext cx="80962" cy="101600"/>
              </a:xfrm>
              <a:custGeom>
                <a:avLst/>
                <a:gdLst>
                  <a:gd name="T0" fmla="*/ 2147483647 w 48"/>
                  <a:gd name="T1" fmla="*/ 2147483647 h 56"/>
                  <a:gd name="T2" fmla="*/ 2147483647 w 48"/>
                  <a:gd name="T3" fmla="*/ 2147483647 h 56"/>
                  <a:gd name="T4" fmla="*/ 2147483647 w 48"/>
                  <a:gd name="T5" fmla="*/ 2147483647 h 56"/>
                  <a:gd name="T6" fmla="*/ 2147483647 w 48"/>
                  <a:gd name="T7" fmla="*/ 2147483647 h 56"/>
                  <a:gd name="T8" fmla="*/ 2147483647 w 48"/>
                  <a:gd name="T9" fmla="*/ 2147483647 h 56"/>
                  <a:gd name="T10" fmla="*/ 2147483647 w 48"/>
                  <a:gd name="T11" fmla="*/ 0 h 56"/>
                  <a:gd name="T12" fmla="*/ 2147483647 w 48"/>
                  <a:gd name="T13" fmla="*/ 2147483647 h 56"/>
                  <a:gd name="T14" fmla="*/ 0 w 48"/>
                  <a:gd name="T15" fmla="*/ 2147483647 h 56"/>
                  <a:gd name="T16" fmla="*/ 2147483647 w 48"/>
                  <a:gd name="T17" fmla="*/ 2147483647 h 56"/>
                  <a:gd name="T18" fmla="*/ 2147483647 w 48"/>
                  <a:gd name="T19" fmla="*/ 2147483647 h 56"/>
                  <a:gd name="T20" fmla="*/ 2147483647 w 48"/>
                  <a:gd name="T21" fmla="*/ 2147483647 h 56"/>
                  <a:gd name="T22" fmla="*/ 2147483647 w 48"/>
                  <a:gd name="T23" fmla="*/ 2147483647 h 56"/>
                  <a:gd name="T24" fmla="*/ 2147483647 w 48"/>
                  <a:gd name="T25" fmla="*/ 2147483647 h 56"/>
                  <a:gd name="T26" fmla="*/ 2147483647 w 48"/>
                  <a:gd name="T27" fmla="*/ 2147483647 h 56"/>
                  <a:gd name="T28" fmla="*/ 2147483647 w 48"/>
                  <a:gd name="T29" fmla="*/ 2147483647 h 56"/>
                  <a:gd name="T30" fmla="*/ 2147483647 w 48"/>
                  <a:gd name="T31" fmla="*/ 2147483647 h 56"/>
                  <a:gd name="T32" fmla="*/ 2147483647 w 48"/>
                  <a:gd name="T33" fmla="*/ 2147483647 h 56"/>
                  <a:gd name="T34" fmla="*/ 2147483647 w 48"/>
                  <a:gd name="T35" fmla="*/ 2147483647 h 56"/>
                  <a:gd name="T36" fmla="*/ 2147483647 w 48"/>
                  <a:gd name="T37" fmla="*/ 0 h 56"/>
                  <a:gd name="T38" fmla="*/ 2147483647 w 48"/>
                  <a:gd name="T39" fmla="*/ 2147483647 h 56"/>
                  <a:gd name="T40" fmla="*/ 0 w 48"/>
                  <a:gd name="T41" fmla="*/ 2147483647 h 56"/>
                  <a:gd name="T42" fmla="*/ 2147483647 w 48"/>
                  <a:gd name="T43" fmla="*/ 2147483647 h 56"/>
                  <a:gd name="T44" fmla="*/ 2147483647 w 48"/>
                  <a:gd name="T45" fmla="*/ 2147483647 h 56"/>
                  <a:gd name="T46" fmla="*/ 2147483647 w 48"/>
                  <a:gd name="T47" fmla="*/ 2147483647 h 56"/>
                  <a:gd name="T48" fmla="*/ 2147483647 w 48"/>
                  <a:gd name="T49" fmla="*/ 2147483647 h 56"/>
                  <a:gd name="T50" fmla="*/ 2147483647 w 48"/>
                  <a:gd name="T51" fmla="*/ 2147483647 h 56"/>
                  <a:gd name="T52" fmla="*/ 2147483647 w 48"/>
                  <a:gd name="T53" fmla="*/ 2147483647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56"/>
                  <a:gd name="T83" fmla="*/ 48 w 48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56">
                    <a:moveTo>
                      <a:pt x="48" y="56"/>
                    </a:move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0" name="Freeform 804"/>
              <p:cNvSpPr>
                <a:spLocks/>
              </p:cNvSpPr>
              <p:nvPr/>
            </p:nvSpPr>
            <p:spPr bwMode="auto">
              <a:xfrm>
                <a:off x="2659063" y="3930179"/>
                <a:ext cx="268287" cy="407987"/>
              </a:xfrm>
              <a:custGeom>
                <a:avLst/>
                <a:gdLst>
                  <a:gd name="T0" fmla="*/ 2147483647 w 160"/>
                  <a:gd name="T1" fmla="*/ 2147483647 h 224"/>
                  <a:gd name="T2" fmla="*/ 2147483647 w 160"/>
                  <a:gd name="T3" fmla="*/ 2147483647 h 224"/>
                  <a:gd name="T4" fmla="*/ 2147483647 w 160"/>
                  <a:gd name="T5" fmla="*/ 2147483647 h 224"/>
                  <a:gd name="T6" fmla="*/ 2147483647 w 160"/>
                  <a:gd name="T7" fmla="*/ 2147483647 h 224"/>
                  <a:gd name="T8" fmla="*/ 2147483647 w 160"/>
                  <a:gd name="T9" fmla="*/ 2147483647 h 224"/>
                  <a:gd name="T10" fmla="*/ 2147483647 w 160"/>
                  <a:gd name="T11" fmla="*/ 2147483647 h 224"/>
                  <a:gd name="T12" fmla="*/ 2147483647 w 160"/>
                  <a:gd name="T13" fmla="*/ 2147483647 h 224"/>
                  <a:gd name="T14" fmla="*/ 2147483647 w 160"/>
                  <a:gd name="T15" fmla="*/ 2147483647 h 224"/>
                  <a:gd name="T16" fmla="*/ 2147483647 w 160"/>
                  <a:gd name="T17" fmla="*/ 2147483647 h 224"/>
                  <a:gd name="T18" fmla="*/ 2147483647 w 160"/>
                  <a:gd name="T19" fmla="*/ 2147483647 h 224"/>
                  <a:gd name="T20" fmla="*/ 2147483647 w 160"/>
                  <a:gd name="T21" fmla="*/ 2147483647 h 224"/>
                  <a:gd name="T22" fmla="*/ 2147483647 w 160"/>
                  <a:gd name="T23" fmla="*/ 2147483647 h 224"/>
                  <a:gd name="T24" fmla="*/ 2147483647 w 160"/>
                  <a:gd name="T25" fmla="*/ 2147483647 h 224"/>
                  <a:gd name="T26" fmla="*/ 2147483647 w 160"/>
                  <a:gd name="T27" fmla="*/ 0 h 224"/>
                  <a:gd name="T28" fmla="*/ 2147483647 w 160"/>
                  <a:gd name="T29" fmla="*/ 0 h 224"/>
                  <a:gd name="T30" fmla="*/ 2147483647 w 160"/>
                  <a:gd name="T31" fmla="*/ 2147483647 h 224"/>
                  <a:gd name="T32" fmla="*/ 2147483647 w 160"/>
                  <a:gd name="T33" fmla="*/ 2147483647 h 224"/>
                  <a:gd name="T34" fmla="*/ 2147483647 w 160"/>
                  <a:gd name="T35" fmla="*/ 2147483647 h 224"/>
                  <a:gd name="T36" fmla="*/ 2147483647 w 160"/>
                  <a:gd name="T37" fmla="*/ 2147483647 h 224"/>
                  <a:gd name="T38" fmla="*/ 2147483647 w 160"/>
                  <a:gd name="T39" fmla="*/ 2147483647 h 224"/>
                  <a:gd name="T40" fmla="*/ 2147483647 w 160"/>
                  <a:gd name="T41" fmla="*/ 2147483647 h 224"/>
                  <a:gd name="T42" fmla="*/ 0 w 160"/>
                  <a:gd name="T43" fmla="*/ 2147483647 h 224"/>
                  <a:gd name="T44" fmla="*/ 2147483647 w 160"/>
                  <a:gd name="T45" fmla="*/ 2147483647 h 224"/>
                  <a:gd name="T46" fmla="*/ 2147483647 w 160"/>
                  <a:gd name="T47" fmla="*/ 2147483647 h 224"/>
                  <a:gd name="T48" fmla="*/ 2147483647 w 160"/>
                  <a:gd name="T49" fmla="*/ 2147483647 h 224"/>
                  <a:gd name="T50" fmla="*/ 2147483647 w 160"/>
                  <a:gd name="T51" fmla="*/ 2147483647 h 224"/>
                  <a:gd name="T52" fmla="*/ 2147483647 w 160"/>
                  <a:gd name="T53" fmla="*/ 2147483647 h 224"/>
                  <a:gd name="T54" fmla="*/ 2147483647 w 160"/>
                  <a:gd name="T55" fmla="*/ 2147483647 h 224"/>
                  <a:gd name="T56" fmla="*/ 2147483647 w 160"/>
                  <a:gd name="T57" fmla="*/ 2147483647 h 224"/>
                  <a:gd name="T58" fmla="*/ 2147483647 w 160"/>
                  <a:gd name="T59" fmla="*/ 2147483647 h 224"/>
                  <a:gd name="T60" fmla="*/ 2147483647 w 160"/>
                  <a:gd name="T61" fmla="*/ 2147483647 h 224"/>
                  <a:gd name="T62" fmla="*/ 2147483647 w 160"/>
                  <a:gd name="T63" fmla="*/ 2147483647 h 224"/>
                  <a:gd name="T64" fmla="*/ 2147483647 w 160"/>
                  <a:gd name="T65" fmla="*/ 2147483647 h 224"/>
                  <a:gd name="T66" fmla="*/ 2147483647 w 160"/>
                  <a:gd name="T67" fmla="*/ 2147483647 h 224"/>
                  <a:gd name="T68" fmla="*/ 2147483647 w 160"/>
                  <a:gd name="T69" fmla="*/ 2147483647 h 224"/>
                  <a:gd name="T70" fmla="*/ 2147483647 w 160"/>
                  <a:gd name="T71" fmla="*/ 2147483647 h 224"/>
                  <a:gd name="T72" fmla="*/ 2147483647 w 160"/>
                  <a:gd name="T73" fmla="*/ 2147483647 h 224"/>
                  <a:gd name="T74" fmla="*/ 2147483647 w 160"/>
                  <a:gd name="T75" fmla="*/ 2147483647 h 224"/>
                  <a:gd name="T76" fmla="*/ 2147483647 w 160"/>
                  <a:gd name="T77" fmla="*/ 2147483647 h 224"/>
                  <a:gd name="T78" fmla="*/ 2147483647 w 160"/>
                  <a:gd name="T79" fmla="*/ 2147483647 h 224"/>
                  <a:gd name="T80" fmla="*/ 2147483647 w 160"/>
                  <a:gd name="T81" fmla="*/ 2147483647 h 224"/>
                  <a:gd name="T82" fmla="*/ 2147483647 w 160"/>
                  <a:gd name="T83" fmla="*/ 2147483647 h 224"/>
                  <a:gd name="T84" fmla="*/ 2147483647 w 160"/>
                  <a:gd name="T85" fmla="*/ 2147483647 h 224"/>
                  <a:gd name="T86" fmla="*/ 2147483647 w 160"/>
                  <a:gd name="T87" fmla="*/ 2147483647 h 224"/>
                  <a:gd name="T88" fmla="*/ 2147483647 w 160"/>
                  <a:gd name="T89" fmla="*/ 0 h 224"/>
                  <a:gd name="T90" fmla="*/ 2147483647 w 160"/>
                  <a:gd name="T91" fmla="*/ 0 h 224"/>
                  <a:gd name="T92" fmla="*/ 2147483647 w 160"/>
                  <a:gd name="T93" fmla="*/ 2147483647 h 224"/>
                  <a:gd name="T94" fmla="*/ 2147483647 w 160"/>
                  <a:gd name="T95" fmla="*/ 2147483647 h 224"/>
                  <a:gd name="T96" fmla="*/ 2147483647 w 160"/>
                  <a:gd name="T97" fmla="*/ 2147483647 h 224"/>
                  <a:gd name="T98" fmla="*/ 2147483647 w 160"/>
                  <a:gd name="T99" fmla="*/ 2147483647 h 224"/>
                  <a:gd name="T100" fmla="*/ 2147483647 w 160"/>
                  <a:gd name="T101" fmla="*/ 2147483647 h 224"/>
                  <a:gd name="T102" fmla="*/ 2147483647 w 160"/>
                  <a:gd name="T103" fmla="*/ 2147483647 h 224"/>
                  <a:gd name="T104" fmla="*/ 0 w 160"/>
                  <a:gd name="T105" fmla="*/ 2147483647 h 224"/>
                  <a:gd name="T106" fmla="*/ 2147483647 w 160"/>
                  <a:gd name="T107" fmla="*/ 2147483647 h 224"/>
                  <a:gd name="T108" fmla="*/ 2147483647 w 160"/>
                  <a:gd name="T109" fmla="*/ 2147483647 h 224"/>
                  <a:gd name="T110" fmla="*/ 2147483647 w 160"/>
                  <a:gd name="T111" fmla="*/ 2147483647 h 224"/>
                  <a:gd name="T112" fmla="*/ 2147483647 w 160"/>
                  <a:gd name="T113" fmla="*/ 2147483647 h 224"/>
                  <a:gd name="T114" fmla="*/ 2147483647 w 160"/>
                  <a:gd name="T115" fmla="*/ 2147483647 h 224"/>
                  <a:gd name="T116" fmla="*/ 2147483647 w 160"/>
                  <a:gd name="T117" fmla="*/ 2147483647 h 224"/>
                  <a:gd name="T118" fmla="*/ 2147483647 w 160"/>
                  <a:gd name="T119" fmla="*/ 2147483647 h 224"/>
                  <a:gd name="T120" fmla="*/ 2147483647 w 160"/>
                  <a:gd name="T121" fmla="*/ 2147483647 h 224"/>
                  <a:gd name="T122" fmla="*/ 2147483647 w 160"/>
                  <a:gd name="T123" fmla="*/ 2147483647 h 224"/>
                  <a:gd name="T124" fmla="*/ 2147483647 w 160"/>
                  <a:gd name="T125" fmla="*/ 2147483647 h 2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0"/>
                  <a:gd name="T190" fmla="*/ 0 h 224"/>
                  <a:gd name="T191" fmla="*/ 160 w 160"/>
                  <a:gd name="T192" fmla="*/ 224 h 2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0" h="224">
                    <a:moveTo>
                      <a:pt x="152" y="136"/>
                    </a:moveTo>
                    <a:lnTo>
                      <a:pt x="152" y="136"/>
                    </a:ln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1" name="Freeform 805"/>
              <p:cNvSpPr>
                <a:spLocks/>
              </p:cNvSpPr>
              <p:nvPr/>
            </p:nvSpPr>
            <p:spPr bwMode="auto">
              <a:xfrm>
                <a:off x="2686050" y="3887316"/>
                <a:ext cx="106363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2147483647 h 80"/>
                  <a:gd name="T6" fmla="*/ 2147483647 w 64"/>
                  <a:gd name="T7" fmla="*/ 2147483647 h 80"/>
                  <a:gd name="T8" fmla="*/ 2147483647 w 64"/>
                  <a:gd name="T9" fmla="*/ 2147483647 h 80"/>
                  <a:gd name="T10" fmla="*/ 2147483647 w 64"/>
                  <a:gd name="T11" fmla="*/ 2147483647 h 80"/>
                  <a:gd name="T12" fmla="*/ 2147483647 w 64"/>
                  <a:gd name="T13" fmla="*/ 0 h 80"/>
                  <a:gd name="T14" fmla="*/ 2147483647 w 64"/>
                  <a:gd name="T15" fmla="*/ 2147483647 h 80"/>
                  <a:gd name="T16" fmla="*/ 0 w 64"/>
                  <a:gd name="T17" fmla="*/ 2147483647 h 80"/>
                  <a:gd name="T18" fmla="*/ 2147483647 w 64"/>
                  <a:gd name="T19" fmla="*/ 2147483647 h 80"/>
                  <a:gd name="T20" fmla="*/ 0 w 64"/>
                  <a:gd name="T21" fmla="*/ 2147483647 h 80"/>
                  <a:gd name="T22" fmla="*/ 0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16" y="80"/>
                    </a:moveTo>
                    <a:lnTo>
                      <a:pt x="32" y="64"/>
                    </a:lnTo>
                    <a:lnTo>
                      <a:pt x="40" y="5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2" name="Freeform 806"/>
              <p:cNvSpPr>
                <a:spLocks/>
              </p:cNvSpPr>
              <p:nvPr/>
            </p:nvSpPr>
            <p:spPr bwMode="auto">
              <a:xfrm>
                <a:off x="2498725" y="3552354"/>
                <a:ext cx="120650" cy="58737"/>
              </a:xfrm>
              <a:custGeom>
                <a:avLst/>
                <a:gdLst>
                  <a:gd name="T0" fmla="*/ 2147483647 w 72"/>
                  <a:gd name="T1" fmla="*/ 2147483647 h 32"/>
                  <a:gd name="T2" fmla="*/ 2147483647 w 72"/>
                  <a:gd name="T3" fmla="*/ 0 h 32"/>
                  <a:gd name="T4" fmla="*/ 2147483647 w 72"/>
                  <a:gd name="T5" fmla="*/ 0 h 32"/>
                  <a:gd name="T6" fmla="*/ 0 w 72"/>
                  <a:gd name="T7" fmla="*/ 2147483647 h 32"/>
                  <a:gd name="T8" fmla="*/ 0 w 72"/>
                  <a:gd name="T9" fmla="*/ 2147483647 h 32"/>
                  <a:gd name="T10" fmla="*/ 2147483647 w 72"/>
                  <a:gd name="T11" fmla="*/ 2147483647 h 32"/>
                  <a:gd name="T12" fmla="*/ 2147483647 w 72"/>
                  <a:gd name="T13" fmla="*/ 2147483647 h 32"/>
                  <a:gd name="T14" fmla="*/ 2147483647 w 72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32"/>
                  <a:gd name="T26" fmla="*/ 72 w 7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32">
                    <a:moveTo>
                      <a:pt x="72" y="8"/>
                    </a:move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48" y="24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3" name="Freeform 807"/>
              <p:cNvSpPr>
                <a:spLocks/>
              </p:cNvSpPr>
              <p:nvPr/>
            </p:nvSpPr>
            <p:spPr bwMode="auto">
              <a:xfrm>
                <a:off x="2432050" y="3507904"/>
                <a:ext cx="93663" cy="87312"/>
              </a:xfrm>
              <a:custGeom>
                <a:avLst/>
                <a:gdLst>
                  <a:gd name="T0" fmla="*/ 2147483647 w 56"/>
                  <a:gd name="T1" fmla="*/ 2147483647 h 48"/>
                  <a:gd name="T2" fmla="*/ 2147483647 w 56"/>
                  <a:gd name="T3" fmla="*/ 2147483647 h 48"/>
                  <a:gd name="T4" fmla="*/ 2147483647 w 56"/>
                  <a:gd name="T5" fmla="*/ 0 h 48"/>
                  <a:gd name="T6" fmla="*/ 2147483647 w 56"/>
                  <a:gd name="T7" fmla="*/ 0 h 48"/>
                  <a:gd name="T8" fmla="*/ 2147483647 w 56"/>
                  <a:gd name="T9" fmla="*/ 2147483647 h 48"/>
                  <a:gd name="T10" fmla="*/ 2147483647 w 56"/>
                  <a:gd name="T11" fmla="*/ 2147483647 h 48"/>
                  <a:gd name="T12" fmla="*/ 2147483647 w 56"/>
                  <a:gd name="T13" fmla="*/ 2147483647 h 48"/>
                  <a:gd name="T14" fmla="*/ 0 w 56"/>
                  <a:gd name="T15" fmla="*/ 2147483647 h 48"/>
                  <a:gd name="T16" fmla="*/ 0 w 56"/>
                  <a:gd name="T17" fmla="*/ 2147483647 h 48"/>
                  <a:gd name="T18" fmla="*/ 0 w 56"/>
                  <a:gd name="T19" fmla="*/ 2147483647 h 48"/>
                  <a:gd name="T20" fmla="*/ 2147483647 w 56"/>
                  <a:gd name="T21" fmla="*/ 2147483647 h 48"/>
                  <a:gd name="T22" fmla="*/ 2147483647 w 56"/>
                  <a:gd name="T23" fmla="*/ 2147483647 h 48"/>
                  <a:gd name="T24" fmla="*/ 2147483647 w 56"/>
                  <a:gd name="T25" fmla="*/ 2147483647 h 48"/>
                  <a:gd name="T26" fmla="*/ 2147483647 w 56"/>
                  <a:gd name="T27" fmla="*/ 2147483647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"/>
                  <a:gd name="T43" fmla="*/ 0 h 48"/>
                  <a:gd name="T44" fmla="*/ 56 w 5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" h="48">
                    <a:moveTo>
                      <a:pt x="56" y="24"/>
                    </a:moveTo>
                    <a:lnTo>
                      <a:pt x="40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8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40" y="48"/>
                    </a:lnTo>
                    <a:lnTo>
                      <a:pt x="40" y="32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4" name="Freeform 808"/>
              <p:cNvSpPr>
                <a:spLocks/>
              </p:cNvSpPr>
              <p:nvPr/>
            </p:nvSpPr>
            <p:spPr bwMode="auto">
              <a:xfrm>
                <a:off x="1909763" y="3130079"/>
                <a:ext cx="642937" cy="450850"/>
              </a:xfrm>
              <a:custGeom>
                <a:avLst/>
                <a:gdLst>
                  <a:gd name="T0" fmla="*/ 2147483647 w 384"/>
                  <a:gd name="T1" fmla="*/ 2147483647 h 248"/>
                  <a:gd name="T2" fmla="*/ 2147483647 w 384"/>
                  <a:gd name="T3" fmla="*/ 2147483647 h 248"/>
                  <a:gd name="T4" fmla="*/ 2147483647 w 384"/>
                  <a:gd name="T5" fmla="*/ 2147483647 h 248"/>
                  <a:gd name="T6" fmla="*/ 2147483647 w 384"/>
                  <a:gd name="T7" fmla="*/ 2147483647 h 248"/>
                  <a:gd name="T8" fmla="*/ 2147483647 w 384"/>
                  <a:gd name="T9" fmla="*/ 2147483647 h 248"/>
                  <a:gd name="T10" fmla="*/ 2147483647 w 384"/>
                  <a:gd name="T11" fmla="*/ 2147483647 h 248"/>
                  <a:gd name="T12" fmla="*/ 2147483647 w 384"/>
                  <a:gd name="T13" fmla="*/ 2147483647 h 248"/>
                  <a:gd name="T14" fmla="*/ 2147483647 w 384"/>
                  <a:gd name="T15" fmla="*/ 2147483647 h 248"/>
                  <a:gd name="T16" fmla="*/ 2147483647 w 384"/>
                  <a:gd name="T17" fmla="*/ 2147483647 h 248"/>
                  <a:gd name="T18" fmla="*/ 2147483647 w 384"/>
                  <a:gd name="T19" fmla="*/ 2147483647 h 248"/>
                  <a:gd name="T20" fmla="*/ 2147483647 w 384"/>
                  <a:gd name="T21" fmla="*/ 2147483647 h 248"/>
                  <a:gd name="T22" fmla="*/ 2147483647 w 384"/>
                  <a:gd name="T23" fmla="*/ 2147483647 h 248"/>
                  <a:gd name="T24" fmla="*/ 2147483647 w 384"/>
                  <a:gd name="T25" fmla="*/ 2147483647 h 248"/>
                  <a:gd name="T26" fmla="*/ 2147483647 w 384"/>
                  <a:gd name="T27" fmla="*/ 2147483647 h 248"/>
                  <a:gd name="T28" fmla="*/ 2147483647 w 384"/>
                  <a:gd name="T29" fmla="*/ 2147483647 h 248"/>
                  <a:gd name="T30" fmla="*/ 2147483647 w 384"/>
                  <a:gd name="T31" fmla="*/ 2147483647 h 248"/>
                  <a:gd name="T32" fmla="*/ 2147483647 w 384"/>
                  <a:gd name="T33" fmla="*/ 2147483647 h 248"/>
                  <a:gd name="T34" fmla="*/ 2147483647 w 384"/>
                  <a:gd name="T35" fmla="*/ 2147483647 h 248"/>
                  <a:gd name="T36" fmla="*/ 2147483647 w 384"/>
                  <a:gd name="T37" fmla="*/ 2147483647 h 248"/>
                  <a:gd name="T38" fmla="*/ 2147483647 w 384"/>
                  <a:gd name="T39" fmla="*/ 2147483647 h 248"/>
                  <a:gd name="T40" fmla="*/ 2147483647 w 384"/>
                  <a:gd name="T41" fmla="*/ 2147483647 h 248"/>
                  <a:gd name="T42" fmla="*/ 2147483647 w 384"/>
                  <a:gd name="T43" fmla="*/ 2147483647 h 248"/>
                  <a:gd name="T44" fmla="*/ 2147483647 w 384"/>
                  <a:gd name="T45" fmla="*/ 2147483647 h 248"/>
                  <a:gd name="T46" fmla="*/ 2147483647 w 384"/>
                  <a:gd name="T47" fmla="*/ 0 h 248"/>
                  <a:gd name="T48" fmla="*/ 0 w 384"/>
                  <a:gd name="T49" fmla="*/ 0 h 248"/>
                  <a:gd name="T50" fmla="*/ 2147483647 w 384"/>
                  <a:gd name="T51" fmla="*/ 2147483647 h 248"/>
                  <a:gd name="T52" fmla="*/ 2147483647 w 384"/>
                  <a:gd name="T53" fmla="*/ 2147483647 h 248"/>
                  <a:gd name="T54" fmla="*/ 2147483647 w 384"/>
                  <a:gd name="T55" fmla="*/ 2147483647 h 248"/>
                  <a:gd name="T56" fmla="*/ 2147483647 w 384"/>
                  <a:gd name="T57" fmla="*/ 2147483647 h 248"/>
                  <a:gd name="T58" fmla="*/ 2147483647 w 384"/>
                  <a:gd name="T59" fmla="*/ 2147483647 h 248"/>
                  <a:gd name="T60" fmla="*/ 2147483647 w 384"/>
                  <a:gd name="T61" fmla="*/ 2147483647 h 248"/>
                  <a:gd name="T62" fmla="*/ 2147483647 w 384"/>
                  <a:gd name="T63" fmla="*/ 2147483647 h 248"/>
                  <a:gd name="T64" fmla="*/ 2147483647 w 384"/>
                  <a:gd name="T65" fmla="*/ 2147483647 h 248"/>
                  <a:gd name="T66" fmla="*/ 2147483647 w 384"/>
                  <a:gd name="T67" fmla="*/ 2147483647 h 248"/>
                  <a:gd name="T68" fmla="*/ 2147483647 w 384"/>
                  <a:gd name="T69" fmla="*/ 2147483647 h 248"/>
                  <a:gd name="T70" fmla="*/ 2147483647 w 384"/>
                  <a:gd name="T71" fmla="*/ 2147483647 h 248"/>
                  <a:gd name="T72" fmla="*/ 2147483647 w 384"/>
                  <a:gd name="T73" fmla="*/ 2147483647 h 248"/>
                  <a:gd name="T74" fmla="*/ 2147483647 w 384"/>
                  <a:gd name="T75" fmla="*/ 2147483647 h 248"/>
                  <a:gd name="T76" fmla="*/ 2147483647 w 384"/>
                  <a:gd name="T77" fmla="*/ 2147483647 h 248"/>
                  <a:gd name="T78" fmla="*/ 2147483647 w 384"/>
                  <a:gd name="T79" fmla="*/ 2147483647 h 248"/>
                  <a:gd name="T80" fmla="*/ 2147483647 w 384"/>
                  <a:gd name="T81" fmla="*/ 2147483647 h 248"/>
                  <a:gd name="T82" fmla="*/ 2147483647 w 384"/>
                  <a:gd name="T83" fmla="*/ 2147483647 h 248"/>
                  <a:gd name="T84" fmla="*/ 2147483647 w 384"/>
                  <a:gd name="T85" fmla="*/ 2147483647 h 248"/>
                  <a:gd name="T86" fmla="*/ 2147483647 w 384"/>
                  <a:gd name="T87" fmla="*/ 2147483647 h 248"/>
                  <a:gd name="T88" fmla="*/ 2147483647 w 384"/>
                  <a:gd name="T89" fmla="*/ 2147483647 h 248"/>
                  <a:gd name="T90" fmla="*/ 2147483647 w 384"/>
                  <a:gd name="T91" fmla="*/ 2147483647 h 248"/>
                  <a:gd name="T92" fmla="*/ 2147483647 w 384"/>
                  <a:gd name="T93" fmla="*/ 2147483647 h 248"/>
                  <a:gd name="T94" fmla="*/ 2147483647 w 384"/>
                  <a:gd name="T95" fmla="*/ 2147483647 h 248"/>
                  <a:gd name="T96" fmla="*/ 2147483647 w 384"/>
                  <a:gd name="T97" fmla="*/ 2147483647 h 248"/>
                  <a:gd name="T98" fmla="*/ 2147483647 w 384"/>
                  <a:gd name="T99" fmla="*/ 2147483647 h 248"/>
                  <a:gd name="T100" fmla="*/ 2147483647 w 384"/>
                  <a:gd name="T101" fmla="*/ 2147483647 h 248"/>
                  <a:gd name="T102" fmla="*/ 2147483647 w 384"/>
                  <a:gd name="T103" fmla="*/ 2147483647 h 248"/>
                  <a:gd name="T104" fmla="*/ 2147483647 w 384"/>
                  <a:gd name="T105" fmla="*/ 2147483647 h 248"/>
                  <a:gd name="T106" fmla="*/ 2147483647 w 384"/>
                  <a:gd name="T107" fmla="*/ 2147483647 h 248"/>
                  <a:gd name="T108" fmla="*/ 2147483647 w 384"/>
                  <a:gd name="T109" fmla="*/ 2147483647 h 2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248"/>
                  <a:gd name="T167" fmla="*/ 384 w 384"/>
                  <a:gd name="T168" fmla="*/ 248 h 2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248">
                    <a:moveTo>
                      <a:pt x="320" y="232"/>
                    </a:moveTo>
                    <a:lnTo>
                      <a:pt x="336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52" y="208"/>
                    </a:lnTo>
                    <a:lnTo>
                      <a:pt x="360" y="200"/>
                    </a:lnTo>
                    <a:lnTo>
                      <a:pt x="376" y="192"/>
                    </a:lnTo>
                    <a:lnTo>
                      <a:pt x="384" y="160"/>
                    </a:lnTo>
                    <a:lnTo>
                      <a:pt x="336" y="168"/>
                    </a:lnTo>
                    <a:lnTo>
                      <a:pt x="312" y="192"/>
                    </a:lnTo>
                    <a:lnTo>
                      <a:pt x="280" y="200"/>
                    </a:lnTo>
                    <a:lnTo>
                      <a:pt x="248" y="160"/>
                    </a:lnTo>
                    <a:lnTo>
                      <a:pt x="248" y="104"/>
                    </a:lnTo>
                    <a:lnTo>
                      <a:pt x="256" y="96"/>
                    </a:lnTo>
                    <a:lnTo>
                      <a:pt x="232" y="88"/>
                    </a:lnTo>
                    <a:lnTo>
                      <a:pt x="216" y="72"/>
                    </a:lnTo>
                    <a:lnTo>
                      <a:pt x="208" y="56"/>
                    </a:lnTo>
                    <a:lnTo>
                      <a:pt x="192" y="40"/>
                    </a:lnTo>
                    <a:lnTo>
                      <a:pt x="168" y="48"/>
                    </a:lnTo>
                    <a:lnTo>
                      <a:pt x="136" y="16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72" y="1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4" y="48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64" y="96"/>
                    </a:lnTo>
                    <a:lnTo>
                      <a:pt x="64" y="120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28"/>
                    </a:lnTo>
                    <a:lnTo>
                      <a:pt x="80" y="120"/>
                    </a:lnTo>
                    <a:lnTo>
                      <a:pt x="64" y="80"/>
                    </a:lnTo>
                    <a:lnTo>
                      <a:pt x="40" y="40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72" y="64"/>
                    </a:lnTo>
                    <a:lnTo>
                      <a:pt x="80" y="80"/>
                    </a:lnTo>
                    <a:lnTo>
                      <a:pt x="96" y="88"/>
                    </a:lnTo>
                    <a:lnTo>
                      <a:pt x="96" y="104"/>
                    </a:lnTo>
                    <a:lnTo>
                      <a:pt x="112" y="112"/>
                    </a:lnTo>
                    <a:lnTo>
                      <a:pt x="120" y="120"/>
                    </a:lnTo>
                    <a:lnTo>
                      <a:pt x="144" y="144"/>
                    </a:lnTo>
                    <a:lnTo>
                      <a:pt x="144" y="168"/>
                    </a:lnTo>
                    <a:lnTo>
                      <a:pt x="144" y="184"/>
                    </a:lnTo>
                    <a:lnTo>
                      <a:pt x="200" y="216"/>
                    </a:lnTo>
                    <a:lnTo>
                      <a:pt x="224" y="224"/>
                    </a:lnTo>
                    <a:lnTo>
                      <a:pt x="264" y="240"/>
                    </a:lnTo>
                    <a:lnTo>
                      <a:pt x="280" y="232"/>
                    </a:lnTo>
                    <a:lnTo>
                      <a:pt x="288" y="232"/>
                    </a:lnTo>
                    <a:lnTo>
                      <a:pt x="312" y="248"/>
                    </a:lnTo>
                    <a:lnTo>
                      <a:pt x="312" y="240"/>
                    </a:lnTo>
                    <a:lnTo>
                      <a:pt x="320" y="2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5" name="Freeform 809"/>
              <p:cNvSpPr>
                <a:spLocks/>
              </p:cNvSpPr>
              <p:nvPr/>
            </p:nvSpPr>
            <p:spPr bwMode="auto">
              <a:xfrm>
                <a:off x="2686050" y="3887316"/>
                <a:ext cx="106363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2147483647 h 80"/>
                  <a:gd name="T6" fmla="*/ 2147483647 w 64"/>
                  <a:gd name="T7" fmla="*/ 2147483647 h 80"/>
                  <a:gd name="T8" fmla="*/ 2147483647 w 64"/>
                  <a:gd name="T9" fmla="*/ 2147483647 h 80"/>
                  <a:gd name="T10" fmla="*/ 2147483647 w 64"/>
                  <a:gd name="T11" fmla="*/ 2147483647 h 80"/>
                  <a:gd name="T12" fmla="*/ 2147483647 w 64"/>
                  <a:gd name="T13" fmla="*/ 0 h 80"/>
                  <a:gd name="T14" fmla="*/ 2147483647 w 64"/>
                  <a:gd name="T15" fmla="*/ 2147483647 h 80"/>
                  <a:gd name="T16" fmla="*/ 0 w 64"/>
                  <a:gd name="T17" fmla="*/ 2147483647 h 80"/>
                  <a:gd name="T18" fmla="*/ 2147483647 w 64"/>
                  <a:gd name="T19" fmla="*/ 2147483647 h 80"/>
                  <a:gd name="T20" fmla="*/ 0 w 64"/>
                  <a:gd name="T21" fmla="*/ 2147483647 h 80"/>
                  <a:gd name="T22" fmla="*/ 0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16" y="80"/>
                    </a:moveTo>
                    <a:lnTo>
                      <a:pt x="32" y="64"/>
                    </a:lnTo>
                    <a:lnTo>
                      <a:pt x="40" y="5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6" name="Freeform 810"/>
              <p:cNvSpPr>
                <a:spLocks/>
              </p:cNvSpPr>
              <p:nvPr/>
            </p:nvSpPr>
            <p:spPr bwMode="auto">
              <a:xfrm>
                <a:off x="1909763" y="3130079"/>
                <a:ext cx="642937" cy="450850"/>
              </a:xfrm>
              <a:custGeom>
                <a:avLst/>
                <a:gdLst>
                  <a:gd name="T0" fmla="*/ 2147483647 w 384"/>
                  <a:gd name="T1" fmla="*/ 2147483647 h 248"/>
                  <a:gd name="T2" fmla="*/ 2147483647 w 384"/>
                  <a:gd name="T3" fmla="*/ 2147483647 h 248"/>
                  <a:gd name="T4" fmla="*/ 2147483647 w 384"/>
                  <a:gd name="T5" fmla="*/ 2147483647 h 248"/>
                  <a:gd name="T6" fmla="*/ 2147483647 w 384"/>
                  <a:gd name="T7" fmla="*/ 2147483647 h 248"/>
                  <a:gd name="T8" fmla="*/ 2147483647 w 384"/>
                  <a:gd name="T9" fmla="*/ 2147483647 h 248"/>
                  <a:gd name="T10" fmla="*/ 2147483647 w 384"/>
                  <a:gd name="T11" fmla="*/ 2147483647 h 248"/>
                  <a:gd name="T12" fmla="*/ 2147483647 w 384"/>
                  <a:gd name="T13" fmla="*/ 2147483647 h 248"/>
                  <a:gd name="T14" fmla="*/ 2147483647 w 384"/>
                  <a:gd name="T15" fmla="*/ 2147483647 h 248"/>
                  <a:gd name="T16" fmla="*/ 2147483647 w 384"/>
                  <a:gd name="T17" fmla="*/ 2147483647 h 248"/>
                  <a:gd name="T18" fmla="*/ 2147483647 w 384"/>
                  <a:gd name="T19" fmla="*/ 2147483647 h 248"/>
                  <a:gd name="T20" fmla="*/ 2147483647 w 384"/>
                  <a:gd name="T21" fmla="*/ 2147483647 h 248"/>
                  <a:gd name="T22" fmla="*/ 2147483647 w 384"/>
                  <a:gd name="T23" fmla="*/ 2147483647 h 248"/>
                  <a:gd name="T24" fmla="*/ 2147483647 w 384"/>
                  <a:gd name="T25" fmla="*/ 2147483647 h 248"/>
                  <a:gd name="T26" fmla="*/ 2147483647 w 384"/>
                  <a:gd name="T27" fmla="*/ 2147483647 h 248"/>
                  <a:gd name="T28" fmla="*/ 2147483647 w 384"/>
                  <a:gd name="T29" fmla="*/ 2147483647 h 248"/>
                  <a:gd name="T30" fmla="*/ 2147483647 w 384"/>
                  <a:gd name="T31" fmla="*/ 2147483647 h 248"/>
                  <a:gd name="T32" fmla="*/ 2147483647 w 384"/>
                  <a:gd name="T33" fmla="*/ 2147483647 h 248"/>
                  <a:gd name="T34" fmla="*/ 2147483647 w 384"/>
                  <a:gd name="T35" fmla="*/ 2147483647 h 248"/>
                  <a:gd name="T36" fmla="*/ 2147483647 w 384"/>
                  <a:gd name="T37" fmla="*/ 2147483647 h 248"/>
                  <a:gd name="T38" fmla="*/ 2147483647 w 384"/>
                  <a:gd name="T39" fmla="*/ 2147483647 h 248"/>
                  <a:gd name="T40" fmla="*/ 2147483647 w 384"/>
                  <a:gd name="T41" fmla="*/ 2147483647 h 248"/>
                  <a:gd name="T42" fmla="*/ 2147483647 w 384"/>
                  <a:gd name="T43" fmla="*/ 2147483647 h 248"/>
                  <a:gd name="T44" fmla="*/ 2147483647 w 384"/>
                  <a:gd name="T45" fmla="*/ 2147483647 h 248"/>
                  <a:gd name="T46" fmla="*/ 2147483647 w 384"/>
                  <a:gd name="T47" fmla="*/ 2147483647 h 248"/>
                  <a:gd name="T48" fmla="*/ 2147483647 w 384"/>
                  <a:gd name="T49" fmla="*/ 0 h 248"/>
                  <a:gd name="T50" fmla="*/ 0 w 384"/>
                  <a:gd name="T51" fmla="*/ 0 h 248"/>
                  <a:gd name="T52" fmla="*/ 2147483647 w 384"/>
                  <a:gd name="T53" fmla="*/ 2147483647 h 248"/>
                  <a:gd name="T54" fmla="*/ 2147483647 w 384"/>
                  <a:gd name="T55" fmla="*/ 2147483647 h 248"/>
                  <a:gd name="T56" fmla="*/ 2147483647 w 384"/>
                  <a:gd name="T57" fmla="*/ 2147483647 h 248"/>
                  <a:gd name="T58" fmla="*/ 2147483647 w 384"/>
                  <a:gd name="T59" fmla="*/ 2147483647 h 248"/>
                  <a:gd name="T60" fmla="*/ 2147483647 w 384"/>
                  <a:gd name="T61" fmla="*/ 2147483647 h 248"/>
                  <a:gd name="T62" fmla="*/ 2147483647 w 384"/>
                  <a:gd name="T63" fmla="*/ 2147483647 h 248"/>
                  <a:gd name="T64" fmla="*/ 2147483647 w 384"/>
                  <a:gd name="T65" fmla="*/ 2147483647 h 248"/>
                  <a:gd name="T66" fmla="*/ 2147483647 w 384"/>
                  <a:gd name="T67" fmla="*/ 2147483647 h 248"/>
                  <a:gd name="T68" fmla="*/ 2147483647 w 384"/>
                  <a:gd name="T69" fmla="*/ 2147483647 h 248"/>
                  <a:gd name="T70" fmla="*/ 2147483647 w 384"/>
                  <a:gd name="T71" fmla="*/ 2147483647 h 248"/>
                  <a:gd name="T72" fmla="*/ 2147483647 w 384"/>
                  <a:gd name="T73" fmla="*/ 2147483647 h 248"/>
                  <a:gd name="T74" fmla="*/ 2147483647 w 384"/>
                  <a:gd name="T75" fmla="*/ 2147483647 h 248"/>
                  <a:gd name="T76" fmla="*/ 2147483647 w 384"/>
                  <a:gd name="T77" fmla="*/ 2147483647 h 248"/>
                  <a:gd name="T78" fmla="*/ 2147483647 w 384"/>
                  <a:gd name="T79" fmla="*/ 2147483647 h 248"/>
                  <a:gd name="T80" fmla="*/ 2147483647 w 384"/>
                  <a:gd name="T81" fmla="*/ 2147483647 h 248"/>
                  <a:gd name="T82" fmla="*/ 2147483647 w 384"/>
                  <a:gd name="T83" fmla="*/ 2147483647 h 248"/>
                  <a:gd name="T84" fmla="*/ 2147483647 w 384"/>
                  <a:gd name="T85" fmla="*/ 2147483647 h 248"/>
                  <a:gd name="T86" fmla="*/ 2147483647 w 384"/>
                  <a:gd name="T87" fmla="*/ 2147483647 h 248"/>
                  <a:gd name="T88" fmla="*/ 2147483647 w 384"/>
                  <a:gd name="T89" fmla="*/ 2147483647 h 248"/>
                  <a:gd name="T90" fmla="*/ 2147483647 w 384"/>
                  <a:gd name="T91" fmla="*/ 2147483647 h 248"/>
                  <a:gd name="T92" fmla="*/ 2147483647 w 384"/>
                  <a:gd name="T93" fmla="*/ 2147483647 h 248"/>
                  <a:gd name="T94" fmla="*/ 2147483647 w 384"/>
                  <a:gd name="T95" fmla="*/ 2147483647 h 248"/>
                  <a:gd name="T96" fmla="*/ 2147483647 w 384"/>
                  <a:gd name="T97" fmla="*/ 2147483647 h 248"/>
                  <a:gd name="T98" fmla="*/ 2147483647 w 384"/>
                  <a:gd name="T99" fmla="*/ 2147483647 h 248"/>
                  <a:gd name="T100" fmla="*/ 2147483647 w 384"/>
                  <a:gd name="T101" fmla="*/ 2147483647 h 248"/>
                  <a:gd name="T102" fmla="*/ 2147483647 w 384"/>
                  <a:gd name="T103" fmla="*/ 2147483647 h 248"/>
                  <a:gd name="T104" fmla="*/ 2147483647 w 384"/>
                  <a:gd name="T105" fmla="*/ 2147483647 h 248"/>
                  <a:gd name="T106" fmla="*/ 2147483647 w 384"/>
                  <a:gd name="T107" fmla="*/ 2147483647 h 248"/>
                  <a:gd name="T108" fmla="*/ 2147483647 w 384"/>
                  <a:gd name="T109" fmla="*/ 2147483647 h 248"/>
                  <a:gd name="T110" fmla="*/ 2147483647 w 384"/>
                  <a:gd name="T111" fmla="*/ 2147483647 h 2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4"/>
                  <a:gd name="T169" fmla="*/ 0 h 248"/>
                  <a:gd name="T170" fmla="*/ 384 w 384"/>
                  <a:gd name="T171" fmla="*/ 248 h 2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4" h="248">
                    <a:moveTo>
                      <a:pt x="320" y="232"/>
                    </a:moveTo>
                    <a:lnTo>
                      <a:pt x="336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52" y="208"/>
                    </a:lnTo>
                    <a:lnTo>
                      <a:pt x="360" y="200"/>
                    </a:lnTo>
                    <a:lnTo>
                      <a:pt x="376" y="192"/>
                    </a:lnTo>
                    <a:lnTo>
                      <a:pt x="384" y="160"/>
                    </a:lnTo>
                    <a:lnTo>
                      <a:pt x="336" y="168"/>
                    </a:lnTo>
                    <a:lnTo>
                      <a:pt x="312" y="192"/>
                    </a:lnTo>
                    <a:lnTo>
                      <a:pt x="280" y="200"/>
                    </a:lnTo>
                    <a:lnTo>
                      <a:pt x="248" y="160"/>
                    </a:lnTo>
                    <a:lnTo>
                      <a:pt x="248" y="104"/>
                    </a:lnTo>
                    <a:lnTo>
                      <a:pt x="256" y="96"/>
                    </a:lnTo>
                    <a:lnTo>
                      <a:pt x="232" y="88"/>
                    </a:lnTo>
                    <a:lnTo>
                      <a:pt x="216" y="72"/>
                    </a:lnTo>
                    <a:lnTo>
                      <a:pt x="208" y="56"/>
                    </a:lnTo>
                    <a:lnTo>
                      <a:pt x="192" y="40"/>
                    </a:lnTo>
                    <a:lnTo>
                      <a:pt x="168" y="48"/>
                    </a:lnTo>
                    <a:lnTo>
                      <a:pt x="136" y="16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72" y="1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4" y="48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64" y="96"/>
                    </a:lnTo>
                    <a:lnTo>
                      <a:pt x="64" y="120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28"/>
                    </a:lnTo>
                    <a:lnTo>
                      <a:pt x="80" y="120"/>
                    </a:lnTo>
                    <a:lnTo>
                      <a:pt x="64" y="80"/>
                    </a:lnTo>
                    <a:lnTo>
                      <a:pt x="40" y="40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72" y="64"/>
                    </a:lnTo>
                    <a:lnTo>
                      <a:pt x="80" y="80"/>
                    </a:lnTo>
                    <a:lnTo>
                      <a:pt x="96" y="88"/>
                    </a:lnTo>
                    <a:lnTo>
                      <a:pt x="96" y="104"/>
                    </a:lnTo>
                    <a:lnTo>
                      <a:pt x="112" y="112"/>
                    </a:lnTo>
                    <a:lnTo>
                      <a:pt x="120" y="120"/>
                    </a:lnTo>
                    <a:lnTo>
                      <a:pt x="144" y="144"/>
                    </a:lnTo>
                    <a:lnTo>
                      <a:pt x="144" y="168"/>
                    </a:lnTo>
                    <a:lnTo>
                      <a:pt x="144" y="184"/>
                    </a:lnTo>
                    <a:lnTo>
                      <a:pt x="200" y="216"/>
                    </a:lnTo>
                    <a:lnTo>
                      <a:pt x="224" y="224"/>
                    </a:lnTo>
                    <a:lnTo>
                      <a:pt x="264" y="240"/>
                    </a:lnTo>
                    <a:lnTo>
                      <a:pt x="280" y="232"/>
                    </a:lnTo>
                    <a:lnTo>
                      <a:pt x="288" y="232"/>
                    </a:lnTo>
                    <a:lnTo>
                      <a:pt x="312" y="248"/>
                    </a:lnTo>
                    <a:lnTo>
                      <a:pt x="312" y="240"/>
                    </a:lnTo>
                    <a:lnTo>
                      <a:pt x="320" y="232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7" name="Freeform 778"/>
            <p:cNvSpPr>
              <a:spLocks/>
            </p:cNvSpPr>
            <p:nvPr/>
          </p:nvSpPr>
          <p:spPr bwMode="auto">
            <a:xfrm>
              <a:off x="1390650" y="1496541"/>
              <a:ext cx="1806575" cy="1357313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9" name="Rounded Rectangular Callout 270"/>
          <p:cNvSpPr>
            <a:spLocks noChangeArrowheads="1"/>
          </p:cNvSpPr>
          <p:nvPr/>
        </p:nvSpPr>
        <p:spPr bwMode="auto">
          <a:xfrm>
            <a:off x="5004048" y="5229200"/>
            <a:ext cx="2160240" cy="1080120"/>
          </a:xfrm>
          <a:prstGeom prst="wedgeRoundRectCallout">
            <a:avLst>
              <a:gd name="adj1" fmla="val -38888"/>
              <a:gd name="adj2" fmla="val -221287"/>
              <a:gd name="adj3" fmla="val 16667"/>
            </a:avLst>
          </a:prstGeom>
          <a:noFill/>
          <a:ln w="25400">
            <a:solidFill>
              <a:srgbClr val="FF9966">
                <a:alpha val="99000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sz="1300" b="1" u="sng" dirty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Middle East &amp; </a:t>
            </a: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Africa</a:t>
            </a:r>
            <a:endParaRPr lang="en-GB" sz="1300" b="1" u="sng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Dubai Feb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MILIPOL - Qatar Oct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HLS – Israel Nov</a:t>
            </a: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60" name="Rounded Rectangular Callout 271"/>
          <p:cNvSpPr>
            <a:spLocks noChangeArrowheads="1"/>
          </p:cNvSpPr>
          <p:nvPr/>
        </p:nvSpPr>
        <p:spPr bwMode="auto">
          <a:xfrm>
            <a:off x="179512" y="3789040"/>
            <a:ext cx="1800200" cy="864096"/>
          </a:xfrm>
          <a:prstGeom prst="wedgeRoundRectCallout">
            <a:avLst>
              <a:gd name="adj1" fmla="val 89772"/>
              <a:gd name="adj2" fmla="val -90431"/>
              <a:gd name="adj3" fmla="val 16667"/>
            </a:avLst>
          </a:prstGeom>
          <a:noFill/>
          <a:ln w="25400">
            <a:solidFill>
              <a:srgbClr val="FA2AC4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Central America</a:t>
            </a:r>
          </a:p>
          <a:p>
            <a:pPr>
              <a:defRPr/>
            </a:pPr>
            <a:r>
              <a:rPr lang="en-GB" sz="1300" dirty="0" smtClean="0">
                <a:ea typeface="Tahoma" pitchFamily="34" charset="0"/>
                <a:cs typeface="Tahoma" pitchFamily="34" charset="0"/>
              </a:rPr>
              <a:t>TECNICRIM – Cuba Sep </a:t>
            </a:r>
          </a:p>
        </p:txBody>
      </p:sp>
      <p:sp>
        <p:nvSpPr>
          <p:cNvPr id="261" name="Rounded Rectangular Callout 272"/>
          <p:cNvSpPr>
            <a:spLocks noChangeArrowheads="1"/>
          </p:cNvSpPr>
          <p:nvPr/>
        </p:nvSpPr>
        <p:spPr bwMode="auto">
          <a:xfrm>
            <a:off x="4499992" y="188640"/>
            <a:ext cx="1800200" cy="1041167"/>
          </a:xfrm>
          <a:prstGeom prst="wedgeRoundRectCallout">
            <a:avLst>
              <a:gd name="adj1" fmla="val -41425"/>
              <a:gd name="adj2" fmla="val 173416"/>
              <a:gd name="adj3" fmla="val 16667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Europe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HOSDB – UK Jan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- Prague Jun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IALEIA – Poland Sept</a:t>
            </a: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GB" sz="1300" dirty="0" smtClean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1" name="Rounded Rectangular Callout 271"/>
          <p:cNvSpPr>
            <a:spLocks noChangeArrowheads="1"/>
          </p:cNvSpPr>
          <p:nvPr/>
        </p:nvSpPr>
        <p:spPr bwMode="auto">
          <a:xfrm>
            <a:off x="285720" y="188640"/>
            <a:ext cx="2270056" cy="1240096"/>
          </a:xfrm>
          <a:prstGeom prst="wedgeRoundRectCallout">
            <a:avLst>
              <a:gd name="adj1" fmla="val 65138"/>
              <a:gd name="adj2" fmla="val 159387"/>
              <a:gd name="adj3" fmla="val 16667"/>
            </a:avLst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North America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COUNTER TERROR – USA May NATIA – USA July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HTCIA – USA Sept 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USA Oct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MATIA – USA Nov</a:t>
            </a: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62" name="Rounded Rectangular Callout 276"/>
          <p:cNvSpPr>
            <a:spLocks noChangeArrowheads="1"/>
          </p:cNvSpPr>
          <p:nvPr/>
        </p:nvSpPr>
        <p:spPr bwMode="auto">
          <a:xfrm>
            <a:off x="7236296" y="3212976"/>
            <a:ext cx="1669390" cy="792088"/>
          </a:xfrm>
          <a:prstGeom prst="wedgeRoundRectCallout">
            <a:avLst>
              <a:gd name="adj1" fmla="val -95243"/>
              <a:gd name="adj2" fmla="val -171605"/>
              <a:gd name="adj3" fmla="val 16667"/>
            </a:avLst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Russia &amp; Asia</a:t>
            </a:r>
            <a:endParaRPr lang="en-GB" sz="1300" b="1" u="sng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IDEC – Bali June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Malaysia Dec</a:t>
            </a:r>
          </a:p>
          <a:p>
            <a:pPr>
              <a:defRPr/>
            </a:pP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8" name="Rounded Rectangular Callout 271"/>
          <p:cNvSpPr>
            <a:spLocks noChangeArrowheads="1"/>
          </p:cNvSpPr>
          <p:nvPr/>
        </p:nvSpPr>
        <p:spPr bwMode="auto">
          <a:xfrm>
            <a:off x="683568" y="5373216"/>
            <a:ext cx="1730250" cy="936104"/>
          </a:xfrm>
          <a:prstGeom prst="wedgeRoundRectCallout">
            <a:avLst>
              <a:gd name="adj1" fmla="val 102404"/>
              <a:gd name="adj2" fmla="val -181713"/>
              <a:gd name="adj3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Latin Americas</a:t>
            </a:r>
          </a:p>
          <a:p>
            <a:pPr>
              <a:defRPr/>
            </a:pPr>
            <a:r>
              <a:rPr lang="en-GB" sz="1300" dirty="0" smtClean="0">
                <a:ea typeface="Tahoma" pitchFamily="34" charset="0"/>
                <a:cs typeface="Tahoma" pitchFamily="34" charset="0"/>
              </a:rPr>
              <a:t>LAAD – Brazil April ISS – Brazil July</a:t>
            </a:r>
            <a:endParaRPr lang="en-GB" sz="13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4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82952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HOSDB - Security &amp; </a:t>
            </a:r>
            <a:r>
              <a:rPr lang="it-IT" dirty="0" err="1" smtClean="0"/>
              <a:t>Policing</a:t>
            </a:r>
            <a:r>
              <a:rPr lang="it-IT" dirty="0" smtClean="0"/>
              <a:t> 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January</a:t>
            </a:r>
            <a:r>
              <a:rPr lang="it-IT" b="0" dirty="0" smtClean="0"/>
              <a:t> 31/</a:t>
            </a:r>
            <a:r>
              <a:rPr lang="it-IT" b="0" dirty="0" err="1" smtClean="0"/>
              <a:t>February</a:t>
            </a:r>
            <a:r>
              <a:rPr lang="it-IT" b="0" dirty="0" smtClean="0"/>
              <a:t> 2    		</a:t>
            </a:r>
            <a:r>
              <a:rPr lang="it-IT" b="0" dirty="0" err="1" smtClean="0"/>
              <a:t>Farnborough</a:t>
            </a:r>
            <a:r>
              <a:rPr lang="it-IT" b="0" dirty="0" smtClean="0"/>
              <a:t> - UK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7739294"/>
              </p:ext>
            </p:extLst>
          </p:nvPr>
        </p:nvGraphicFramePr>
        <p:xfrm>
          <a:off x="539551" y="1557338"/>
          <a:ext cx="8147250" cy="434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 Government event (police, security and National Resilience event)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GBP 3.295,00 -&gt;</a:t>
                      </a:r>
                      <a:r>
                        <a:rPr lang="it-IT" sz="1500" baseline="0" dirty="0" smtClean="0"/>
                        <a:t> € 4.795,27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GBP 1.227,01</a:t>
                      </a:r>
                      <a:r>
                        <a:rPr lang="it-IT" sz="1500" baseline="0" dirty="0" smtClean="0"/>
                        <a:t> -&gt; € 1.443,16 (Hotel)</a:t>
                      </a:r>
                    </a:p>
                    <a:p>
                      <a:r>
                        <a:rPr lang="it-IT" sz="1500" baseline="0" dirty="0" smtClean="0"/>
                        <a:t>€ 900,00 (Voli)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GBP 626,40</a:t>
                      </a:r>
                      <a:r>
                        <a:rPr lang="it-IT" sz="1500" baseline="0" dirty="0" smtClean="0"/>
                        <a:t> -&gt; € 759,49</a:t>
                      </a:r>
                      <a:r>
                        <a:rPr lang="it-IT" sz="150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hlinkClick r:id="rId2"/>
                        </a:rPr>
                        <a:t>http://www.adsgroup.org.uk/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hlinkClick r:id="rId3"/>
                        </a:rPr>
                        <a:t>Carolyn.elster@adsgroup.org.uk</a:t>
                      </a:r>
                      <a:r>
                        <a:rPr lang="it-IT" sz="1600" baseline="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Sales (MB/ML) + 1 Field (</a:t>
                      </a:r>
                      <a:r>
                        <a:rPr lang="it-IT" sz="1500" dirty="0" err="1" smtClean="0"/>
                        <a:t>FdG</a:t>
                      </a:r>
                      <a:r>
                        <a:rPr lang="it-IT" sz="150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3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ISS – Intelligence Surveillance System EMEA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smtClean="0"/>
              <a:t>February 13 – 15                                           Dubai – UAE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9170485"/>
              </p:ext>
            </p:extLst>
          </p:nvPr>
        </p:nvGraphicFramePr>
        <p:xfrm>
          <a:off x="539552" y="1557338"/>
          <a:ext cx="8147250" cy="437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Governmental</a:t>
                      </a:r>
                      <a:r>
                        <a:rPr lang="en-US" sz="1500" baseline="0" dirty="0" smtClean="0"/>
                        <a:t> + Private Reseller</a:t>
                      </a:r>
                      <a:endParaRPr lang="it-IT" sz="1500" dirty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14.200,00 -&gt; € 10.857,83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AED 30.111,00 -&gt; € 6.353,00 (Hotel)</a:t>
                      </a:r>
                    </a:p>
                    <a:p>
                      <a:r>
                        <a:rPr lang="it-IT" sz="1500" dirty="0" smtClean="0"/>
                        <a:t>€ 5.000,00 (Voli)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1.046,00 -&gt; € 827,00 </a:t>
                      </a:r>
                    </a:p>
                    <a:p>
                      <a:r>
                        <a:rPr lang="it-IT" sz="1500" dirty="0" smtClean="0"/>
                        <a:t>€ 105,00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http://www.issworldtraining.com/ISS_MEA/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mhrs.dxbae.events2@marriotthotels.com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Sales (MB+MM+ML) + 3</a:t>
                      </a:r>
                      <a:r>
                        <a:rPr lang="it-IT" sz="1500" baseline="0" dirty="0" smtClean="0"/>
                        <a:t> Field (MV/AO/ AP) + G. Russo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8819848"/>
              </p:ext>
            </p:extLst>
          </p:nvPr>
        </p:nvGraphicFramePr>
        <p:xfrm>
          <a:off x="539552" y="6093296"/>
          <a:ext cx="8147250" cy="44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16024"/>
                <a:gridCol w="7211146"/>
              </a:tblGrid>
              <a:tr h="449982">
                <a:tc>
                  <a:txBody>
                    <a:bodyPr/>
                    <a:lstStyle/>
                    <a:p>
                      <a:r>
                        <a:rPr lang="it-IT" dirty="0" smtClean="0"/>
                        <a:t>Note: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LANCIO di RCS DA</a:t>
                      </a:r>
                      <a:r>
                        <a:rPr lang="it-IT" b="0" baseline="0" dirty="0" smtClean="0"/>
                        <a:t> VINCI</a:t>
                      </a:r>
                      <a:endParaRPr lang="it-IT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LAAD Security - </a:t>
            </a:r>
            <a:r>
              <a:rPr lang="en-US" dirty="0"/>
              <a:t>International Trade Show for Public, Corporate Security and Law </a:t>
            </a:r>
            <a:r>
              <a:rPr lang="en-US" dirty="0" smtClean="0"/>
              <a:t>Enforcement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smtClean="0"/>
              <a:t>April 10-12	                	         Rio de </a:t>
            </a:r>
            <a:r>
              <a:rPr lang="it-IT" b="0" dirty="0" err="1" smtClean="0"/>
              <a:t>Janerio</a:t>
            </a:r>
            <a:r>
              <a:rPr lang="it-IT" b="0" dirty="0" smtClean="0"/>
              <a:t> - </a:t>
            </a:r>
            <a:r>
              <a:rPr lang="it-IT" b="0" dirty="0" err="1" smtClean="0"/>
              <a:t>Brazil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7270901"/>
              </p:ext>
            </p:extLst>
          </p:nvPr>
        </p:nvGraphicFramePr>
        <p:xfrm>
          <a:off x="539552" y="1557338"/>
          <a:ext cx="8147250" cy="460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12.145,00 -&gt; € 9.288,00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BRL </a:t>
                      </a:r>
                      <a:r>
                        <a:rPr lang="it-IT" sz="1600" dirty="0" smtClean="0"/>
                        <a:t>9.849,00</a:t>
                      </a:r>
                      <a:r>
                        <a:rPr lang="it-IT" sz="1500" dirty="0" smtClean="0"/>
                        <a:t> -&gt; € 4.252,00 (Hotel)</a:t>
                      </a:r>
                    </a:p>
                    <a:p>
                      <a:r>
                        <a:rPr lang="it-IT" sz="1500" dirty="0" smtClean="0"/>
                        <a:t>€ 5.800,00 (Voli)</a:t>
                      </a:r>
                    </a:p>
                    <a:p>
                      <a:r>
                        <a:rPr lang="it-IT" sz="1500" dirty="0" smtClean="0"/>
                        <a:t>€ 2230,00 (Costo sdoganamento)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235,00</a:t>
                      </a:r>
                      <a:r>
                        <a:rPr lang="it-IT" sz="1500" baseline="0" dirty="0" smtClean="0"/>
                        <a:t> -&gt; € 189,91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hlinkClick r:id="rId2"/>
                        </a:rPr>
                        <a:t>http://www.laadsecurity.com/</a:t>
                      </a:r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Thainara.Navascues@clarionevents.com</a:t>
                      </a:r>
                    </a:p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Sales (MB/ML) + 1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(</a:t>
                      </a:r>
                      <a:r>
                        <a:rPr lang="it-IT" sz="1500" dirty="0" err="1" smtClean="0"/>
                        <a:t>FdG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Counter</a:t>
            </a:r>
            <a:r>
              <a:rPr lang="it-IT" dirty="0" smtClean="0"/>
              <a:t> Terror  Expo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smtClean="0"/>
              <a:t>May 16-17	                	Washington - USA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7270901"/>
              </p:ext>
            </p:extLst>
          </p:nvPr>
        </p:nvGraphicFramePr>
        <p:xfrm>
          <a:off x="539552" y="1557338"/>
          <a:ext cx="8147250" cy="424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3.300,00 -&gt; € 2.538,00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€ 600,00 (Hotel)</a:t>
                      </a:r>
                    </a:p>
                    <a:p>
                      <a:r>
                        <a:rPr lang="it-IT" sz="1500" dirty="0" smtClean="0"/>
                        <a:t>€ 1.132,00 (Volo)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864,80 -&gt;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dirty="0" smtClean="0"/>
                        <a:t>€ 681,19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USD 1.020,00 -&gt; € 814,56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http://www.counterterrorexpo.com/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Wendy.Moore@clarionevents.com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(AV) + 1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(AP)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1645</Words>
  <Application>Microsoft Office PowerPoint</Application>
  <PresentationFormat>Presentazione su schermo (4:3)</PresentationFormat>
  <Paragraphs>458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Office Theme</vt:lpstr>
      <vt:lpstr>Fairs&amp;Events 2012</vt:lpstr>
      <vt:lpstr>Diapositiva 2</vt:lpstr>
      <vt:lpstr>Diapositiva 3</vt:lpstr>
      <vt:lpstr>Diapositiva 4</vt:lpstr>
      <vt:lpstr>Diapositiva 5</vt:lpstr>
      <vt:lpstr>HOSDB - Security &amp; Policing    January 31/February 2      Farnborough - UK</vt:lpstr>
      <vt:lpstr>ISS – Intelligence Surveillance System EMEA   February 13 – 15                                           Dubai – UAE</vt:lpstr>
      <vt:lpstr> LAAD Security - International Trade Show for Public, Corporate Security and Law Enforcement  April 10-12                           Rio de Janerio - Brazil</vt:lpstr>
      <vt:lpstr> Counter Terror  Expo  May 16-17                  Washington - USA</vt:lpstr>
      <vt:lpstr>ISS – Intelligence Surveillance System  Europe  June 6 – 7                                               Prague - Czech Rep.  </vt:lpstr>
      <vt:lpstr>IDEC XXIX Exhibition  June 11 – 15                                                 Bali - Indonesia </vt:lpstr>
      <vt:lpstr>NATIA –  27° Annual Training Conference and Technology Exhibition  July  7 -13                                     Austin - Texas</vt:lpstr>
      <vt:lpstr>ISS – Intelligence Surveillance System  Latin Am.  July 26 – 28                                       Brasilia - Brazil</vt:lpstr>
      <vt:lpstr>    EXPO Tecnicrim   September 10 –  13                             La Havana -Cuba</vt:lpstr>
      <vt:lpstr>    HTCIA -  High Technology Crime Investigation Association  September 16 –  19                               Hershey - USA</vt:lpstr>
      <vt:lpstr>    IALEIA   September 17 –  20                        Legionowo - Poland</vt:lpstr>
      <vt:lpstr>    Milipol Qatar  October 08 –  10                                   Doha - Qatar</vt:lpstr>
      <vt:lpstr>ISS – Intelligence Surveillance System  USA  October 10-12                                         Washington - USA</vt:lpstr>
      <vt:lpstr> MATIA (Mid-Atlantic Chapter Meeting)   November 06-08                                  Cambridge - USA</vt:lpstr>
      <vt:lpstr>Israel HLS  November 11 - 14                    Israel</vt:lpstr>
      <vt:lpstr>ISS – Intelligence Surveillance System  Far East  December 11-13                       Kuala Lumpur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ELENCO FIERE 2012</dc:title>
  <dc:creator>Giancarlo</dc:creator>
  <cp:lastModifiedBy>Lucia Rana</cp:lastModifiedBy>
  <cp:revision>117</cp:revision>
  <cp:lastPrinted>2012-01-09T12:28:32Z</cp:lastPrinted>
  <dcterms:created xsi:type="dcterms:W3CDTF">2011-12-06T18:02:20Z</dcterms:created>
  <dcterms:modified xsi:type="dcterms:W3CDTF">2012-09-27T13:02:58Z</dcterms:modified>
</cp:coreProperties>
</file>