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ia\Desktop\pow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cia\Desktop\pow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sz="1800" b="1" i="0" baseline="0" dirty="0" smtClean="0"/>
              <a:t>Spesa Viaggi complessiva</a:t>
            </a:r>
            <a:endParaRPr lang="it-IT" sz="1800" b="1" i="0" baseline="0" dirty="0"/>
          </a:p>
        </c:rich>
      </c:tx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Foglio1!$A$2</c:f>
              <c:strCache>
                <c:ptCount val="1"/>
                <c:pt idx="0">
                  <c:v>Spesa Viaggi Complessiva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226.000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Foglio1!$B$1:$D$1</c:f>
              <c:strCache>
                <c:ptCount val="3"/>
                <c:pt idx="0">
                  <c:v>2010</c:v>
                </c:pt>
                <c:pt idx="1">
                  <c:v>2011</c:v>
                </c:pt>
                <c:pt idx="2">
                  <c:v>2012*</c:v>
                </c:pt>
              </c:strCache>
            </c:strRef>
          </c:cat>
          <c:val>
            <c:numRef>
              <c:f>Foglio1!$B$2:$D$2</c:f>
              <c:numCache>
                <c:formatCode>_-* #,##0_-;\-* #,##0_-;_-* "-"??_-;_-@_-</c:formatCode>
                <c:ptCount val="3"/>
                <c:pt idx="0">
                  <c:v>86500</c:v>
                </c:pt>
                <c:pt idx="1">
                  <c:v>154000</c:v>
                </c:pt>
                <c:pt idx="2">
                  <c:v>185000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Commissioni Agenzia</c:v>
                </c:pt>
              </c:strCache>
            </c:strRef>
          </c:tx>
          <c:dLbls>
            <c:dLbl>
              <c:idx val="2"/>
              <c:layout>
                <c:manualLayout>
                  <c:x val="2.7777777777777848E-3"/>
                  <c:y val="1.718213058419245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9.960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Foglio1!$B$1:$D$1</c:f>
              <c:strCache>
                <c:ptCount val="3"/>
                <c:pt idx="0">
                  <c:v>2010</c:v>
                </c:pt>
                <c:pt idx="1">
                  <c:v>2011</c:v>
                </c:pt>
                <c:pt idx="2">
                  <c:v>2012*</c:v>
                </c:pt>
              </c:strCache>
            </c:strRef>
          </c:cat>
          <c:val>
            <c:numRef>
              <c:f>Foglio1!$B$3:$D$3</c:f>
              <c:numCache>
                <c:formatCode>_-* #,##0_-;\-* #,##0_-;_-* "-"??_-;_-@_-</c:formatCode>
                <c:ptCount val="3"/>
                <c:pt idx="0">
                  <c:v>3020</c:v>
                </c:pt>
                <c:pt idx="1">
                  <c:v>5500</c:v>
                </c:pt>
                <c:pt idx="2">
                  <c:v>6607.1428571428569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103365632"/>
        <c:axId val="101827328"/>
        <c:axId val="0"/>
      </c:bar3DChart>
      <c:catAx>
        <c:axId val="103365632"/>
        <c:scaling>
          <c:orientation val="minMax"/>
        </c:scaling>
        <c:axPos val="b"/>
        <c:majorTickMark val="none"/>
        <c:tickLblPos val="nextTo"/>
        <c:crossAx val="101827328"/>
        <c:crosses val="autoZero"/>
        <c:auto val="1"/>
        <c:lblAlgn val="ctr"/>
        <c:lblOffset val="100"/>
      </c:catAx>
      <c:valAx>
        <c:axId val="101827328"/>
        <c:scaling>
          <c:orientation val="minMax"/>
        </c:scaling>
        <c:delete val="1"/>
        <c:axPos val="l"/>
        <c:numFmt formatCode="#,##0" sourceLinked="0"/>
        <c:majorTickMark val="none"/>
        <c:tickLblPos val="none"/>
        <c:crossAx val="103365632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Andamento Spesa Viaggi</a:t>
            </a:r>
            <a:endParaRPr lang="it-IT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Foglio1!$A$2</c:f>
              <c:strCache>
                <c:ptCount val="1"/>
                <c:pt idx="0">
                  <c:v>Spesa Viaggi Complessiva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226.000 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Foglio1!$B$1:$D$1</c:f>
              <c:strCache>
                <c:ptCount val="3"/>
                <c:pt idx="0">
                  <c:v>2010</c:v>
                </c:pt>
                <c:pt idx="1">
                  <c:v>2011</c:v>
                </c:pt>
                <c:pt idx="2">
                  <c:v>2012*</c:v>
                </c:pt>
              </c:strCache>
            </c:strRef>
          </c:cat>
          <c:val>
            <c:numRef>
              <c:f>Foglio1!$B$2:$D$2</c:f>
              <c:numCache>
                <c:formatCode>_-* #,##0_-;\-* #,##0_-;_-* "-"??_-;_-@_-</c:formatCode>
                <c:ptCount val="3"/>
                <c:pt idx="0">
                  <c:v>86500</c:v>
                </c:pt>
                <c:pt idx="1">
                  <c:v>154000</c:v>
                </c:pt>
                <c:pt idx="2">
                  <c:v>185000</c:v>
                </c:pt>
              </c:numCache>
            </c:numRef>
          </c:val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Commissioni Agenzia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r>
                      <a:rPr lang="en-US" smtClean="0"/>
                      <a:t>9.960</a:t>
                    </a:r>
                  </a:p>
                </c:rich>
              </c:tx>
              <c:showVal val="1"/>
            </c:dLbl>
            <c:showVal val="1"/>
          </c:dLbls>
          <c:cat>
            <c:strRef>
              <c:f>Foglio1!$B$1:$D$1</c:f>
              <c:strCache>
                <c:ptCount val="3"/>
                <c:pt idx="0">
                  <c:v>2010</c:v>
                </c:pt>
                <c:pt idx="1">
                  <c:v>2011</c:v>
                </c:pt>
                <c:pt idx="2">
                  <c:v>2012*</c:v>
                </c:pt>
              </c:strCache>
            </c:strRef>
          </c:cat>
          <c:val>
            <c:numRef>
              <c:f>Foglio1!$B$3:$D$3</c:f>
              <c:numCache>
                <c:formatCode>_-* #,##0_-;\-* #,##0_-;_-* "-"??_-;_-@_-</c:formatCode>
                <c:ptCount val="3"/>
                <c:pt idx="0">
                  <c:v>3020</c:v>
                </c:pt>
                <c:pt idx="1">
                  <c:v>5500</c:v>
                </c:pt>
                <c:pt idx="2">
                  <c:v>6607.1428571428569</c:v>
                </c:pt>
              </c:numCache>
            </c:numRef>
          </c:val>
        </c:ser>
        <c:dLbls>
          <c:showVal val="1"/>
        </c:dLbls>
        <c:overlap val="-25"/>
        <c:axId val="106043648"/>
        <c:axId val="106053632"/>
      </c:barChart>
      <c:catAx>
        <c:axId val="106043648"/>
        <c:scaling>
          <c:orientation val="minMax"/>
        </c:scaling>
        <c:axPos val="b"/>
        <c:majorTickMark val="none"/>
        <c:tickLblPos val="nextTo"/>
        <c:crossAx val="106053632"/>
        <c:crosses val="autoZero"/>
        <c:auto val="1"/>
        <c:lblAlgn val="ctr"/>
        <c:lblOffset val="100"/>
      </c:catAx>
      <c:valAx>
        <c:axId val="106053632"/>
        <c:scaling>
          <c:orientation val="minMax"/>
        </c:scaling>
        <c:delete val="1"/>
        <c:axPos val="l"/>
        <c:numFmt formatCode="_-* #,##0_-;\-* #,##0_-;_-* &quot;-&quot;??_-;_-@_-" sourceLinked="1"/>
        <c:tickLblPos val="none"/>
        <c:crossAx val="106043648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800" b="1" dirty="0" err="1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Esquire</a:t>
            </a:r>
            <a:endParaRPr lang="it-IT" sz="4800" b="1" dirty="0">
              <a:solidFill>
                <a:srgbClr val="00B0F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B0F0"/>
                </a:solidFill>
              </a:rPr>
              <a:t>2010-2012</a:t>
            </a:r>
            <a:endParaRPr lang="it-IT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2286000" y="1581150"/>
          <a:ext cx="4572000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691680" y="5445224"/>
          <a:ext cx="6096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211048">
                <a:tc>
                  <a:txBody>
                    <a:bodyPr/>
                    <a:lstStyle/>
                    <a:p>
                      <a:r>
                        <a:rPr lang="it-IT" sz="1000" b="0" dirty="0" smtClean="0"/>
                        <a:t>*</a:t>
                      </a:r>
                      <a:r>
                        <a:rPr lang="it-IT" sz="1000" b="0" dirty="0" smtClean="0">
                          <a:solidFill>
                            <a:schemeClr val="tx1"/>
                          </a:solidFill>
                        </a:rPr>
                        <a:t>* Aggiornato</a:t>
                      </a:r>
                      <a:r>
                        <a:rPr lang="it-IT" sz="1000" b="0" baseline="0" dirty="0" smtClean="0">
                          <a:solidFill>
                            <a:schemeClr val="tx1"/>
                          </a:solidFill>
                        </a:rPr>
                        <a:t> a tutto il 2012</a:t>
                      </a:r>
                      <a:endParaRPr lang="it-IT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691680" y="5445224"/>
          <a:ext cx="6096000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211048">
                <a:tc>
                  <a:txBody>
                    <a:bodyPr/>
                    <a:lstStyle/>
                    <a:p>
                      <a:r>
                        <a:rPr lang="it-IT" sz="1000" b="0" dirty="0" smtClean="0"/>
                        <a:t>*</a:t>
                      </a:r>
                      <a:r>
                        <a:rPr lang="it-IT" sz="1000" b="0" dirty="0" smtClean="0">
                          <a:solidFill>
                            <a:schemeClr val="tx1"/>
                          </a:solidFill>
                        </a:rPr>
                        <a:t>* Aggiornato</a:t>
                      </a:r>
                      <a:r>
                        <a:rPr lang="it-IT" sz="1000" b="0" baseline="0" dirty="0" smtClean="0">
                          <a:solidFill>
                            <a:schemeClr val="tx1"/>
                          </a:solidFill>
                        </a:rPr>
                        <a:t> a tutto il 2012</a:t>
                      </a:r>
                      <a:endParaRPr lang="it-IT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Presentazione su schermo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Esquire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Esquire</dc:title>
  <dc:creator>Lucia Rana</dc:creator>
  <cp:lastModifiedBy>Lucia Rana</cp:lastModifiedBy>
  <cp:revision>3</cp:revision>
  <dcterms:created xsi:type="dcterms:W3CDTF">2013-03-11T11:01:20Z</dcterms:created>
  <dcterms:modified xsi:type="dcterms:W3CDTF">2013-03-11T11:08:28Z</dcterms:modified>
</cp:coreProperties>
</file>