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14" autoAdjust="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ministrazione\amministrazione\06%20-%20FIERE\3%20-%20Budget&amp;Actual\BUDGET&amp;ACTUALS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ministrazione\amministrazione\06%20-%20FIERE\3%20-%20Budget&amp;Actual\BUDGET&amp;ACTUALS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ministrazione\amministrazione\06%20-%20FIERE\3%20-%20Budget&amp;Actual\BUDGET&amp;ACTUALS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ministrazione\amministrazione\06%20-%20FIERE\3%20-%20Budget&amp;Actual\BUDGET&amp;ACTUALS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ministrazione\amministrazione\06%20-%20FIERE\3%20-%20Budget&amp;Actual\BUDGET&amp;ACTUALS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mministrazione\amministrazione\06%20-%20FIERE\3%20-%20Budget&amp;Actual\BUDGET&amp;ACTUALS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8"/>
              <c:layout/>
              <c:showVal val="1"/>
            </c:dLbl>
            <c:dLbl>
              <c:idx val="9"/>
              <c:layout/>
              <c:showVal val="1"/>
            </c:dLbl>
            <c:dLbl>
              <c:idx val="10"/>
              <c:layout/>
              <c:showVal val="1"/>
            </c:dLbl>
            <c:dLbl>
              <c:idx val="11"/>
              <c:showVal val="1"/>
            </c:dLbl>
            <c:delete val="1"/>
            <c:numFmt formatCode="&quot;€&quot;\ #,##0" sourceLinked="0"/>
            <c:txPr>
              <a:bodyPr/>
              <a:lstStyle/>
              <a:p>
                <a:pPr algn="ctr" rtl="0">
                  <a:defRPr lang="it-IT"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Lbls>
          <c:cat>
            <c:strRef>
              <c:f>FINAL!$A$2:$A$12</c:f>
              <c:strCache>
                <c:ptCount val="11"/>
                <c:pt idx="0">
                  <c:v>DEFEXPO INDIA</c:v>
                </c:pt>
                <c:pt idx="1">
                  <c:v>ARMY SPONSORED</c:v>
                </c:pt>
                <c:pt idx="2">
                  <c:v>AFRICA SECURITY AND COUNTER TERRORISM SUMMIT</c:v>
                </c:pt>
                <c:pt idx="3">
                  <c:v>ISS DUBAI</c:v>
                </c:pt>
                <c:pt idx="4">
                  <c:v>HOSDB - SECURITY&amp;POLICING</c:v>
                </c:pt>
                <c:pt idx="5">
                  <c:v>LAAD SECURITY </c:v>
                </c:pt>
                <c:pt idx="6">
                  <c:v>DSA - DEFENSE SERVICE ASIA</c:v>
                </c:pt>
                <c:pt idx="7">
                  <c:v>NATIONAL SECURITY AUSTRALIA CONFERENCE</c:v>
                </c:pt>
                <c:pt idx="8">
                  <c:v>ISS PRAGA</c:v>
                </c:pt>
                <c:pt idx="9">
                  <c:v>CYBERWARFARE - ITALIAN PARLIAMENT</c:v>
                </c:pt>
                <c:pt idx="10">
                  <c:v>IDEC XXXI</c:v>
                </c:pt>
              </c:strCache>
            </c:strRef>
          </c:cat>
          <c:val>
            <c:numRef>
              <c:f>FINAL!$B$2:$B$12</c:f>
              <c:numCache>
                <c:formatCode>"€"\ #,##0.00</c:formatCode>
                <c:ptCount val="11"/>
                <c:pt idx="0">
                  <c:v>19000</c:v>
                </c:pt>
                <c:pt idx="1">
                  <c:v>463</c:v>
                </c:pt>
                <c:pt idx="2">
                  <c:v>8500</c:v>
                </c:pt>
                <c:pt idx="3">
                  <c:v>25200</c:v>
                </c:pt>
                <c:pt idx="4">
                  <c:v>12200</c:v>
                </c:pt>
                <c:pt idx="5">
                  <c:v>22600</c:v>
                </c:pt>
                <c:pt idx="6">
                  <c:v>16000</c:v>
                </c:pt>
                <c:pt idx="7">
                  <c:v>0</c:v>
                </c:pt>
                <c:pt idx="8">
                  <c:v>18700</c:v>
                </c:pt>
                <c:pt idx="9">
                  <c:v>0</c:v>
                </c:pt>
                <c:pt idx="10">
                  <c:v>18500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8820123054651208E-2"/>
                  <c:y val="2.5974025974026042E-2"/>
                </c:manualLayout>
              </c:layout>
              <c:showVal val="1"/>
            </c:dLbl>
            <c:dLbl>
              <c:idx val="1"/>
              <c:layout>
                <c:manualLayout>
                  <c:x val="1.5924719507781397E-2"/>
                  <c:y val="2.0202020202020204E-2"/>
                </c:manualLayout>
              </c:layout>
              <c:showVal val="1"/>
            </c:dLbl>
            <c:dLbl>
              <c:idx val="3"/>
              <c:layout>
                <c:manualLayout>
                  <c:x val="1.0133912414042698E-2"/>
                  <c:y val="3.7518037518037582E-2"/>
                </c:manualLayout>
              </c:layout>
              <c:showVal val="1"/>
            </c:dLbl>
            <c:numFmt formatCode="&quot;€&quot;\ #,##0" sourceLinked="0"/>
            <c:txPr>
              <a:bodyPr/>
              <a:lstStyle/>
              <a:p>
                <a:pPr algn="ctr" rtl="0">
                  <a:defRPr lang="it-IT"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</c:dLbls>
          <c:cat>
            <c:strRef>
              <c:f>FINAL!$A$2:$A$12</c:f>
              <c:strCache>
                <c:ptCount val="11"/>
                <c:pt idx="0">
                  <c:v>DEFEXPO INDIA</c:v>
                </c:pt>
                <c:pt idx="1">
                  <c:v>ARMY SPONSORED</c:v>
                </c:pt>
                <c:pt idx="2">
                  <c:v>AFRICA SECURITY AND COUNTER TERRORISM SUMMIT</c:v>
                </c:pt>
                <c:pt idx="3">
                  <c:v>ISS DUBAI</c:v>
                </c:pt>
                <c:pt idx="4">
                  <c:v>HOSDB - SECURITY&amp;POLICING</c:v>
                </c:pt>
                <c:pt idx="5">
                  <c:v>LAAD SECURITY </c:v>
                </c:pt>
                <c:pt idx="6">
                  <c:v>DSA - DEFENSE SERVICE ASIA</c:v>
                </c:pt>
                <c:pt idx="7">
                  <c:v>NATIONAL SECURITY AUSTRALIA CONFERENCE</c:v>
                </c:pt>
                <c:pt idx="8">
                  <c:v>ISS PRAGA</c:v>
                </c:pt>
                <c:pt idx="9">
                  <c:v>CYBERWARFARE - ITALIAN PARLIAMENT</c:v>
                </c:pt>
                <c:pt idx="10">
                  <c:v>IDEC XXXI</c:v>
                </c:pt>
              </c:strCache>
            </c:strRef>
          </c:cat>
          <c:val>
            <c:numRef>
              <c:f>FINAL!$C$2:$C$12</c:f>
              <c:numCache>
                <c:formatCode>"€"\ #,##0.00</c:formatCode>
                <c:ptCount val="11"/>
                <c:pt idx="0">
                  <c:v>16592.82</c:v>
                </c:pt>
                <c:pt idx="1">
                  <c:v>532</c:v>
                </c:pt>
                <c:pt idx="2">
                  <c:v>7382.32</c:v>
                </c:pt>
                <c:pt idx="3">
                  <c:v>25393.79</c:v>
                </c:pt>
                <c:pt idx="4">
                  <c:v>10855.21</c:v>
                </c:pt>
                <c:pt idx="5">
                  <c:v>24385</c:v>
                </c:pt>
                <c:pt idx="6">
                  <c:v>13494.17</c:v>
                </c:pt>
                <c:pt idx="7">
                  <c:v>7924.42</c:v>
                </c:pt>
                <c:pt idx="8">
                  <c:v>17118</c:v>
                </c:pt>
                <c:pt idx="9">
                  <c:v>994</c:v>
                </c:pt>
                <c:pt idx="10">
                  <c:v>19646</c:v>
                </c:pt>
              </c:numCache>
            </c:numRef>
          </c:val>
        </c:ser>
        <c:axId val="95651328"/>
        <c:axId val="95653248"/>
      </c:barChart>
      <c:catAx>
        <c:axId val="95651328"/>
        <c:scaling>
          <c:orientation val="minMax"/>
        </c:scaling>
        <c:axPos val="b"/>
        <c:tickLblPos val="nextTo"/>
        <c:crossAx val="95653248"/>
        <c:crosses val="autoZero"/>
        <c:auto val="1"/>
        <c:lblAlgn val="ctr"/>
        <c:lblOffset val="100"/>
      </c:catAx>
      <c:valAx>
        <c:axId val="95653248"/>
        <c:scaling>
          <c:orientation val="minMax"/>
        </c:scaling>
        <c:axPos val="l"/>
        <c:majorGridlines/>
        <c:numFmt formatCode="&quot;€&quot;\ #,##0" sourceLinked="0"/>
        <c:tickLblPos val="nextTo"/>
        <c:crossAx val="9565132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FINAL!$B$1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B0F0"/>
            </a:solidFill>
          </c:spPr>
          <c:dPt>
            <c:idx val="1"/>
            <c:spPr>
              <a:solidFill>
                <a:srgbClr val="92D050"/>
              </a:solidFill>
            </c:spPr>
          </c:dPt>
          <c:cat>
            <c:strRef>
              <c:f>FINAL!$B$1:$C$1</c:f>
              <c:strCache>
                <c:ptCount val="2"/>
                <c:pt idx="0">
                  <c:v>BUDGET</c:v>
                </c:pt>
                <c:pt idx="1">
                  <c:v>ACTUAL</c:v>
                </c:pt>
              </c:strCache>
            </c:strRef>
          </c:cat>
          <c:val>
            <c:numRef>
              <c:f>FINAL!$C$1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FINAL!$A$13</c:f>
              <c:strCache>
                <c:ptCount val="1"/>
                <c:pt idx="0">
                  <c:v>BUDGET VS ACTUAL - 1°/2° Q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00" b="1" baseline="0"/>
                    </a:pPr>
                    <a:r>
                      <a:rPr lang="en-US" sz="800" b="1" baseline="0"/>
                      <a:t>€ </a:t>
                    </a:r>
                    <a:r>
                      <a:rPr lang="en-US" sz="700" b="1" baseline="0"/>
                      <a:t>141.163</a:t>
                    </a:r>
                  </a:p>
                </c:rich>
              </c:tx>
              <c:numFmt formatCode="&quot;€&quot;\ #,##0" sourceLinked="0"/>
              <c:spPr/>
              <c:showVal val="1"/>
            </c:dLbl>
            <c:dLbl>
              <c:idx val="1"/>
              <c:layout/>
              <c:showVal val="1"/>
            </c:dLbl>
            <c:delete val="1"/>
            <c:numFmt formatCode="&quot;€&quot;\ #,##0" sourceLinked="0"/>
            <c:txPr>
              <a:bodyPr/>
              <a:lstStyle/>
              <a:p>
                <a:pPr>
                  <a:defRPr sz="700" b="1" baseline="0"/>
                </a:pPr>
                <a:endParaRPr lang="it-IT"/>
              </a:p>
            </c:txPr>
          </c:dLbls>
          <c:cat>
            <c:strRef>
              <c:f>FINAL!$B$1:$C$1</c:f>
              <c:strCache>
                <c:ptCount val="2"/>
                <c:pt idx="0">
                  <c:v>BUDGET</c:v>
                </c:pt>
                <c:pt idx="1">
                  <c:v>ACTUAL</c:v>
                </c:pt>
              </c:strCache>
            </c:strRef>
          </c:cat>
          <c:val>
            <c:numRef>
              <c:f>FINAL!$B$13:$C$13</c:f>
              <c:numCache>
                <c:formatCode>"€"\ #,##0.00</c:formatCode>
                <c:ptCount val="2"/>
                <c:pt idx="0">
                  <c:v>141163</c:v>
                </c:pt>
                <c:pt idx="1">
                  <c:v>144317.72999999998</c:v>
                </c:pt>
              </c:numCache>
            </c:numRef>
          </c:val>
        </c:ser>
        <c:axId val="98222464"/>
        <c:axId val="98225152"/>
      </c:barChart>
      <c:catAx>
        <c:axId val="98222464"/>
        <c:scaling>
          <c:orientation val="minMax"/>
        </c:scaling>
        <c:axPos val="b"/>
        <c:tickLblPos val="nextTo"/>
        <c:crossAx val="98225152"/>
        <c:crosses val="autoZero"/>
        <c:auto val="1"/>
        <c:lblAlgn val="ctr"/>
        <c:lblOffset val="100"/>
      </c:catAx>
      <c:valAx>
        <c:axId val="98225152"/>
        <c:scaling>
          <c:orientation val="minMax"/>
        </c:scaling>
        <c:axPos val="l"/>
        <c:majorGridlines/>
        <c:numFmt formatCode="&quot;€&quot;\ #,##0" sourceLinked="0"/>
        <c:tickLblPos val="nextTo"/>
        <c:crossAx val="982224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8"/>
              <c:layout/>
              <c:showVal val="1"/>
            </c:dLbl>
            <c:dLbl>
              <c:idx val="9"/>
              <c:layout/>
              <c:showVal val="1"/>
            </c:dLbl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Lbl>
              <c:idx val="12"/>
              <c:layout/>
              <c:showVal val="1"/>
            </c:dLbl>
            <c:delete val="1"/>
            <c:numFmt formatCode="&quot;€&quot;\ #,##0" sourceLinked="0"/>
            <c:txPr>
              <a:bodyPr/>
              <a:lstStyle/>
              <a:p>
                <a:pPr algn="ctr" rtl="0">
                  <a:defRPr lang="it-IT"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Lbls>
          <c:cat>
            <c:strRef>
              <c:f>FINAL!$A$14:$A$26</c:f>
              <c:strCache>
                <c:ptCount val="13"/>
                <c:pt idx="0">
                  <c:v>ISS JOHANNESBURG</c:v>
                </c:pt>
                <c:pt idx="1">
                  <c:v>NATIA</c:v>
                </c:pt>
                <c:pt idx="2">
                  <c:v>ISS WASHINGTON</c:v>
                </c:pt>
                <c:pt idx="3">
                  <c:v>SEECAT </c:v>
                </c:pt>
                <c:pt idx="4">
                  <c:v>FUTURE FORCES</c:v>
                </c:pt>
                <c:pt idx="5">
                  <c:v>MILIPOL</c:v>
                </c:pt>
                <c:pt idx="6">
                  <c:v>LATIN AMERICA&amp;CARIBBEAN SECURITY SUMMIT</c:v>
                </c:pt>
                <c:pt idx="7">
                  <c:v>IACP</c:v>
                </c:pt>
                <c:pt idx="8">
                  <c:v>SEMINARIO CYBER</c:v>
                </c:pt>
                <c:pt idx="9">
                  <c:v>2nd INTELLIGENCE SERVICE CONFERENCE</c:v>
                </c:pt>
                <c:pt idx="10">
                  <c:v>INTERPOL</c:v>
                </c:pt>
                <c:pt idx="11">
                  <c:v>INDODEFENCE</c:v>
                </c:pt>
                <c:pt idx="12">
                  <c:v>ISS KUALA LUMPUR</c:v>
                </c:pt>
              </c:strCache>
            </c:strRef>
          </c:cat>
          <c:val>
            <c:numRef>
              <c:f>FINAL!$B$14:$B$26</c:f>
              <c:numCache>
                <c:formatCode>"€"\ #,##0.00</c:formatCode>
                <c:ptCount val="13"/>
                <c:pt idx="0">
                  <c:v>30900</c:v>
                </c:pt>
                <c:pt idx="1">
                  <c:v>9600</c:v>
                </c:pt>
                <c:pt idx="2">
                  <c:v>30900</c:v>
                </c:pt>
                <c:pt idx="3">
                  <c:v>15000</c:v>
                </c:pt>
                <c:pt idx="4">
                  <c:v>8000</c:v>
                </c:pt>
                <c:pt idx="5">
                  <c:v>15500</c:v>
                </c:pt>
                <c:pt idx="6">
                  <c:v>0</c:v>
                </c:pt>
                <c:pt idx="7">
                  <c:v>16000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18400</c:v>
                </c:pt>
                <c:pt idx="12">
                  <c:v>26200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8820123054651198E-2"/>
                  <c:y val="2.5974025974026042E-2"/>
                </c:manualLayout>
              </c:layout>
              <c:showVal val="1"/>
            </c:dLbl>
            <c:dLbl>
              <c:idx val="1"/>
              <c:layout>
                <c:manualLayout>
                  <c:x val="1.7372421281216539E-2"/>
                  <c:y val="4.0404040404040414E-2"/>
                </c:manualLayout>
              </c:layout>
              <c:showVal val="1"/>
            </c:dLbl>
            <c:dLbl>
              <c:idx val="3"/>
              <c:layout>
                <c:manualLayout>
                  <c:x val="1.0133912414042698E-2"/>
                  <c:y val="3.7518037518037582E-2"/>
                </c:manualLayout>
              </c:layout>
              <c:showVal val="1"/>
            </c:dLbl>
            <c:dLbl>
              <c:idx val="12"/>
              <c:layout>
                <c:manualLayout>
                  <c:x val="7.6365024818633069E-3"/>
                  <c:y val="0"/>
                </c:manualLayout>
              </c:layout>
              <c:showVal val="1"/>
            </c:dLbl>
            <c:numFmt formatCode="&quot;€&quot;\ #,##0" sourceLinked="0"/>
            <c:txPr>
              <a:bodyPr/>
              <a:lstStyle/>
              <a:p>
                <a:pPr algn="ctr" rtl="0">
                  <a:defRPr lang="it-IT"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</c:dLbls>
          <c:cat>
            <c:strRef>
              <c:f>FINAL!$A$14:$A$26</c:f>
              <c:strCache>
                <c:ptCount val="13"/>
                <c:pt idx="0">
                  <c:v>ISS JOHANNESBURG</c:v>
                </c:pt>
                <c:pt idx="1">
                  <c:v>NATIA</c:v>
                </c:pt>
                <c:pt idx="2">
                  <c:v>ISS WASHINGTON</c:v>
                </c:pt>
                <c:pt idx="3">
                  <c:v>SEECAT </c:v>
                </c:pt>
                <c:pt idx="4">
                  <c:v>FUTURE FORCES</c:v>
                </c:pt>
                <c:pt idx="5">
                  <c:v>MILIPOL</c:v>
                </c:pt>
                <c:pt idx="6">
                  <c:v>LATIN AMERICA&amp;CARIBBEAN SECURITY SUMMIT</c:v>
                </c:pt>
                <c:pt idx="7">
                  <c:v>IACP</c:v>
                </c:pt>
                <c:pt idx="8">
                  <c:v>SEMINARIO CYBER</c:v>
                </c:pt>
                <c:pt idx="9">
                  <c:v>2nd INTELLIGENCE SERVICE CONFERENCE</c:v>
                </c:pt>
                <c:pt idx="10">
                  <c:v>INTERPOL</c:v>
                </c:pt>
                <c:pt idx="11">
                  <c:v>INDODEFENCE</c:v>
                </c:pt>
                <c:pt idx="12">
                  <c:v>ISS KUALA LUMPUR</c:v>
                </c:pt>
              </c:strCache>
            </c:strRef>
          </c:cat>
          <c:val>
            <c:numRef>
              <c:f>FINAL!$C$14:$C$26</c:f>
              <c:numCache>
                <c:formatCode>"€"\ #,##0.00</c:formatCode>
                <c:ptCount val="13"/>
                <c:pt idx="0">
                  <c:v>29978.83</c:v>
                </c:pt>
                <c:pt idx="1">
                  <c:v>13114.31</c:v>
                </c:pt>
                <c:pt idx="2">
                  <c:v>29879</c:v>
                </c:pt>
                <c:pt idx="3">
                  <c:v>10952.27</c:v>
                </c:pt>
                <c:pt idx="4">
                  <c:v>0</c:v>
                </c:pt>
                <c:pt idx="5">
                  <c:v>27296</c:v>
                </c:pt>
                <c:pt idx="6">
                  <c:v>7817</c:v>
                </c:pt>
                <c:pt idx="7">
                  <c:v>8776</c:v>
                </c:pt>
                <c:pt idx="8">
                  <c:v>3610</c:v>
                </c:pt>
                <c:pt idx="9">
                  <c:v>5933</c:v>
                </c:pt>
                <c:pt idx="10">
                  <c:v>13956</c:v>
                </c:pt>
                <c:pt idx="11">
                  <c:v>8856</c:v>
                </c:pt>
                <c:pt idx="12">
                  <c:v>22983</c:v>
                </c:pt>
              </c:numCache>
            </c:numRef>
          </c:val>
        </c:ser>
        <c:axId val="79658368"/>
        <c:axId val="91442560"/>
      </c:barChart>
      <c:catAx>
        <c:axId val="79658368"/>
        <c:scaling>
          <c:orientation val="minMax"/>
        </c:scaling>
        <c:axPos val="b"/>
        <c:tickLblPos val="nextTo"/>
        <c:crossAx val="91442560"/>
        <c:crosses val="autoZero"/>
        <c:auto val="1"/>
        <c:lblAlgn val="ctr"/>
        <c:lblOffset val="100"/>
      </c:catAx>
      <c:valAx>
        <c:axId val="91442560"/>
        <c:scaling>
          <c:orientation val="minMax"/>
        </c:scaling>
        <c:axPos val="l"/>
        <c:majorGridlines/>
        <c:numFmt formatCode="&quot;€&quot;\ #,##0" sourceLinked="0"/>
        <c:tickLblPos val="nextTo"/>
        <c:crossAx val="7965836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2133401803035488E-2"/>
                </c:manualLayout>
              </c:layout>
              <c:showVal val="1"/>
            </c:dLbl>
            <c:numFmt formatCode="&quot;€&quot;\ #,##0" sourceLinked="0"/>
            <c:txPr>
              <a:bodyPr/>
              <a:lstStyle/>
              <a:p>
                <a:pPr>
                  <a:defRPr sz="700" b="1"/>
                </a:pPr>
                <a:endParaRPr lang="it-IT"/>
              </a:p>
            </c:txPr>
            <c:showVal val="1"/>
          </c:dLbls>
          <c:cat>
            <c:strRef>
              <c:f>FINAL!$B$1:$C$1</c:f>
              <c:strCache>
                <c:ptCount val="2"/>
                <c:pt idx="0">
                  <c:v>BUDGET</c:v>
                </c:pt>
                <c:pt idx="1">
                  <c:v>ACTUAL</c:v>
                </c:pt>
              </c:strCache>
            </c:strRef>
          </c:cat>
          <c:val>
            <c:numRef>
              <c:f>FINAL!$B$27:$C$27</c:f>
              <c:numCache>
                <c:formatCode>"€"\ #,##0.00</c:formatCode>
                <c:ptCount val="2"/>
                <c:pt idx="0">
                  <c:v>170500</c:v>
                </c:pt>
                <c:pt idx="1">
                  <c:v>183151.41</c:v>
                </c:pt>
              </c:numCache>
            </c:numRef>
          </c:val>
        </c:ser>
        <c:axId val="97676672"/>
        <c:axId val="98059776"/>
      </c:barChart>
      <c:catAx>
        <c:axId val="97676672"/>
        <c:scaling>
          <c:orientation val="minMax"/>
        </c:scaling>
        <c:axPos val="b"/>
        <c:tickLblPos val="nextTo"/>
        <c:crossAx val="98059776"/>
        <c:crosses val="autoZero"/>
        <c:auto val="1"/>
        <c:lblAlgn val="ctr"/>
        <c:lblOffset val="100"/>
      </c:catAx>
      <c:valAx>
        <c:axId val="98059776"/>
        <c:scaling>
          <c:orientation val="minMax"/>
        </c:scaling>
        <c:axPos val="l"/>
        <c:majorGridlines/>
        <c:numFmt formatCode="&quot;€&quot;\ #,##0" sourceLinked="0"/>
        <c:tickLblPos val="nextTo"/>
        <c:crossAx val="9767667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6682264566577429E-2"/>
          <c:y val="9.0423625787870568E-2"/>
          <c:w val="0.93331773543342267"/>
          <c:h val="0.62550520258603715"/>
        </c:manualLayout>
      </c:layout>
      <c:barChart>
        <c:barDir val="col"/>
        <c:grouping val="clustered"/>
        <c:ser>
          <c:idx val="0"/>
          <c:order val="0"/>
          <c:tx>
            <c:strRef>
              <c:f>FINAL!$B$1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9.6501809408926567E-3"/>
                  <c:y val="0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7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7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€ 19.000,00</a:t>
                    </a:r>
                  </a:p>
                </c:rich>
              </c:tx>
              <c:numFmt formatCode="&quot;€&quot;\ #,##0" sourceLinked="0"/>
              <c:spPr/>
              <c:showVal val="1"/>
            </c:dLbl>
            <c:dLbl>
              <c:idx val="1"/>
              <c:layout>
                <c:manualLayout>
                  <c:x val="-4.3551686848424124E-3"/>
                  <c:y val="4.8312666379885533E-3"/>
                </c:manualLayout>
              </c:layout>
              <c:showVal val="1"/>
            </c:dLbl>
            <c:dLbl>
              <c:idx val="3"/>
              <c:layout>
                <c:manualLayout>
                  <c:x val="-1.1834317688686325E-2"/>
                  <c:y val="3.1670625494854582E-2"/>
                </c:manualLayout>
              </c:layout>
              <c:showVal val="1"/>
            </c:dLbl>
            <c:dLbl>
              <c:idx val="8"/>
              <c:layout>
                <c:manualLayout>
                  <c:x val="-3.2167269802975892E-3"/>
                  <c:y val="2.1604938271605412E-2"/>
                </c:manualLayout>
              </c:layout>
              <c:showVal val="1"/>
            </c:dLbl>
            <c:dLbl>
              <c:idx val="10"/>
              <c:layout>
                <c:manualLayout>
                  <c:x val="-1.9300361881785834E-2"/>
                  <c:y val="3.0864197530864296E-2"/>
                </c:manualLayout>
              </c:layout>
              <c:showVal val="1"/>
            </c:dLbl>
            <c:numFmt formatCode="&quot;€&quot;\ #,##0" sourceLinked="0"/>
            <c:txPr>
              <a:bodyPr/>
              <a:lstStyle/>
              <a:p>
                <a:pPr>
                  <a:defRPr sz="7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(FINAL!$A$2:$A$12;FINAL!$A$14:$A$26)</c:f>
              <c:strCache>
                <c:ptCount val="24"/>
                <c:pt idx="0">
                  <c:v>DEFEXPO INDIA</c:v>
                </c:pt>
                <c:pt idx="1">
                  <c:v>ARMY SPONSORED</c:v>
                </c:pt>
                <c:pt idx="2">
                  <c:v>AFRICA SECURITY AND COUNTER TERRORISM SUMMIT</c:v>
                </c:pt>
                <c:pt idx="3">
                  <c:v>ISS DUBAI</c:v>
                </c:pt>
                <c:pt idx="4">
                  <c:v>HOSDB - SECURITY&amp;POLICING</c:v>
                </c:pt>
                <c:pt idx="5">
                  <c:v>LAAD SECURITY </c:v>
                </c:pt>
                <c:pt idx="6">
                  <c:v>DSA - DEFENSE SERVICE ASIA</c:v>
                </c:pt>
                <c:pt idx="7">
                  <c:v>NATIONAL SECURITY AUSTRALIA CONFERENCE</c:v>
                </c:pt>
                <c:pt idx="8">
                  <c:v>ISS PRAGA</c:v>
                </c:pt>
                <c:pt idx="9">
                  <c:v>CYBERWARFARE - ITALIAN PARLIAMENT</c:v>
                </c:pt>
                <c:pt idx="10">
                  <c:v>IDEC XXXI</c:v>
                </c:pt>
                <c:pt idx="11">
                  <c:v>ISS JOHANNESBURG</c:v>
                </c:pt>
                <c:pt idx="12">
                  <c:v>NATIA</c:v>
                </c:pt>
                <c:pt idx="13">
                  <c:v>ISS WASHINGTON</c:v>
                </c:pt>
                <c:pt idx="14">
                  <c:v>SEECAT </c:v>
                </c:pt>
                <c:pt idx="15">
                  <c:v>FUTURE FORCES</c:v>
                </c:pt>
                <c:pt idx="16">
                  <c:v>MILIPOL</c:v>
                </c:pt>
                <c:pt idx="17">
                  <c:v>LATIN AMERICA&amp;CARIBBEAN SECURITY SUMMIT</c:v>
                </c:pt>
                <c:pt idx="18">
                  <c:v>IACP</c:v>
                </c:pt>
                <c:pt idx="19">
                  <c:v>SEMINARIO CYBER</c:v>
                </c:pt>
                <c:pt idx="20">
                  <c:v>2nd INTELLIGENCE SERVICE CONFERENCE</c:v>
                </c:pt>
                <c:pt idx="21">
                  <c:v>INTERPOL</c:v>
                </c:pt>
                <c:pt idx="22">
                  <c:v>INDODEFENCE</c:v>
                </c:pt>
                <c:pt idx="23">
                  <c:v>ISS KUALA LUMPUR</c:v>
                </c:pt>
              </c:strCache>
            </c:strRef>
          </c:cat>
          <c:val>
            <c:numRef>
              <c:f>(FINAL!$B$2:$B$12;FINAL!$B$14:$B$26)</c:f>
              <c:numCache>
                <c:formatCode>"€"\ #,##0.00</c:formatCode>
                <c:ptCount val="24"/>
                <c:pt idx="0">
                  <c:v>19000</c:v>
                </c:pt>
                <c:pt idx="1">
                  <c:v>463</c:v>
                </c:pt>
                <c:pt idx="2">
                  <c:v>8500</c:v>
                </c:pt>
                <c:pt idx="3">
                  <c:v>25200</c:v>
                </c:pt>
                <c:pt idx="4">
                  <c:v>12200</c:v>
                </c:pt>
                <c:pt idx="5">
                  <c:v>22600</c:v>
                </c:pt>
                <c:pt idx="6">
                  <c:v>16000</c:v>
                </c:pt>
                <c:pt idx="7">
                  <c:v>0</c:v>
                </c:pt>
                <c:pt idx="8">
                  <c:v>18700</c:v>
                </c:pt>
                <c:pt idx="9">
                  <c:v>0</c:v>
                </c:pt>
                <c:pt idx="10">
                  <c:v>18500</c:v>
                </c:pt>
                <c:pt idx="11">
                  <c:v>30900</c:v>
                </c:pt>
                <c:pt idx="12">
                  <c:v>9600</c:v>
                </c:pt>
                <c:pt idx="13">
                  <c:v>30900</c:v>
                </c:pt>
                <c:pt idx="14">
                  <c:v>15000</c:v>
                </c:pt>
                <c:pt idx="15">
                  <c:v>8000</c:v>
                </c:pt>
                <c:pt idx="16">
                  <c:v>15500</c:v>
                </c:pt>
                <c:pt idx="17">
                  <c:v>0</c:v>
                </c:pt>
                <c:pt idx="18">
                  <c:v>16000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18400</c:v>
                </c:pt>
                <c:pt idx="23">
                  <c:v>26200</c:v>
                </c:pt>
              </c:numCache>
            </c:numRef>
          </c:val>
        </c:ser>
        <c:ser>
          <c:idx val="1"/>
          <c:order val="1"/>
          <c:tx>
            <c:strRef>
              <c:f>FINAL!$C$1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4.8396857278303019E-3"/>
                  <c:y val="-8.3420238538092061E-3"/>
                </c:manualLayout>
              </c:layout>
              <c:showVal val="1"/>
            </c:dLbl>
            <c:dLbl>
              <c:idx val="8"/>
              <c:layout>
                <c:manualLayout>
                  <c:x val="4.8396857278303019E-3"/>
                  <c:y val="2.7806746179364024E-2"/>
                </c:manualLayout>
              </c:layout>
              <c:showVal val="1"/>
            </c:dLbl>
            <c:dLbl>
              <c:idx val="11"/>
              <c:layout>
                <c:manualLayout>
                  <c:x val="4.8396857278303609E-3"/>
                  <c:y val="1.3903373089682012E-2"/>
                </c:manualLayout>
              </c:layout>
              <c:showVal val="1"/>
            </c:dLbl>
            <c:dLbl>
              <c:idx val="13"/>
              <c:layout>
                <c:manualLayout>
                  <c:x val="6.452914303773735E-3"/>
                  <c:y val="1.3903373089682012E-2"/>
                </c:manualLayout>
              </c:layout>
              <c:showVal val="1"/>
            </c:dLbl>
            <c:numFmt formatCode="&quot;€&quot;\ #,##0" sourceLinked="0"/>
            <c:txPr>
              <a:bodyPr/>
              <a:lstStyle/>
              <a:p>
                <a:pPr>
                  <a:defRPr sz="700" b="1"/>
                </a:pPr>
                <a:endParaRPr lang="it-IT"/>
              </a:p>
            </c:txPr>
            <c:showVal val="1"/>
          </c:dLbls>
          <c:cat>
            <c:strRef>
              <c:f>(FINAL!$A$2:$A$12;FINAL!$A$14:$A$26)</c:f>
              <c:strCache>
                <c:ptCount val="24"/>
                <c:pt idx="0">
                  <c:v>DEFEXPO INDIA</c:v>
                </c:pt>
                <c:pt idx="1">
                  <c:v>ARMY SPONSORED</c:v>
                </c:pt>
                <c:pt idx="2">
                  <c:v>AFRICA SECURITY AND COUNTER TERRORISM SUMMIT</c:v>
                </c:pt>
                <c:pt idx="3">
                  <c:v>ISS DUBAI</c:v>
                </c:pt>
                <c:pt idx="4">
                  <c:v>HOSDB - SECURITY&amp;POLICING</c:v>
                </c:pt>
                <c:pt idx="5">
                  <c:v>LAAD SECURITY </c:v>
                </c:pt>
                <c:pt idx="6">
                  <c:v>DSA - DEFENSE SERVICE ASIA</c:v>
                </c:pt>
                <c:pt idx="7">
                  <c:v>NATIONAL SECURITY AUSTRALIA CONFERENCE</c:v>
                </c:pt>
                <c:pt idx="8">
                  <c:v>ISS PRAGA</c:v>
                </c:pt>
                <c:pt idx="9">
                  <c:v>CYBERWARFARE - ITALIAN PARLIAMENT</c:v>
                </c:pt>
                <c:pt idx="10">
                  <c:v>IDEC XXXI</c:v>
                </c:pt>
                <c:pt idx="11">
                  <c:v>ISS JOHANNESBURG</c:v>
                </c:pt>
                <c:pt idx="12">
                  <c:v>NATIA</c:v>
                </c:pt>
                <c:pt idx="13">
                  <c:v>ISS WASHINGTON</c:v>
                </c:pt>
                <c:pt idx="14">
                  <c:v>SEECAT </c:v>
                </c:pt>
                <c:pt idx="15">
                  <c:v>FUTURE FORCES</c:v>
                </c:pt>
                <c:pt idx="16">
                  <c:v>MILIPOL</c:v>
                </c:pt>
                <c:pt idx="17">
                  <c:v>LATIN AMERICA&amp;CARIBBEAN SECURITY SUMMIT</c:v>
                </c:pt>
                <c:pt idx="18">
                  <c:v>IACP</c:v>
                </c:pt>
                <c:pt idx="19">
                  <c:v>SEMINARIO CYBER</c:v>
                </c:pt>
                <c:pt idx="20">
                  <c:v>2nd INTELLIGENCE SERVICE CONFERENCE</c:v>
                </c:pt>
                <c:pt idx="21">
                  <c:v>INTERPOL</c:v>
                </c:pt>
                <c:pt idx="22">
                  <c:v>INDODEFENCE</c:v>
                </c:pt>
                <c:pt idx="23">
                  <c:v>ISS KUALA LUMPUR</c:v>
                </c:pt>
              </c:strCache>
            </c:strRef>
          </c:cat>
          <c:val>
            <c:numRef>
              <c:f>(FINAL!$C$2:$C$12;FINAL!$C$14:$C$26)</c:f>
              <c:numCache>
                <c:formatCode>"€"\ #,##0.00</c:formatCode>
                <c:ptCount val="24"/>
                <c:pt idx="0">
                  <c:v>16592.82</c:v>
                </c:pt>
                <c:pt idx="1">
                  <c:v>532</c:v>
                </c:pt>
                <c:pt idx="2">
                  <c:v>7382.32</c:v>
                </c:pt>
                <c:pt idx="3">
                  <c:v>25393.79</c:v>
                </c:pt>
                <c:pt idx="4">
                  <c:v>10855.21</c:v>
                </c:pt>
                <c:pt idx="5">
                  <c:v>24385</c:v>
                </c:pt>
                <c:pt idx="6">
                  <c:v>13494.17</c:v>
                </c:pt>
                <c:pt idx="7">
                  <c:v>7924.42</c:v>
                </c:pt>
                <c:pt idx="8">
                  <c:v>17118</c:v>
                </c:pt>
                <c:pt idx="9">
                  <c:v>994</c:v>
                </c:pt>
                <c:pt idx="10">
                  <c:v>19646</c:v>
                </c:pt>
                <c:pt idx="11">
                  <c:v>29978.83</c:v>
                </c:pt>
                <c:pt idx="12">
                  <c:v>13114.31</c:v>
                </c:pt>
                <c:pt idx="13">
                  <c:v>29879</c:v>
                </c:pt>
                <c:pt idx="14">
                  <c:v>10952.27</c:v>
                </c:pt>
                <c:pt idx="15">
                  <c:v>0</c:v>
                </c:pt>
                <c:pt idx="16">
                  <c:v>27296</c:v>
                </c:pt>
                <c:pt idx="17">
                  <c:v>7817</c:v>
                </c:pt>
                <c:pt idx="18">
                  <c:v>8776</c:v>
                </c:pt>
                <c:pt idx="19">
                  <c:v>3610</c:v>
                </c:pt>
                <c:pt idx="20">
                  <c:v>5933</c:v>
                </c:pt>
                <c:pt idx="21">
                  <c:v>13956</c:v>
                </c:pt>
                <c:pt idx="22">
                  <c:v>8856</c:v>
                </c:pt>
                <c:pt idx="23">
                  <c:v>22983</c:v>
                </c:pt>
              </c:numCache>
            </c:numRef>
          </c:val>
        </c:ser>
        <c:axId val="95272320"/>
        <c:axId val="95433856"/>
      </c:barChart>
      <c:catAx>
        <c:axId val="95272320"/>
        <c:scaling>
          <c:orientation val="minMax"/>
        </c:scaling>
        <c:axPos val="b"/>
        <c:numFmt formatCode="#,##0" sourceLinked="0"/>
        <c:tickLblPos val="nextTo"/>
        <c:txPr>
          <a:bodyPr/>
          <a:lstStyle/>
          <a:p>
            <a:pPr>
              <a:defRPr sz="1000" baseline="0"/>
            </a:pPr>
            <a:endParaRPr lang="it-IT"/>
          </a:p>
        </c:txPr>
        <c:crossAx val="95433856"/>
        <c:crosses val="autoZero"/>
        <c:auto val="1"/>
        <c:lblAlgn val="ctr"/>
        <c:lblOffset val="100"/>
      </c:catAx>
      <c:valAx>
        <c:axId val="95433856"/>
        <c:scaling>
          <c:orientation val="minMax"/>
        </c:scaling>
        <c:axPos val="l"/>
        <c:majorGridlines/>
        <c:numFmt formatCode="&quot;€&quot;\ #,##0" sourceLinked="0"/>
        <c:tickLblPos val="nextTo"/>
        <c:crossAx val="9527232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FINAL!$A$28</c:f>
              <c:strCache>
                <c:ptCount val="1"/>
                <c:pt idx="0">
                  <c:v>BUDGET VS ACTUAL - FINAL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0"/>
                  <c:y val="3.2188846640675652E-2"/>
                </c:manualLayout>
              </c:layout>
              <c:showVal val="1"/>
            </c:dLbl>
            <c:numFmt formatCode="&quot;€&quot;\ #,##0" sourceLinked="0"/>
            <c:txPr>
              <a:bodyPr/>
              <a:lstStyle/>
              <a:p>
                <a:pPr>
                  <a:defRPr sz="700" b="1"/>
                </a:pPr>
                <a:endParaRPr lang="it-IT"/>
              </a:p>
            </c:txPr>
            <c:showVal val="1"/>
          </c:dLbls>
          <c:cat>
            <c:strRef>
              <c:f>FINAL!$B$1:$C$1</c:f>
              <c:strCache>
                <c:ptCount val="2"/>
                <c:pt idx="0">
                  <c:v>BUDGET</c:v>
                </c:pt>
                <c:pt idx="1">
                  <c:v>ACTUAL</c:v>
                </c:pt>
              </c:strCache>
            </c:strRef>
          </c:cat>
          <c:val>
            <c:numRef>
              <c:f>FINAL!$B$28:$C$28</c:f>
              <c:numCache>
                <c:formatCode>"€"\ #,##0.00</c:formatCode>
                <c:ptCount val="2"/>
                <c:pt idx="0">
                  <c:v>311663</c:v>
                </c:pt>
                <c:pt idx="1">
                  <c:v>327469.14</c:v>
                </c:pt>
              </c:numCache>
            </c:numRef>
          </c:val>
        </c:ser>
        <c:axId val="97643136"/>
        <c:axId val="98153600"/>
      </c:barChart>
      <c:catAx>
        <c:axId val="97643136"/>
        <c:scaling>
          <c:orientation val="minMax"/>
        </c:scaling>
        <c:axPos val="b"/>
        <c:tickLblPos val="nextTo"/>
        <c:crossAx val="98153600"/>
        <c:crosses val="autoZero"/>
        <c:auto val="1"/>
        <c:lblAlgn val="ctr"/>
        <c:lblOffset val="100"/>
      </c:catAx>
      <c:valAx>
        <c:axId val="98153600"/>
        <c:scaling>
          <c:orientation val="minMax"/>
        </c:scaling>
        <c:axPos val="l"/>
        <c:majorGridlines/>
        <c:numFmt formatCode="&quot;€&quot;\ #,##0" sourceLinked="0"/>
        <c:tickLblPos val="nextTo"/>
        <c:crossAx val="9764313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C6B8B-BC8D-49AF-89F5-C343044DB0DD}" type="datetimeFigureOut">
              <a:rPr lang="it-IT" smtClean="0"/>
              <a:pPr/>
              <a:t>12/11/2014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0511A-C146-4B1C-A8F3-9F3B1A5E39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0511A-C146-4B1C-A8F3-9F3B1A5E391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CFA-F12E-4E53-BCF2-AB3F974F54C0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580F-F401-49CD-BB0E-D77F6B4E5885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5599-DFFD-433D-BA14-6DC002800CC8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9888-AE9A-4940-972A-675883A7283B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97D0-FE3F-4E5D-8095-1EA7BEAE97D0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6A14-5E16-481C-98A0-A6A114EC2E02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8128-D47D-4C30-A97A-828A35D170DA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867A-FD7D-4344-92AD-0617A0F550A7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B9EA-6743-4F9A-A246-6943433E10F3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863-EDF9-4E74-A3A0-78F2081A95B1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035E-36D0-4C43-AD75-BA018DCA6D9E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50F5-9F9C-476E-B9A3-7542CAACED89}" type="datetime1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0850"/>
            <a:ext cx="9220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5996" y="0"/>
            <a:ext cx="1672009" cy="55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0" y="200335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Fairs</a:t>
            </a:r>
            <a:r>
              <a:rPr lang="it-IT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it-IT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it-IT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Budget/</a:t>
            </a:r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Actuals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38400" y="304800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/</a:t>
            </a:r>
            <a:r>
              <a:rPr lang="it-IT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Actuals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- 1°/2° Q</a:t>
            </a:r>
            <a:endParaRPr lang="it-IT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381000" y="762000"/>
          <a:ext cx="8450792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990600" y="4724400"/>
          <a:ext cx="3886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38400" y="304800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/</a:t>
            </a:r>
            <a:r>
              <a:rPr lang="it-IT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Actuals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3°/4° Q</a:t>
            </a:r>
            <a:endParaRPr lang="it-IT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381000" y="762000"/>
          <a:ext cx="8315325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990600" y="4800600"/>
          <a:ext cx="3429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38400" y="304800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/</a:t>
            </a:r>
            <a:r>
              <a:rPr lang="it-IT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Actuals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FINAL</a:t>
            </a:r>
            <a:endParaRPr lang="it-IT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57200" y="457200"/>
          <a:ext cx="7872412" cy="456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1066800" y="4724400"/>
          <a:ext cx="3327400" cy="197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119</Words>
  <Application>Microsoft Office PowerPoint</Application>
  <PresentationFormat>Presentazione su schermo (4:3)</PresentationFormat>
  <Paragraphs>51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Office Theme</vt:lpstr>
      <vt:lpstr>Diapositiva 1</vt:lpstr>
      <vt:lpstr>Diapositiva 2</vt:lpstr>
      <vt:lpstr>Diapositiva 3</vt:lpstr>
      <vt:lpstr>Diapositiva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</dc:creator>
  <cp:lastModifiedBy>Lucia Rana</cp:lastModifiedBy>
  <cp:revision>26</cp:revision>
  <dcterms:created xsi:type="dcterms:W3CDTF">2006-08-16T00:00:00Z</dcterms:created>
  <dcterms:modified xsi:type="dcterms:W3CDTF">2014-11-12T09:51:41Z</dcterms:modified>
</cp:coreProperties>
</file>