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74" r:id="rId3"/>
    <p:sldId id="376" r:id="rId4"/>
    <p:sldId id="377" r:id="rId5"/>
    <p:sldId id="378" r:id="rId6"/>
    <p:sldId id="375" r:id="rId7"/>
    <p:sldId id="379" r:id="rId8"/>
    <p:sldId id="380" r:id="rId9"/>
    <p:sldId id="381" r:id="rId10"/>
    <p:sldId id="382" r:id="rId11"/>
    <p:sldId id="383" r:id="rId12"/>
    <p:sldId id="384" r:id="rId13"/>
    <p:sldId id="395" r:id="rId14"/>
    <p:sldId id="385" r:id="rId15"/>
    <p:sldId id="386" r:id="rId16"/>
    <p:sldId id="387" r:id="rId17"/>
    <p:sldId id="392" r:id="rId18"/>
    <p:sldId id="388" r:id="rId19"/>
    <p:sldId id="393" r:id="rId20"/>
    <p:sldId id="389" r:id="rId21"/>
    <p:sldId id="390" r:id="rId22"/>
    <p:sldId id="391" r:id="rId23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5" autoAdjust="0"/>
  </p:normalViewPr>
  <p:slideViewPr>
    <p:cSldViewPr snapToObjects="1">
      <p:cViewPr>
        <p:scale>
          <a:sx n="70" d="100"/>
          <a:sy n="70" d="100"/>
        </p:scale>
        <p:origin x="-1302" y="-96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6" d="100"/>
          <a:sy n="56" d="100"/>
        </p:scale>
        <p:origin x="-2886" y="-102"/>
      </p:cViewPr>
      <p:guideLst>
        <p:guide orient="horz" pos="3101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CA45C-4CDB-BD47-8C95-1ED4467D944A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4C2BA-7C62-CB40-89CC-410583D39F7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02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53CA6-7075-D346-BF92-BC0B677CED0B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71C13-82BC-C342-A7AA-2CED3B2B318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69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69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41363"/>
            <a:ext cx="4932363" cy="3700462"/>
          </a:xfrm>
          <a:ln/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F2FBE-433B-4C1A-BD37-84AC92719AEF}" type="slidenum">
              <a:rPr lang="it-IT" smtClean="0">
                <a:latin typeface="Times New Roman" pitchFamily="18" charset="0"/>
              </a:rPr>
              <a:pPr/>
              <a:t>13</a:t>
            </a:fld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41363"/>
            <a:ext cx="4932363" cy="3700462"/>
          </a:xfrm>
          <a:ln/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F2FBE-433B-4C1A-BD37-84AC92719AEF}" type="slidenum">
              <a:rPr lang="it-IT" smtClean="0">
                <a:latin typeface="Times New Roman" pitchFamily="18" charset="0"/>
              </a:rPr>
              <a:pPr/>
              <a:t>15</a:t>
            </a:fld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Hedgehog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Sensor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è un processo che gira sul server che ospita il database, all’interno di uno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spazio-utente (OS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user-space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sicuro e dedicato, realizzato tramite l’innovativa tecnologia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patent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pending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Sentrigo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Questo sensore è in grado di monitorare in tempo reale tutti gli accessi, sia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locali sia via rete, effettuati verso il/i database; è un </a:t>
            </a:r>
            <a:r>
              <a:rPr lang="it-IT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 </a:t>
            </a:r>
            <a:r>
              <a:rPr lang="it-IT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read-only</a:t>
            </a:r>
            <a:r>
              <a:rPr lang="it-IT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 la sua installazione</a:t>
            </a:r>
          </a:p>
          <a:p>
            <a:r>
              <a:rPr lang="it-IT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 richiede alcun </a:t>
            </a:r>
            <a:r>
              <a:rPr lang="it-IT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reboot</a:t>
            </a:r>
            <a:r>
              <a:rPr lang="it-IT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server e nessun </a:t>
            </a:r>
            <a:r>
              <a:rPr lang="it-IT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restart</a:t>
            </a:r>
            <a:r>
              <a:rPr lang="it-IT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del/dei database.</a:t>
            </a:r>
          </a:p>
          <a:p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Hedgehog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Server: è una applicazione J2EE che comunica con tutti i sensori installati sui server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 ospitano i database di interesse.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Hedgehog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server non richiede un server dedicato.</a:t>
            </a:r>
          </a:p>
          <a:p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Hedgehog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 Console: è l’interfaccia grafica web di gestione, tramite la quale è possibile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definire regole e politiche di controllo dell’accesso ai database gestiti, analizzare gli allarmi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 dalla soluzione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Hedgehog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creare e visualizzare una ricca reportistica.</a:t>
            </a:r>
          </a:p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Hedgehog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IDentifier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aumenta ulteriormente le capacità della soluzione </a:t>
            </a:r>
            <a:r>
              <a:rPr lang="it-IT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Hedgehog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nell’identificare chi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effettua le transazioni verso i database.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Installando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Hedgehog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sui server applicativi, si può trasmettere alla soluzione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Hedgehog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informazioni degli utenti che hanno fatto richieste applicative, abilitando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Hedgehog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effettuare le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corrispondenze tra Client ID e/o IP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visti da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Hedgehog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Hedgehog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può essere implementato solo in congiunzione con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Hedgehog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sensor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Hedgehog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Enterprise server.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12" y="2852936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799" y="4581128"/>
            <a:ext cx="6400800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1124744"/>
            <a:ext cx="5161038" cy="911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23728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8E195-2927-4E3F-8F16-711B3343344F}" type="datetime1">
              <a:rPr lang="it-IT"/>
              <a:pPr>
                <a:defRPr/>
              </a:pPr>
              <a:t>20/01/2012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89288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2005 Hacking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4388" y="6237288"/>
            <a:ext cx="1295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D67E1-1F8B-4FB7-BEFB-7CC5632BD4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70" y="1052736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90660"/>
            <a:ext cx="77724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 (Headings)"/>
          <a:ea typeface="+mj-ea"/>
          <a:cs typeface="Calibri (Headings)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jpeg"/><Relationship Id="rId3" Type="http://schemas.openxmlformats.org/officeDocument/2006/relationships/image" Target="../media/image25.png"/><Relationship Id="rId21" Type="http://schemas.openxmlformats.org/officeDocument/2006/relationships/image" Target="../media/image43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Calibri" pitchFamily="34" charset="0"/>
                <a:cs typeface="Calibri" pitchFamily="34" charset="0"/>
              </a:rPr>
              <a:t>Company profile</a:t>
            </a:r>
            <a:endParaRPr lang="en-US" sz="4800" b="1" dirty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0" y="190500"/>
            <a:ext cx="9144000" cy="1527175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Virtualizzazione delle applicazioni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683568" y="1717675"/>
            <a:ext cx="7416824" cy="302577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1800" b="1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endParaRPr lang="it-IT" sz="20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2000" b="1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Soluzione che consente a più applicazioni di essere </a:t>
            </a:r>
            <a:r>
              <a:rPr lang="it-IT" sz="2000" noProof="1" smtClean="0">
                <a:solidFill>
                  <a:schemeClr val="tx1"/>
                </a:solidFill>
                <a:ea typeface="ＭＳ Ｐゴシック" pitchFamily="34" charset="-128"/>
              </a:rPr>
              <a:t>virtualizzate</a:t>
            </a: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 insieme per creare uno spazio di lavoro virtuale sicuro che separa le impostazioni, le applicazioni e i dati dal sistema operativo, permettendo loro di interagire. Tutto gestito in </a:t>
            </a:r>
            <a:r>
              <a:rPr lang="it-IT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modalita’</a:t>
            </a: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 centralizzata.</a:t>
            </a:r>
            <a:endParaRPr lang="en-GB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</a:pPr>
            <a:endParaRPr lang="it-IT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919663"/>
            <a:ext cx="20891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0" y="190500"/>
            <a:ext cx="9144000" cy="1527175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Gestione delle password amministrative e dei privilegi utente</a:t>
            </a:r>
          </a:p>
        </p:txBody>
      </p:sp>
      <p:sp>
        <p:nvSpPr>
          <p:cNvPr id="13318" name="Content Placeholder 2"/>
          <p:cNvSpPr>
            <a:spLocks noGrp="1"/>
          </p:cNvSpPr>
          <p:nvPr>
            <p:ph idx="4294967295"/>
          </p:nvPr>
        </p:nvSpPr>
        <p:spPr>
          <a:xfrm>
            <a:off x="683568" y="2348881"/>
            <a:ext cx="7704856" cy="4464496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PBWD: sistema per la gestione degli utenti amministrativi locali (windows).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Estensione dei privilegi di base ai “normal user” su base nominale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Integrazione “soft” con AD e configurazione basata su GPO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Password Safe: Gestione delle password centralizzate condivise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Integrazione con LDAP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Profilazione &amp; Audit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en-US" sz="2000" noProof="1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en-US" sz="2000" noProof="1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en-US" sz="2000" noProof="1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</a:pPr>
            <a:endParaRPr lang="en-US" sz="1600" noProof="1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3319" name="Picture 7" descr="Home 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5500865"/>
            <a:ext cx="2448272" cy="47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Accesso sicuro alla rete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683568" y="1417638"/>
            <a:ext cx="7704856" cy="3011488"/>
          </a:xfrm>
        </p:spPr>
        <p:txBody>
          <a:bodyPr>
            <a:normAutofit/>
          </a:bodyPr>
          <a:lstStyle/>
          <a:p>
            <a:pPr indent="-1588" algn="just">
              <a:lnSpc>
                <a:spcPct val="150000"/>
              </a:lnSpc>
            </a:pPr>
            <a:r>
              <a:rPr lang="en-GB" sz="2000" b="1" dirty="0" smtClean="0">
                <a:solidFill>
                  <a:schemeClr val="tx1"/>
                </a:solidFill>
                <a:ea typeface="ＭＳ Ｐゴシック" pitchFamily="34" charset="-128"/>
              </a:rPr>
              <a:t>Network Access Control - </a:t>
            </a:r>
            <a:r>
              <a:rPr lang="en-GB" sz="2000" b="1" dirty="0" err="1" smtClean="0">
                <a:solidFill>
                  <a:schemeClr val="tx1"/>
                </a:solidFill>
                <a:ea typeface="ＭＳ Ｐゴシック" pitchFamily="34" charset="-128"/>
              </a:rPr>
              <a:t>Forescout</a:t>
            </a:r>
            <a:endParaRPr lang="en-GB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indent="-1588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Gestione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sia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con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protocollo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802.1x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che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SNMP  per cui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completamente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integrabile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nell’infrastruttura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esistente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inoltre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e’ “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agentless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” per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verificare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la compliance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un device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che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si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collega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alla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rete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.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Permette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inoltre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identificare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dispositvi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come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smartphone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, tablet in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modalita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’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agentless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.</a:t>
            </a:r>
            <a:endParaRPr lang="it-IT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4343" name="Picture 7" descr="forescout_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4767263"/>
            <a:ext cx="13684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err="1" smtClean="0">
                <a:ea typeface="ＭＳ Ｐゴシック" pitchFamily="34" charset="-128"/>
              </a:rPr>
              <a:t>Next</a:t>
            </a:r>
            <a:r>
              <a:rPr lang="it-IT" dirty="0" smtClean="0">
                <a:ea typeface="ＭＳ Ｐゴシック" pitchFamily="34" charset="-128"/>
              </a:rPr>
              <a:t> Generation WIFI</a:t>
            </a:r>
          </a:p>
        </p:txBody>
      </p:sp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4919709"/>
            <a:ext cx="2375932" cy="102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1417638"/>
            <a:ext cx="7704856" cy="3366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marR="0" lvl="0" indent="-1588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WIFI 2.0 -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Aerohive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1588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Aerohive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e’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una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soluzione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per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l’implemetazione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una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infrastruttua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WIFI in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ambiente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corporate. Le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pricipali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caratteristiche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sono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la </a:t>
            </a:r>
            <a:r>
              <a:rPr lang="en-GB" sz="2000" dirty="0" err="1" smtClean="0">
                <a:ea typeface="ＭＳ Ｐゴシック" pitchFamily="34" charset="-128"/>
              </a:rPr>
              <a:t>assoluta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 err="1" smtClean="0">
                <a:ea typeface="ＭＳ Ｐゴシック" pitchFamily="34" charset="-128"/>
              </a:rPr>
              <a:t>mancanza</a:t>
            </a:r>
            <a:r>
              <a:rPr lang="en-GB" sz="2000" dirty="0" smtClean="0">
                <a:ea typeface="ＭＳ Ｐゴシック" pitchFamily="34" charset="-128"/>
              </a:rPr>
              <a:t> del </a:t>
            </a:r>
            <a:r>
              <a:rPr lang="en-GB" sz="2000" dirty="0" err="1" smtClean="0">
                <a:ea typeface="ＭＳ Ｐゴシック" pitchFamily="34" charset="-128"/>
              </a:rPr>
              <a:t>concetto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 err="1" smtClean="0">
                <a:ea typeface="ＭＳ Ｐゴシック" pitchFamily="34" charset="-128"/>
              </a:rPr>
              <a:t>di</a:t>
            </a:r>
            <a:r>
              <a:rPr lang="en-GB" sz="2000" dirty="0" smtClean="0">
                <a:ea typeface="ＭＳ Ｐゴシック" pitchFamily="34" charset="-128"/>
              </a:rPr>
              <a:t> controller,  </a:t>
            </a:r>
            <a:r>
              <a:rPr lang="en-GB" sz="2000" dirty="0" err="1" smtClean="0">
                <a:ea typeface="ＭＳ Ｐゴシック" pitchFamily="34" charset="-128"/>
              </a:rPr>
              <a:t>ogni</a:t>
            </a:r>
            <a:r>
              <a:rPr lang="en-GB" sz="2000" dirty="0" smtClean="0">
                <a:ea typeface="ＭＳ Ｐゴシック" pitchFamily="34" charset="-128"/>
              </a:rPr>
              <a:t> AP e’ </a:t>
            </a:r>
            <a:r>
              <a:rPr lang="en-GB" sz="2000" dirty="0" err="1" smtClean="0">
                <a:ea typeface="ＭＳ Ｐゴシック" pitchFamily="34" charset="-128"/>
              </a:rPr>
              <a:t>dotato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 err="1" smtClean="0">
                <a:ea typeface="ＭＳ Ｐゴシック" pitchFamily="34" charset="-128"/>
              </a:rPr>
              <a:t>di</a:t>
            </a:r>
            <a:r>
              <a:rPr lang="en-GB" sz="2000" dirty="0" smtClean="0">
                <a:ea typeface="ＭＳ Ｐゴシック" pitchFamily="34" charset="-128"/>
              </a:rPr>
              <a:t> FW, IPS e </a:t>
            </a:r>
            <a:r>
              <a:rPr lang="en-GB" sz="2000" dirty="0" err="1" smtClean="0">
                <a:ea typeface="ＭＳ Ｐゴシック" pitchFamily="34" charset="-128"/>
              </a:rPr>
              <a:t>QoS</a:t>
            </a:r>
            <a:r>
              <a:rPr lang="en-GB" sz="2000" dirty="0" smtClean="0">
                <a:ea typeface="ＭＳ Ｐゴシック" pitchFamily="34" charset="-128"/>
              </a:rPr>
              <a:t>, </a:t>
            </a:r>
            <a:r>
              <a:rPr lang="en-GB" sz="2000" dirty="0" err="1" smtClean="0">
                <a:ea typeface="ＭＳ Ｐゴシック" pitchFamily="34" charset="-128"/>
              </a:rPr>
              <a:t>identifica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 err="1" smtClean="0">
                <a:ea typeface="ＭＳ Ｐゴシック" pitchFamily="34" charset="-128"/>
              </a:rPr>
              <a:t>i</a:t>
            </a:r>
            <a:r>
              <a:rPr lang="en-GB" sz="2000" dirty="0" smtClean="0">
                <a:ea typeface="ＭＳ Ｐゴシック" pitchFamily="34" charset="-128"/>
              </a:rPr>
              <a:t> “</a:t>
            </a:r>
            <a:r>
              <a:rPr lang="en-GB" sz="2000" i="1" dirty="0" smtClean="0">
                <a:ea typeface="ＭＳ Ｐゴシック" pitchFamily="34" charset="-128"/>
              </a:rPr>
              <a:t>rogue access point</a:t>
            </a:r>
            <a:r>
              <a:rPr lang="en-GB" sz="2000" dirty="0" smtClean="0">
                <a:ea typeface="ＭＳ Ｐゴシック" pitchFamily="34" charset="-128"/>
              </a:rPr>
              <a:t>” e’ </a:t>
            </a:r>
            <a:r>
              <a:rPr lang="en-GB" sz="2000" dirty="0" err="1" smtClean="0">
                <a:ea typeface="ＭＳ Ｐゴシック" pitchFamily="34" charset="-128"/>
              </a:rPr>
              <a:t>possibile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 err="1" smtClean="0">
                <a:ea typeface="ＭＳ Ｐゴシック" pitchFamily="34" charset="-128"/>
              </a:rPr>
              <a:t>implementare</a:t>
            </a:r>
            <a:r>
              <a:rPr lang="en-GB" sz="2000" dirty="0" smtClean="0">
                <a:ea typeface="ＭＳ Ｐゴシック" pitchFamily="34" charset="-128"/>
              </a:rPr>
              <a:t> PSK / Policy per </a:t>
            </a:r>
            <a:r>
              <a:rPr lang="en-GB" sz="2000" dirty="0" err="1" smtClean="0">
                <a:ea typeface="ＭＳ Ｐゴシック" pitchFamily="34" charset="-128"/>
              </a:rPr>
              <a:t>utente</a:t>
            </a:r>
            <a:r>
              <a:rPr lang="en-GB" sz="2000" dirty="0" smtClean="0">
                <a:ea typeface="ＭＳ Ｐゴシック" pitchFamily="34" charset="-128"/>
              </a:rPr>
              <a:t> e </a:t>
            </a:r>
            <a:r>
              <a:rPr lang="en-GB" sz="2000" dirty="0" err="1" smtClean="0">
                <a:ea typeface="ＭＳ Ｐゴシック" pitchFamily="34" charset="-128"/>
              </a:rPr>
              <a:t>dispositivo</a:t>
            </a:r>
            <a:r>
              <a:rPr lang="en-GB" sz="2000" dirty="0" smtClean="0">
                <a:ea typeface="ＭＳ Ｐゴシック" pitchFamily="34" charset="-128"/>
              </a:rPr>
              <a:t> e </a:t>
            </a:r>
            <a:r>
              <a:rPr lang="en-GB" sz="2000" dirty="0" err="1" smtClean="0">
                <a:ea typeface="ＭＳ Ｐゴシック" pitchFamily="34" charset="-128"/>
              </a:rPr>
              <a:t>molto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 err="1" smtClean="0">
                <a:ea typeface="ＭＳ Ｐゴシック" pitchFamily="34" charset="-128"/>
              </a:rPr>
              <a:t>altro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 err="1" smtClean="0">
                <a:ea typeface="ＭＳ Ｐゴシック" pitchFamily="34" charset="-128"/>
              </a:rPr>
              <a:t>ancora</a:t>
            </a:r>
            <a:r>
              <a:rPr lang="en-GB" sz="2000" dirty="0" smtClean="0">
                <a:ea typeface="ＭＳ Ｐゴシック" pitchFamily="34" charset="-128"/>
              </a:rPr>
              <a:t>. Il </a:t>
            </a:r>
            <a:r>
              <a:rPr lang="en-GB" sz="2000" dirty="0" err="1" smtClean="0">
                <a:ea typeface="ＭＳ Ｐゴシック" pitchFamily="34" charset="-128"/>
              </a:rPr>
              <a:t>sistema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 err="1" smtClean="0">
                <a:ea typeface="ＭＳ Ｐゴシック" pitchFamily="34" charset="-128"/>
              </a:rPr>
              <a:t>di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 err="1" smtClean="0">
                <a:ea typeface="ＭＳ Ｐゴシック" pitchFamily="34" charset="-128"/>
              </a:rPr>
              <a:t>gestione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 err="1" smtClean="0">
                <a:ea typeface="ＭＳ Ｐゴシック" pitchFamily="34" charset="-128"/>
              </a:rPr>
              <a:t>puo</a:t>
            </a:r>
            <a:r>
              <a:rPr lang="en-GB" sz="2000" dirty="0" smtClean="0">
                <a:ea typeface="ＭＳ Ｐゴシック" pitchFamily="34" charset="-128"/>
              </a:rPr>
              <a:t>’ </a:t>
            </a:r>
            <a:r>
              <a:rPr lang="en-GB" sz="2000" dirty="0" err="1" smtClean="0">
                <a:ea typeface="ＭＳ Ｐゴシック" pitchFamily="34" charset="-128"/>
              </a:rPr>
              <a:t>essere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 err="1" smtClean="0">
                <a:ea typeface="ＭＳ Ｐゴシック" pitchFamily="34" charset="-128"/>
              </a:rPr>
              <a:t>virtuale</a:t>
            </a:r>
            <a:r>
              <a:rPr lang="en-GB" sz="2000" dirty="0" smtClean="0">
                <a:ea typeface="ＭＳ Ｐゴシック" pitchFamily="34" charset="-128"/>
              </a:rPr>
              <a:t>, </a:t>
            </a:r>
            <a:r>
              <a:rPr lang="en-GB" sz="2000" dirty="0" err="1" smtClean="0">
                <a:ea typeface="ＭＳ Ｐゴシック" pitchFamily="34" charset="-128"/>
              </a:rPr>
              <a:t>applicance</a:t>
            </a:r>
            <a:r>
              <a:rPr lang="en-GB" sz="2000" dirty="0" smtClean="0">
                <a:ea typeface="ＭＳ Ｐゴシック" pitchFamily="34" charset="-128"/>
              </a:rPr>
              <a:t> </a:t>
            </a:r>
            <a:r>
              <a:rPr lang="en-GB" sz="2000" dirty="0" err="1" smtClean="0">
                <a:ea typeface="ＭＳ Ｐゴシック" pitchFamily="34" charset="-128"/>
              </a:rPr>
              <a:t>fisico</a:t>
            </a:r>
            <a:r>
              <a:rPr lang="en-GB" sz="2000" dirty="0" smtClean="0">
                <a:ea typeface="ＭＳ Ｐゴシック" pitchFamily="34" charset="-128"/>
              </a:rPr>
              <a:t> o cloud based.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Governo del rischio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209676"/>
            <a:ext cx="7992888" cy="4090987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	Servizi mirati alla formalizzazione di politiche per la protezione delle informazioni, linee guida e standard la cui applicazione è garantita da procedure operative al fine di tutelare gli obiettivi, le missioni e il patrimonio informativo dell’organizzazione (ISO 27001, NIST SP 800-30)</a:t>
            </a:r>
          </a:p>
          <a:p>
            <a:pPr indent="-1588" algn="just" eaLnBrk="1" hangingPunct="1">
              <a:lnSpc>
                <a:spcPct val="150000"/>
              </a:lnSpc>
            </a:pPr>
            <a:r>
              <a:rPr lang="en-US" sz="2000" b="1" noProof="1" smtClean="0">
                <a:solidFill>
                  <a:schemeClr val="tx1"/>
                </a:solidFill>
                <a:ea typeface="ＭＳ Ｐゴシック" pitchFamily="34" charset="-128"/>
              </a:rPr>
              <a:t>Governo dei dati non strutturati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 noProof="1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politiche e tecnologie volte all’individuazione di “</a:t>
            </a:r>
            <a:r>
              <a:rPr lang="en-US" sz="2000" i="1" noProof="1" smtClean="0">
                <a:solidFill>
                  <a:schemeClr val="tx1"/>
                </a:solidFill>
                <a:ea typeface="ＭＳ Ｐゴシック" pitchFamily="34" charset="-128"/>
              </a:rPr>
              <a:t>chi accede a cosa e quando</a:t>
            </a: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” in termini di visibilita’, controllo, audit e reportistica</a:t>
            </a:r>
            <a:endParaRPr lang="en-US" sz="2000" b="1" noProof="1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5300663"/>
            <a:ext cx="1368152" cy="50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5300663"/>
            <a:ext cx="2291531" cy="85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Accesso remoto sicuro</a:t>
            </a:r>
          </a:p>
        </p:txBody>
      </p:sp>
      <p:sp>
        <p:nvSpPr>
          <p:cNvPr id="16392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28775"/>
            <a:ext cx="7992888" cy="3024188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1800" noProof="1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200" noProof="1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E’ una connessione cifrata che garantisce la riservatezza dei dati all’interno del canale tramite client come PC, smartphone e tablet. Oltre a garantire la riservatezza nella comunicazione e’ possibile introdurre meccanismi di One Time Password, Single Sign On sia sul PC che sullo smartphone o tablet utilizzato. In quest’ultimo caso e’ possibile utilizzare direttamente sui device mobili delle “APP” che generano chiavi di accesso “one time”.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z="1800" noProof="1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6390" name="Picture 6" descr="f5b_Fullcol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4652963"/>
            <a:ext cx="1079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Sicurezza applicativa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714375" y="1417638"/>
            <a:ext cx="7458025" cy="287496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800" b="1" noProof="1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 noProof="1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Meccanismi di controllo tecnologici e organizzativi volti a prevenire violazioni nelle policy di sicurezza di un’applicazione o del sistema operativo e causate da difetti nella progettazione, nello sviluppo e/o nella messa in produzione (protezione applicativi web, analisi applicativi proprietari, disponibilità dei servizi,...).</a:t>
            </a:r>
          </a:p>
        </p:txBody>
      </p:sp>
      <p:pic>
        <p:nvPicPr>
          <p:cNvPr id="17415" name="Picture 6" descr="f5b_Fullcol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4797152"/>
            <a:ext cx="1079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" descr="Barracuda_Color_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4869160"/>
            <a:ext cx="21288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Database </a:t>
            </a:r>
            <a:r>
              <a:rPr lang="en-US" dirty="0" smtClean="0">
                <a:ea typeface="ＭＳ Ｐゴシック" pitchFamily="34" charset="-128"/>
              </a:rPr>
              <a:t>Activity</a:t>
            </a:r>
            <a:r>
              <a:rPr lang="it-IT" dirty="0" smtClean="0">
                <a:ea typeface="ＭＳ Ｐゴシック" pitchFamily="34" charset="-128"/>
              </a:rPr>
              <a:t> Monitor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714375" y="1417638"/>
            <a:ext cx="7458025" cy="344616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800" b="1" noProof="1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 algn="just">
              <a:lnSpc>
                <a:spcPct val="150000"/>
              </a:lnSpc>
            </a:pPr>
            <a:r>
              <a:rPr lang="it-IT" sz="2000" noProof="1" smtClean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McAfee DAM è costituito dalla soluzione Hedgehog Enterprise: si tratta di una soluzione non invasiva (read-only, nessun reboot del server, nessun restart del/dei database), che controlla tutte le attività legate all’uso di un database (DAM - database activity monitoring), ed intempo reale è in grado di prevenire tentativi di intrusione, proteggendo dati sensibili e riservati sia da attacchi provenienti da utenti esterni, sia da usi non corretti attuati da utenti interni privilegiati.</a:t>
            </a:r>
            <a:endParaRPr lang="en-US" sz="2000" noProof="1" smtClean="0">
              <a:solidFill>
                <a:schemeClr val="tx1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5229200"/>
            <a:ext cx="1984259" cy="61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3053" y="5336697"/>
            <a:ext cx="1479227" cy="39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Mobile </a:t>
            </a:r>
            <a:r>
              <a:rPr lang="it-IT" dirty="0" err="1" smtClean="0">
                <a:ea typeface="ＭＳ Ｐゴシック" pitchFamily="34" charset="-128"/>
              </a:rPr>
              <a:t>Device</a:t>
            </a:r>
            <a:r>
              <a:rPr lang="it-IT" dirty="0" smtClean="0">
                <a:ea typeface="ＭＳ Ｐゴシック" pitchFamily="34" charset="-128"/>
              </a:rPr>
              <a:t> Management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395536" y="1417638"/>
            <a:ext cx="8229600" cy="330750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1800" b="1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it-IT" sz="2000" b="1" dirty="0" smtClean="0">
                <a:solidFill>
                  <a:schemeClr val="tx1"/>
                </a:solidFill>
                <a:ea typeface="ＭＳ Ｐゴシック" pitchFamily="34" charset="-128"/>
              </a:rPr>
              <a:t>MDM </a:t>
            </a: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software protegge, controlla, gestisce e supporta i dispositivi mobili distribuiti attraverso operatori di telefonia mobile, service provider e aziende. Le funzionalità principale di MDM e’ il controllo </a:t>
            </a:r>
            <a:r>
              <a:rPr lang="it-IT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over-the-air</a:t>
            </a: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 (OTA) di applicazioni, dati e impostazioni di configurazione per tutti i tipi di dispositivi mobili, inclusi telefoni cellulari, </a:t>
            </a:r>
            <a:r>
              <a:rPr lang="it-IT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smartphone</a:t>
            </a: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it-IT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tablet</a:t>
            </a: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 PC.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6211" y="4581128"/>
            <a:ext cx="2827957" cy="105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Rilevamento anomalie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787400" y="2000250"/>
            <a:ext cx="6965950" cy="20193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1800" b="1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it-IT" sz="2000" b="1" dirty="0" err="1" smtClean="0">
                <a:solidFill>
                  <a:schemeClr val="tx1"/>
                </a:solidFill>
                <a:ea typeface="ＭＳ Ｐゴシック" pitchFamily="34" charset="-128"/>
              </a:rPr>
              <a:t>Anomaly</a:t>
            </a:r>
            <a:r>
              <a:rPr lang="it-IT" sz="2000" b="1" dirty="0" smtClean="0">
                <a:solidFill>
                  <a:schemeClr val="tx1"/>
                </a:solidFill>
                <a:ea typeface="ＭＳ Ｐゴシック" pitchFamily="34" charset="-128"/>
              </a:rPr>
              <a:t> detection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2000" b="1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Meccanismi di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controllo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tecnologici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volti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alla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rilevazione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delle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minacce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sicurezza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e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degli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eventi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anomali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nel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traffico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rete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(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monitoraggio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attività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rete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e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sicurezza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, IDS/IPS, NGFW).</a:t>
            </a:r>
            <a:endParaRPr lang="it-IT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8439" name="Picture 6" descr="Sourcefire_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4797152"/>
            <a:ext cx="18859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paloal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4941168"/>
            <a:ext cx="2088654" cy="4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439670" y="1340768"/>
            <a:ext cx="8229600" cy="36724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b="1" dirty="0" smtClean="0"/>
              <a:t>Sicurezza Informatica (difensiva ed offensiva)</a:t>
            </a:r>
          </a:p>
          <a:p>
            <a:pPr>
              <a:lnSpc>
                <a:spcPct val="100000"/>
              </a:lnSpc>
            </a:pPr>
            <a:r>
              <a:rPr lang="it-IT" sz="2000" b="1" dirty="0" smtClean="0"/>
              <a:t>Vendor Independent</a:t>
            </a:r>
          </a:p>
          <a:p>
            <a:pPr>
              <a:lnSpc>
                <a:spcPct val="100000"/>
              </a:lnSpc>
            </a:pPr>
            <a:r>
              <a:rPr lang="it-IT" sz="2000" b="1" dirty="0" smtClean="0"/>
              <a:t>Fondata nel 2003</a:t>
            </a:r>
          </a:p>
          <a:p>
            <a:pPr>
              <a:lnSpc>
                <a:spcPct val="100000"/>
              </a:lnSpc>
            </a:pPr>
            <a:r>
              <a:rPr lang="it-IT" sz="2000" b="1" dirty="0" smtClean="0"/>
              <a:t>2 soci fondatori e Amministratori operativi</a:t>
            </a:r>
          </a:p>
          <a:p>
            <a:pPr>
              <a:lnSpc>
                <a:spcPct val="100000"/>
              </a:lnSpc>
            </a:pPr>
            <a:r>
              <a:rPr lang="it-IT" sz="2000" b="1" dirty="0" smtClean="0"/>
              <a:t>Finanziata da 2 primari fondi di Venture Capital</a:t>
            </a:r>
          </a:p>
          <a:p>
            <a:pPr>
              <a:lnSpc>
                <a:spcPct val="100000"/>
              </a:lnSpc>
            </a:pPr>
            <a:r>
              <a:rPr lang="it-IT" sz="2000" b="1" u="sng" dirty="0" smtClean="0">
                <a:solidFill>
                  <a:schemeClr val="tx1"/>
                </a:solidFill>
              </a:rPr>
              <a:t>Fatturato 2011:  € 6* mln</a:t>
            </a:r>
          </a:p>
          <a:p>
            <a:pPr>
              <a:lnSpc>
                <a:spcPct val="100000"/>
              </a:lnSpc>
            </a:pPr>
            <a:r>
              <a:rPr lang="it-IT" sz="2000" b="1" dirty="0" smtClean="0"/>
              <a:t>Organico: 35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967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Company </a:t>
            </a:r>
            <a:r>
              <a:rPr lang="it-IT" dirty="0" err="1" smtClean="0">
                <a:ea typeface="ＭＳ Ｐゴシック" pitchFamily="34" charset="-128"/>
              </a:rPr>
              <a:t>overview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39552" y="6218854"/>
            <a:ext cx="1224136" cy="285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Headings)"/>
                <a:ea typeface="+mj-ea"/>
                <a:cs typeface="Calibri (Headings)"/>
              </a:defRPr>
            </a:lvl1pPr>
          </a:lstStyle>
          <a:p>
            <a:r>
              <a:rPr lang="it-IT" sz="1200" dirty="0" smtClean="0"/>
              <a:t>*stimato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2070" y="501317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b="1" u="sng" dirty="0" smtClean="0"/>
              <a:t>www.hackingteam.com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Gestione dei log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755576" y="1857375"/>
            <a:ext cx="7344816" cy="3227809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1800" b="1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it-IT" sz="2000" b="1" dirty="0" smtClean="0">
                <a:solidFill>
                  <a:schemeClr val="tx1"/>
                </a:solidFill>
                <a:ea typeface="ＭＳ Ｐゴシック" pitchFamily="34" charset="-128"/>
              </a:rPr>
              <a:t>Log management </a:t>
            </a:r>
            <a:endParaRPr lang="it-IT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	Meccanismi di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controllo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tecnologici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volti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a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regolare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la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genesi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, la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trasmissione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, la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memorizzazione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e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l’analisi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dei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log record (log collection, log retention, log correlation, log analysis, incident handling,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monitoraggio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asset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tecnologici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e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applicativi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, ...).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Integrazioni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con la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soluzione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DAM per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il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monitoraggio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dei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Database.</a:t>
            </a:r>
            <a:endParaRPr lang="it-IT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Attività investigative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827584" y="1844675"/>
            <a:ext cx="7200800" cy="3314700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1800" b="1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it-IT" sz="2000" b="1" dirty="0" err="1" smtClean="0">
                <a:solidFill>
                  <a:schemeClr val="tx1"/>
                </a:solidFill>
                <a:ea typeface="ＭＳ Ｐゴシック" pitchFamily="34" charset="-128"/>
              </a:rPr>
              <a:t>Forensic</a:t>
            </a:r>
            <a:r>
              <a:rPr lang="it-IT" sz="2000" b="1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  <a:ea typeface="ＭＳ Ｐゴシック" pitchFamily="34" charset="-128"/>
              </a:rPr>
              <a:t>analysis</a:t>
            </a:r>
            <a:endParaRPr lang="it-IT" sz="20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2000" b="1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Individuazione, acquisizione, conservazione, protezione, ricerca e documentazione di dati informatici per l'analisi di incidenti informatici. Le attività possono essere svolte sia per finalità interne all’organizzazione sia per finalità legali (evidenze processuali). Vengono impiegate procedure e metodologie standard volte a garantire la </a:t>
            </a:r>
            <a:r>
              <a:rPr lang="it-IT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replicabilità</a:t>
            </a: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 di tutte le operazioni effettuate.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ea typeface="ＭＳ Ｐゴシック" pitchFamily="34" charset="-128"/>
              </a:rPr>
              <a:t>Nuove tecnologie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4294967295"/>
          </p:nvPr>
        </p:nvSpPr>
        <p:spPr>
          <a:xfrm>
            <a:off x="1436688" y="1844824"/>
            <a:ext cx="6951736" cy="4114800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Soluzioni di </a:t>
            </a:r>
            <a:r>
              <a:rPr lang="it-IT" sz="2000" b="1" dirty="0" smtClean="0">
                <a:solidFill>
                  <a:schemeClr val="tx1"/>
                </a:solidFill>
                <a:ea typeface="ＭＳ Ｐゴシック" pitchFamily="34" charset="-128"/>
              </a:rPr>
              <a:t>Data </a:t>
            </a:r>
            <a:r>
              <a:rPr lang="it-IT" sz="2000" b="1" dirty="0" err="1" smtClean="0">
                <a:solidFill>
                  <a:schemeClr val="tx1"/>
                </a:solidFill>
                <a:ea typeface="ＭＳ Ｐゴシック" pitchFamily="34" charset="-128"/>
              </a:rPr>
              <a:t>Masking</a:t>
            </a:r>
            <a:r>
              <a:rPr lang="it-IT" sz="2000" b="1" dirty="0" smtClean="0">
                <a:solidFill>
                  <a:schemeClr val="tx1"/>
                </a:solidFill>
                <a:ea typeface="ＭＳ Ｐゴシック" pitchFamily="34" charset="-128"/>
              </a:rPr>
              <a:t> / </a:t>
            </a:r>
            <a:r>
              <a:rPr lang="it-IT" sz="2000" b="1" dirty="0" err="1" smtClean="0">
                <a:solidFill>
                  <a:schemeClr val="tx1"/>
                </a:solidFill>
                <a:ea typeface="ＭＳ Ｐゴシック" pitchFamily="34" charset="-128"/>
              </a:rPr>
              <a:t>Scrambling</a:t>
            </a:r>
            <a:endParaRPr lang="it-IT" sz="20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Soluzioni </a:t>
            </a:r>
            <a:r>
              <a:rPr lang="it-IT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ipad</a:t>
            </a: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 / </a:t>
            </a:r>
            <a:r>
              <a:rPr lang="it-IT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iphone</a:t>
            </a: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  mobile file management: </a:t>
            </a:r>
            <a:r>
              <a:rPr lang="it-IT" sz="2000" b="1" dirty="0" err="1" smtClean="0">
                <a:solidFill>
                  <a:schemeClr val="tx1"/>
                </a:solidFill>
                <a:ea typeface="ＭＳ Ｐゴシック" pitchFamily="34" charset="-128"/>
              </a:rPr>
              <a:t>Mobilecho</a:t>
            </a:r>
            <a:endParaRPr lang="it-IT" sz="20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Soluzioni di </a:t>
            </a:r>
            <a:r>
              <a:rPr lang="it-IT" sz="2000" i="1" dirty="0" smtClean="0">
                <a:solidFill>
                  <a:schemeClr val="tx1"/>
                </a:solidFill>
                <a:ea typeface="ＭＳ Ｐゴシック" pitchFamily="34" charset="-128"/>
              </a:rPr>
              <a:t>Network </a:t>
            </a:r>
            <a:r>
              <a:rPr lang="it-IT" sz="2000" i="1" dirty="0" err="1" smtClean="0">
                <a:solidFill>
                  <a:schemeClr val="tx1"/>
                </a:solidFill>
                <a:ea typeface="ＭＳ Ｐゴシック" pitchFamily="34" charset="-128"/>
              </a:rPr>
              <a:t>Knowledge</a:t>
            </a: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: </a:t>
            </a:r>
            <a:r>
              <a:rPr lang="it-IT" sz="2000" b="1" dirty="0" err="1" smtClean="0">
                <a:solidFill>
                  <a:schemeClr val="tx1"/>
                </a:solidFill>
                <a:ea typeface="ＭＳ Ｐゴシック" pitchFamily="34" charset="-128"/>
              </a:rPr>
              <a:t>Netwitness</a:t>
            </a:r>
            <a:endParaRPr lang="it-IT" sz="20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 eaLnBrk="1" hangingPunct="1">
              <a:lnSpc>
                <a:spcPct val="200000"/>
              </a:lnSpc>
            </a:pPr>
            <a:endParaRPr lang="it-IT" sz="18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endParaRPr lang="it-IT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Alcuni clienti</a:t>
            </a:r>
          </a:p>
        </p:txBody>
      </p:sp>
      <p:pic>
        <p:nvPicPr>
          <p:cNvPr id="6150" name="Picture 12" descr="abilogo_thum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16113"/>
            <a:ext cx="12144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3" descr="783px-ABN-AMRO_Logo_new_colors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789363"/>
            <a:ext cx="17891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actalis-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4786313"/>
            <a:ext cx="15621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5" descr="barclays_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1916113"/>
            <a:ext cx="24288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8" descr="deutsche-ban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2781300"/>
            <a:ext cx="147796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2" descr="ubi log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3573463"/>
            <a:ext cx="21415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4" descr="sparkass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4292600"/>
            <a:ext cx="211931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Immagine 17" descr="hpn1_logo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4888" y="1844675"/>
            <a:ext cx="24288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7" descr="http://www.bancaetica.com/Gallery/Image/SEFEA/1_1_3_%20Scheda%20di%20Presentazione%20Cassa%20Centrale%20Banca%20(ITA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88" y="4786313"/>
            <a:ext cx="2857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Immagine 14" descr="agos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3213" y="2852738"/>
            <a:ext cx="30972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Immagine 15" descr="crif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59563" y="2781300"/>
            <a:ext cx="1441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460375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Alcuni clienti</a:t>
            </a:r>
          </a:p>
        </p:txBody>
      </p:sp>
      <p:pic>
        <p:nvPicPr>
          <p:cNvPr id="7174" name="Picture 6" descr="Logo Ax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020888"/>
            <a:ext cx="121443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Logo Cattolica Assicurazioni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5000625"/>
            <a:ext cx="18002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logo cn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072063"/>
            <a:ext cx="2571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Logo-Coface.Final Franci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3571875"/>
            <a:ext cx="21891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ITAS_ASSICURAZIONI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2286000"/>
            <a:ext cx="22891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4" descr="allianz_ra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3571875"/>
            <a:ext cx="21399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5" descr="Logo_fondiaria_sa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13" y="364331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 descr="RSA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3" y="2071688"/>
            <a:ext cx="17335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 descr="Unipol_Gruppo_Finanziario_logo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3" y="3714750"/>
            <a:ext cx="2143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2" descr="generali_assicurazioni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0313" y="2000250"/>
            <a:ext cx="1112837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Immagine 17" descr="cnp ass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00500" y="442912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28625" y="2698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Alcuni clienti</a:t>
            </a:r>
          </a:p>
        </p:txBody>
      </p:sp>
      <p:pic>
        <p:nvPicPr>
          <p:cNvPr id="8198" name="Picture 7" descr="Ducati-logo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48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eo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484313"/>
            <a:ext cx="19018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 descr="001_beretta_logo-arm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565400"/>
            <a:ext cx="8540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1" descr="Gucci_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3786188"/>
            <a:ext cx="10064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3" descr="logo ministerodellintern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5072063"/>
            <a:ext cx="8572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6" descr="tim-telecom-italia-mobil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3284538"/>
            <a:ext cx="114300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7" descr="logoTSF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88" y="5429250"/>
            <a:ext cx="12858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Immagine 19" descr="alenia aermacchi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2565400"/>
            <a:ext cx="2286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Immagine 20" descr="thales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1484313"/>
            <a:ext cx="19081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Logotipo DEF SEAT 2009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8625" y="2565400"/>
            <a:ext cx="1663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Immagine 19" descr="t-systems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" y="4143375"/>
            <a:ext cx="20304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9" descr="http://www.expopage.net/ebooths2/Exhibitor26232/LOGO/logo_fei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43063" y="5143500"/>
            <a:ext cx="1619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21" descr="http://www.ict-etna.eu/images/BT%20logo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08850" y="2565400"/>
            <a:ext cx="15430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23" descr="http://promozioni.falkensteiner.com/static/cms/teaser/Promozioni/LogoLimoni_NER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92950" y="4292600"/>
            <a:ext cx="14033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5" descr="http://www.aisisicilia.it/simboli_patrocini/logo_Lombardia_Informatica_small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43750" y="5214938"/>
            <a:ext cx="1343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9" descr="http://www.ifom-firc.it/img/ifom_logoTop_ita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14750" y="5500688"/>
            <a:ext cx="14287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33" descr="http://www.connect.impact.org/images/agfalogos/agfa_logo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000375" y="4071938"/>
            <a:ext cx="17732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Immagine 22" descr="iit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924300" y="2636838"/>
            <a:ext cx="14732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Immagine 23" descr="avenance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084888" y="1484313"/>
            <a:ext cx="877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Immagine 24" descr="edidomus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596188" y="1412875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8229600" cy="1143000"/>
          </a:xfrm>
        </p:spPr>
        <p:txBody>
          <a:bodyPr/>
          <a:lstStyle/>
          <a:p>
            <a:r>
              <a:rPr lang="it-IT" dirty="0" smtClean="0"/>
              <a:t>Attività e soluzioni offerte</a:t>
            </a:r>
          </a:p>
        </p:txBody>
      </p:sp>
      <p:sp>
        <p:nvSpPr>
          <p:cNvPr id="5123" name="Segnaposto contenuto 2"/>
          <p:cNvSpPr>
            <a:spLocks noGrp="1"/>
          </p:cNvSpPr>
          <p:nvPr>
            <p:ph idx="4294967295"/>
          </p:nvPr>
        </p:nvSpPr>
        <p:spPr>
          <a:xfrm>
            <a:off x="467544" y="1916832"/>
            <a:ext cx="8229600" cy="4464495"/>
          </a:xfrm>
        </p:spPr>
        <p:txBody>
          <a:bodyPr>
            <a:normAutofit fontScale="47500" lnSpcReduction="20000"/>
          </a:bodyPr>
          <a:lstStyle/>
          <a:p>
            <a:r>
              <a:rPr lang="it-IT" b="1" dirty="0" err="1" smtClean="0"/>
              <a:t>Ethical</a:t>
            </a:r>
            <a:r>
              <a:rPr lang="it-IT" b="1" dirty="0" smtClean="0"/>
              <a:t> Hacking</a:t>
            </a:r>
          </a:p>
          <a:p>
            <a:r>
              <a:rPr lang="it-IT" b="1" dirty="0" smtClean="0"/>
              <a:t>Protezione del patrimonio informativo</a:t>
            </a:r>
          </a:p>
          <a:p>
            <a:r>
              <a:rPr lang="it-IT" b="1" dirty="0" smtClean="0"/>
              <a:t>Controllo Accessi</a:t>
            </a:r>
          </a:p>
          <a:p>
            <a:r>
              <a:rPr lang="it-IT" b="1" dirty="0" smtClean="0"/>
              <a:t>Virtualizzazione sicura delle applicazioni</a:t>
            </a:r>
          </a:p>
          <a:p>
            <a:r>
              <a:rPr lang="it-IT" b="1" dirty="0" smtClean="0"/>
              <a:t>Gestione password amministrative e gestione privilegi utente</a:t>
            </a:r>
          </a:p>
          <a:p>
            <a:r>
              <a:rPr lang="it-IT" b="1" dirty="0" smtClean="0"/>
              <a:t>Accesso sicuro alla rete</a:t>
            </a:r>
          </a:p>
          <a:p>
            <a:r>
              <a:rPr lang="it-IT" b="1" dirty="0" err="1" smtClean="0"/>
              <a:t>Next</a:t>
            </a:r>
            <a:r>
              <a:rPr lang="it-IT" b="1" dirty="0" smtClean="0"/>
              <a:t> Generation </a:t>
            </a:r>
            <a:r>
              <a:rPr lang="it-IT" b="1" dirty="0" err="1" smtClean="0"/>
              <a:t>Enterprise</a:t>
            </a:r>
            <a:r>
              <a:rPr lang="it-IT" b="1" dirty="0" smtClean="0"/>
              <a:t> WIFI</a:t>
            </a:r>
          </a:p>
          <a:p>
            <a:r>
              <a:rPr lang="it-IT" b="1" dirty="0" smtClean="0"/>
              <a:t>Governo del rischio</a:t>
            </a:r>
          </a:p>
          <a:p>
            <a:r>
              <a:rPr lang="it-IT" b="1" dirty="0" smtClean="0"/>
              <a:t>Sicurezza Applicativa </a:t>
            </a:r>
          </a:p>
          <a:p>
            <a:r>
              <a:rPr lang="it-IT" b="1" dirty="0" smtClean="0"/>
              <a:t>Database </a:t>
            </a:r>
            <a:r>
              <a:rPr lang="it-IT" b="1" dirty="0" err="1" smtClean="0"/>
              <a:t>Activity</a:t>
            </a:r>
            <a:r>
              <a:rPr lang="it-IT" b="1" dirty="0" smtClean="0"/>
              <a:t> Monitor</a:t>
            </a:r>
          </a:p>
          <a:p>
            <a:r>
              <a:rPr lang="it-IT" b="1" dirty="0" smtClean="0"/>
              <a:t>Mobile </a:t>
            </a:r>
            <a:r>
              <a:rPr lang="it-IT" b="1" dirty="0" err="1" smtClean="0"/>
              <a:t>Device</a:t>
            </a:r>
            <a:r>
              <a:rPr lang="it-IT" b="1" dirty="0" smtClean="0"/>
              <a:t> Management</a:t>
            </a:r>
          </a:p>
          <a:p>
            <a:r>
              <a:rPr lang="it-IT" b="1" dirty="0" smtClean="0"/>
              <a:t>Rilevamento Anomalie</a:t>
            </a:r>
          </a:p>
          <a:p>
            <a:r>
              <a:rPr lang="it-IT" b="1" dirty="0" smtClean="0"/>
              <a:t>Gestione dei Log</a:t>
            </a:r>
          </a:p>
          <a:p>
            <a:r>
              <a:rPr lang="it-IT" b="1" dirty="0" smtClean="0"/>
              <a:t>Attività investigative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err="1" smtClean="0">
                <a:ea typeface="ＭＳ Ｐゴシック" pitchFamily="34" charset="-128"/>
              </a:rPr>
              <a:t>Ethical</a:t>
            </a:r>
            <a:r>
              <a:rPr lang="it-IT" dirty="0" smtClean="0">
                <a:ea typeface="ＭＳ Ｐゴシック" pitchFamily="34" charset="-128"/>
              </a:rPr>
              <a:t> Hacking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1187624" y="1704976"/>
            <a:ext cx="7041976" cy="3667545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Penetration test del perimetro interno ed esterno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Simulazione profilo tipo (utente/consulente/fornitore)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Web application hacking &amp; code review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Security assessment Wireless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Security assessment Database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Security assessment ESX VMWARE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Security assessment sistemi VOIP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Security assessment SAP</a:t>
            </a:r>
          </a:p>
          <a:p>
            <a:pPr eaLnBrk="1" hangingPunct="1"/>
            <a:endParaRPr lang="en-US" sz="1800" noProof="1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9223" name="Picture 8" descr="Nessus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372521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backtrack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5554290"/>
            <a:ext cx="21447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immunit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5554290"/>
            <a:ext cx="1590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" y="190500"/>
            <a:ext cx="9144000" cy="1527175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Protezione del patrimonio informativo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683568" y="1484784"/>
            <a:ext cx="7920880" cy="32861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1800" b="1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it-IT" sz="2000" b="1" dirty="0" smtClean="0">
                <a:solidFill>
                  <a:schemeClr val="tx1"/>
                </a:solidFill>
                <a:ea typeface="ＭＳ Ｐゴシック" pitchFamily="34" charset="-128"/>
              </a:rPr>
              <a:t>DLP (Data Loss </a:t>
            </a:r>
            <a:r>
              <a:rPr lang="it-IT" sz="2000" b="1" dirty="0" err="1" smtClean="0">
                <a:solidFill>
                  <a:schemeClr val="tx1"/>
                </a:solidFill>
                <a:ea typeface="ＭＳ Ｐゴシック" pitchFamily="34" charset="-128"/>
              </a:rPr>
              <a:t>Prevention</a:t>
            </a:r>
            <a:r>
              <a:rPr lang="it-IT" sz="2000" b="1" dirty="0" smtClean="0">
                <a:solidFill>
                  <a:schemeClr val="tx1"/>
                </a:solidFill>
                <a:ea typeface="ＭＳ Ｐゴシック" pitchFamily="34" charset="-128"/>
              </a:rPr>
              <a:t> &amp; IRM) </a:t>
            </a:r>
            <a:endParaRPr lang="it-IT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2000" dirty="0" smtClean="0">
                <a:solidFill>
                  <a:schemeClr val="tx1"/>
                </a:solidFill>
                <a:ea typeface="ＭＳ Ｐゴシック" pitchFamily="34" charset="-128"/>
              </a:rPr>
              <a:t>	Meccanismi di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controllo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tecnologici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e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organizzativi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volti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individuare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e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prevenire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la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trasmissione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e la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dispersione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informazioni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riservate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dal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sistema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informativo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un’organizzazione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verso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il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mondo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esterno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(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rilevamento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anomalie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comportamentali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tracciamento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attività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classificazione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delle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informazioni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protezione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proprietà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intellettuali</a:t>
            </a: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</a:rPr>
              <a:t>, ...). </a:t>
            </a:r>
            <a:endParaRPr lang="it-IT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0247" name="Immagine 16" descr="Boole.tif"/>
          <p:cNvPicPr>
            <a:picLocks noChangeAspect="1"/>
          </p:cNvPicPr>
          <p:nvPr/>
        </p:nvPicPr>
        <p:blipFill>
          <a:blip r:embed="rId2"/>
          <a:srcRect l="10477" t="27937" r="4762" b="27618"/>
          <a:stretch>
            <a:fillRect/>
          </a:stretch>
        </p:blipFill>
        <p:spPr bwMode="auto">
          <a:xfrm>
            <a:off x="3635896" y="5059363"/>
            <a:ext cx="172878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Controllo accessi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755576" y="1417638"/>
            <a:ext cx="7423224" cy="26098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1800" b="1" noProof="1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endParaRPr lang="en-US" sz="2000" noProof="1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	Insieme di politiche, processi, procedure e tecnologie volte ad aiutare un’organizzazione nella gestione degli accessi alle informazioni (SSO, autenticazione forte “MULTIFACTOR”, autenticazione forte tokenless, </a:t>
            </a:r>
            <a:r>
              <a:rPr lang="en-US" sz="2000" u="sng" noProof="1" smtClean="0">
                <a:solidFill>
                  <a:srgbClr val="FF0000"/>
                </a:solidFill>
                <a:ea typeface="ＭＳ Ｐゴシック" pitchFamily="34" charset="-128"/>
              </a:rPr>
              <a:t>on demand token</a:t>
            </a:r>
            <a:r>
              <a:rPr lang="en-US" sz="2000" noProof="1" smtClean="0">
                <a:solidFill>
                  <a:schemeClr val="tx1"/>
                </a:solidFill>
                <a:ea typeface="ＭＳ Ｐゴシック" pitchFamily="34" charset="-128"/>
              </a:rPr>
              <a:t>...).</a:t>
            </a:r>
          </a:p>
          <a:p>
            <a:pPr eaLnBrk="1" hangingPunct="1">
              <a:lnSpc>
                <a:spcPct val="150000"/>
              </a:lnSpc>
            </a:pPr>
            <a:endParaRPr lang="en-US" sz="1800" noProof="1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1271" name="Picture 7" descr="imprivata logo_medi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5229225"/>
            <a:ext cx="20748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Immagine 8" descr="cryptocar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5229225"/>
            <a:ext cx="20939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Immagine 9" descr="deepne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5184775"/>
            <a:ext cx="22336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ckingTeam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CBCBC"/>
      </a:accent1>
      <a:accent2>
        <a:srgbClr val="8C8C8C"/>
      </a:accent2>
      <a:accent3>
        <a:srgbClr val="818181"/>
      </a:accent3>
      <a:accent4>
        <a:srgbClr val="6B6B6B"/>
      </a:accent4>
      <a:accent5>
        <a:srgbClr val="4C4C4C"/>
      </a:accent5>
      <a:accent6>
        <a:srgbClr val="3D3D3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HackingTeam.potx</Template>
  <TotalTime>2577</TotalTime>
  <Words>580</Words>
  <Application>Microsoft Office PowerPoint</Application>
  <PresentationFormat>Presentazione su schermo (4:3)</PresentationFormat>
  <Paragraphs>116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HackingTeam</vt:lpstr>
      <vt:lpstr>Company profile</vt:lpstr>
      <vt:lpstr>Company overview</vt:lpstr>
      <vt:lpstr>Alcuni clienti</vt:lpstr>
      <vt:lpstr>Alcuni clienti</vt:lpstr>
      <vt:lpstr>Alcuni clienti</vt:lpstr>
      <vt:lpstr>Attività e soluzioni offerte</vt:lpstr>
      <vt:lpstr>Ethical Hacking</vt:lpstr>
      <vt:lpstr>Protezione del patrimonio informativo</vt:lpstr>
      <vt:lpstr>Controllo accessi</vt:lpstr>
      <vt:lpstr>Virtualizzazione delle applicazioni</vt:lpstr>
      <vt:lpstr>Gestione delle password amministrative e dei privilegi utente</vt:lpstr>
      <vt:lpstr>Accesso sicuro alla rete</vt:lpstr>
      <vt:lpstr>Next Generation WIFI</vt:lpstr>
      <vt:lpstr>Governo del rischio</vt:lpstr>
      <vt:lpstr>Accesso remoto sicuro</vt:lpstr>
      <vt:lpstr>Sicurezza applicativa</vt:lpstr>
      <vt:lpstr>Database Activity Monitor</vt:lpstr>
      <vt:lpstr>Mobile Device Management</vt:lpstr>
      <vt:lpstr>Rilevamento anomalie</vt:lpstr>
      <vt:lpstr>Gestione dei log</vt:lpstr>
      <vt:lpstr>Attività investigative</vt:lpstr>
      <vt:lpstr>Nuove tecnologie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RCS</dc:title>
  <dc:creator>Daniele</dc:creator>
  <cp:lastModifiedBy>robertobanfi</cp:lastModifiedBy>
  <cp:revision>541</cp:revision>
  <dcterms:created xsi:type="dcterms:W3CDTF">2010-11-15T13:51:58Z</dcterms:created>
  <dcterms:modified xsi:type="dcterms:W3CDTF">2012-01-20T08:43:48Z</dcterms:modified>
</cp:coreProperties>
</file>