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Lucia%20Dati\20%20-%20ANALISI%20FATTURATO\ANALISI%20SPESA%20ESQUIRE%202010-2012\Esqui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Lucia%20Dati\20%20-%20ANALISI%20FATTURATO\ANALISI%20SPESA%20ESQUIRE%202010-2012\Esqui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1"/>
          <c:order val="0"/>
          <c:tx>
            <c:strRef>
              <c:f>'2012 Speso'!$A$2</c:f>
              <c:strCache>
                <c:ptCount val="1"/>
                <c:pt idx="0">
                  <c:v>Spesa Viaggi Complessiva</c:v>
                </c:pt>
              </c:strCache>
            </c:strRef>
          </c:tx>
          <c:spPr>
            <a:solidFill>
              <a:srgbClr val="00B0F0"/>
            </a:solidFill>
          </c:spPr>
          <c:val>
            <c:numRef>
              <c:f>'2012 Speso'!$B$2:$D$2</c:f>
              <c:numCache>
                <c:formatCode>_-* #,##0_-;\-* #,##0_-;_-* "-"??_-;_-@_-</c:formatCode>
                <c:ptCount val="3"/>
                <c:pt idx="0">
                  <c:v>86500</c:v>
                </c:pt>
                <c:pt idx="1">
                  <c:v>154000</c:v>
                </c:pt>
                <c:pt idx="2">
                  <c:v>44200</c:v>
                </c:pt>
              </c:numCache>
            </c:numRef>
          </c:val>
        </c:ser>
        <c:ser>
          <c:idx val="2"/>
          <c:order val="1"/>
          <c:tx>
            <c:strRef>
              <c:f>'2012 Speso'!$A$3</c:f>
              <c:strCache>
                <c:ptCount val="1"/>
                <c:pt idx="0">
                  <c:v>Commissioni Agenzia</c:v>
                </c:pt>
              </c:strCache>
            </c:strRef>
          </c:tx>
          <c:spPr>
            <a:solidFill>
              <a:srgbClr val="FFFF00"/>
            </a:solidFill>
          </c:spPr>
          <c:val>
            <c:numRef>
              <c:f>'2012 Speso'!$B$3:$D$3</c:f>
              <c:numCache>
                <c:formatCode>_-* #,##0_-;\-* #,##0_-;_-* "-"??_-;_-@_-</c:formatCode>
                <c:ptCount val="3"/>
                <c:pt idx="0">
                  <c:v>3020</c:v>
                </c:pt>
                <c:pt idx="1">
                  <c:v>5500</c:v>
                </c:pt>
                <c:pt idx="2">
                  <c:v>2000</c:v>
                </c:pt>
              </c:numCache>
            </c:numRef>
          </c:val>
        </c:ser>
        <c:dLbls>
          <c:showVal val="1"/>
        </c:dLbls>
        <c:gapWidth val="95"/>
        <c:gapDepth val="95"/>
        <c:shape val="box"/>
        <c:axId val="83628800"/>
        <c:axId val="83630336"/>
        <c:axId val="0"/>
      </c:bar3DChart>
      <c:catAx>
        <c:axId val="83628800"/>
        <c:scaling>
          <c:orientation val="minMax"/>
        </c:scaling>
        <c:axPos val="b"/>
        <c:majorTickMark val="none"/>
        <c:tickLblPos val="nextTo"/>
        <c:crossAx val="83630336"/>
        <c:crosses val="autoZero"/>
        <c:auto val="1"/>
        <c:lblAlgn val="ctr"/>
        <c:lblOffset val="100"/>
      </c:catAx>
      <c:valAx>
        <c:axId val="83630336"/>
        <c:scaling>
          <c:orientation val="minMax"/>
        </c:scaling>
        <c:delete val="1"/>
        <c:axPos val="l"/>
        <c:numFmt formatCode="#,##0" sourceLinked="0"/>
        <c:majorTickMark val="none"/>
        <c:tickLblPos val="none"/>
        <c:crossAx val="8362880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barChart>
        <c:barDir val="col"/>
        <c:grouping val="clustered"/>
        <c:ser>
          <c:idx val="1"/>
          <c:order val="0"/>
          <c:tx>
            <c:strRef>
              <c:f>'2012 Speso'!$A$2</c:f>
              <c:strCache>
                <c:ptCount val="1"/>
                <c:pt idx="0">
                  <c:v>Spesa Viaggi Complessiva</c:v>
                </c:pt>
              </c:strCache>
            </c:strRef>
          </c:tx>
          <c:spPr>
            <a:solidFill>
              <a:srgbClr val="00B0F0"/>
            </a:solidFill>
          </c:spPr>
          <c:val>
            <c:numRef>
              <c:f>'2012 Speso'!$B$2:$D$2</c:f>
              <c:numCache>
                <c:formatCode>_-* #,##0_-;\-* #,##0_-;_-* "-"??_-;_-@_-</c:formatCode>
                <c:ptCount val="3"/>
                <c:pt idx="0">
                  <c:v>86500</c:v>
                </c:pt>
                <c:pt idx="1">
                  <c:v>154000</c:v>
                </c:pt>
                <c:pt idx="2">
                  <c:v>44200</c:v>
                </c:pt>
              </c:numCache>
            </c:numRef>
          </c:val>
        </c:ser>
        <c:ser>
          <c:idx val="2"/>
          <c:order val="1"/>
          <c:tx>
            <c:strRef>
              <c:f>'2012 Speso'!$A$3</c:f>
              <c:strCache>
                <c:ptCount val="1"/>
                <c:pt idx="0">
                  <c:v>Commissioni Agenzia</c:v>
                </c:pt>
              </c:strCache>
            </c:strRef>
          </c:tx>
          <c:spPr>
            <a:solidFill>
              <a:srgbClr val="FFFF00"/>
            </a:solidFill>
          </c:spPr>
          <c:val>
            <c:numRef>
              <c:f>'2012 Speso'!$B$3:$D$3</c:f>
              <c:numCache>
                <c:formatCode>_-* #,##0_-;\-* #,##0_-;_-* "-"??_-;_-@_-</c:formatCode>
                <c:ptCount val="3"/>
                <c:pt idx="0">
                  <c:v>3020</c:v>
                </c:pt>
                <c:pt idx="1">
                  <c:v>5500</c:v>
                </c:pt>
                <c:pt idx="2">
                  <c:v>2000</c:v>
                </c:pt>
              </c:numCache>
            </c:numRef>
          </c:val>
        </c:ser>
        <c:dLbls>
          <c:showVal val="1"/>
        </c:dLbls>
        <c:overlap val="-25"/>
        <c:axId val="86343680"/>
        <c:axId val="86345216"/>
      </c:barChart>
      <c:catAx>
        <c:axId val="86343680"/>
        <c:scaling>
          <c:orientation val="minMax"/>
        </c:scaling>
        <c:axPos val="b"/>
        <c:majorTickMark val="none"/>
        <c:tickLblPos val="nextTo"/>
        <c:crossAx val="86345216"/>
        <c:crosses val="autoZero"/>
        <c:auto val="1"/>
        <c:lblAlgn val="ctr"/>
        <c:lblOffset val="100"/>
      </c:catAx>
      <c:valAx>
        <c:axId val="86345216"/>
        <c:scaling>
          <c:orientation val="minMax"/>
        </c:scaling>
        <c:delete val="1"/>
        <c:axPos val="l"/>
        <c:numFmt formatCode="_-* #,##0_-;\-* #,##0_-;_-* &quot;-&quot;??_-;_-@_-" sourceLinked="1"/>
        <c:tickLblPos val="none"/>
        <c:crossAx val="8634368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D0A66-E582-482D-80AF-36F9F971D325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152D6-B02E-4076-A165-CD345BAAE03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152D6-B02E-4076-A165-CD345BAAE03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31/05/2012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b="1" dirty="0" err="1" smtClean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Esquire</a:t>
            </a:r>
            <a:endParaRPr lang="it-IT" sz="48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2010 - Maggio 2012</a:t>
            </a:r>
            <a:endParaRPr lang="it-IT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/>
          <p:cNvSpPr txBox="1"/>
          <p:nvPr/>
        </p:nvSpPr>
        <p:spPr>
          <a:xfrm>
            <a:off x="179512" y="63813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Maggio 2012</a:t>
            </a:r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1259632" y="980728"/>
          <a:ext cx="6048672" cy="4296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79512" y="638132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Maggio 2012</a:t>
            </a:r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1835696" y="1340768"/>
          <a:ext cx="561662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</Words>
  <Application>Microsoft Office PowerPoint</Application>
  <PresentationFormat>Presentazione su schermo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Esquire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Esquire</dc:title>
  <dc:creator>Lucia</dc:creator>
  <cp:lastModifiedBy>Lucia</cp:lastModifiedBy>
  <cp:revision>10</cp:revision>
  <dcterms:created xsi:type="dcterms:W3CDTF">2012-03-14T15:10:43Z</dcterms:created>
  <dcterms:modified xsi:type="dcterms:W3CDTF">2012-05-31T10:24:25Z</dcterms:modified>
</cp:coreProperties>
</file>